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4"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2" d="100"/>
          <a:sy n="42" d="100"/>
        </p:scale>
        <p:origin x="-132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ACBF983-5CD6-4AC7-9CB1-B68336EEACE8}" type="datetimeFigureOut">
              <a:rPr lang="en-US" smtClean="0"/>
              <a:t>10/13/2009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2240A6-898B-4C20-822F-6F0584865B55}"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CBF983-5CD6-4AC7-9CB1-B68336EEACE8}" type="datetimeFigureOut">
              <a:rPr lang="en-US" smtClean="0"/>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2240A6-898B-4C20-822F-6F0584865B5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C2240A6-898B-4C20-822F-6F0584865B55}"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CBF983-5CD6-4AC7-9CB1-B68336EEACE8}" type="datetimeFigureOut">
              <a:rPr lang="en-US" smtClean="0"/>
              <a:t>10/13/2009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ACBF983-5CD6-4AC7-9CB1-B68336EEACE8}" type="datetimeFigureOut">
              <a:rPr lang="en-US" smtClean="0"/>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C2240A6-898B-4C20-822F-6F0584865B55}"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ACBF983-5CD6-4AC7-9CB1-B68336EEACE8}" type="datetimeFigureOut">
              <a:rPr lang="en-US" smtClean="0"/>
              <a:t>10/13/2009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2240A6-898B-4C20-822F-6F0584865B55}"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ACBF983-5CD6-4AC7-9CB1-B68336EEACE8}" type="datetimeFigureOut">
              <a:rPr lang="en-US" smtClean="0"/>
              <a:t>10/13/2009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2240A6-898B-4C20-822F-6F0584865B55}"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ACBF983-5CD6-4AC7-9CB1-B68336EEACE8}" type="datetimeFigureOut">
              <a:rPr lang="en-US" smtClean="0"/>
              <a:t>10/13/2009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C2240A6-898B-4C20-822F-6F0584865B55}"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CBF983-5CD6-4AC7-9CB1-B68336EEACE8}" type="datetimeFigureOut">
              <a:rPr lang="en-US" smtClean="0"/>
              <a:t>10/13/2009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C2240A6-898B-4C20-822F-6F0584865B5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ACBF983-5CD6-4AC7-9CB1-B68336EEACE8}" type="datetimeFigureOut">
              <a:rPr lang="en-US" smtClean="0"/>
              <a:t>10/13/2009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C2240A6-898B-4C20-822F-6F0584865B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C2240A6-898B-4C20-822F-6F0584865B55}"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ACBF983-5CD6-4AC7-9CB1-B68336EEACE8}" type="datetimeFigureOut">
              <a:rPr lang="en-US" smtClean="0"/>
              <a:t>10/13/2009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C2240A6-898B-4C20-822F-6F0584865B55}"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ACBF983-5CD6-4AC7-9CB1-B68336EEACE8}" type="datetimeFigureOut">
              <a:rPr lang="en-US" smtClean="0"/>
              <a:t>10/13/2009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ACBF983-5CD6-4AC7-9CB1-B68336EEACE8}" type="datetimeFigureOut">
              <a:rPr lang="en-US" smtClean="0"/>
              <a:t>10/13/2009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C2240A6-898B-4C20-822F-6F0584865B55}"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000" dirty="0" smtClean="0"/>
              <a:t>Part 3 in a series of </a:t>
            </a:r>
          </a:p>
          <a:p>
            <a:r>
              <a:rPr lang="en-US" sz="2000" dirty="0" smtClean="0"/>
              <a:t>“where do those numbers in our books come from?”</a:t>
            </a:r>
            <a:endParaRPr lang="en-US" sz="2000" dirty="0"/>
          </a:p>
        </p:txBody>
      </p:sp>
      <p:sp>
        <p:nvSpPr>
          <p:cNvPr id="2" name="Title 1"/>
          <p:cNvSpPr>
            <a:spLocks noGrp="1"/>
          </p:cNvSpPr>
          <p:nvPr>
            <p:ph type="ctrTitle"/>
          </p:nvPr>
        </p:nvSpPr>
        <p:spPr/>
        <p:txBody>
          <a:bodyPr/>
          <a:lstStyle/>
          <a:p>
            <a:r>
              <a:rPr lang="en-US" dirty="0" smtClean="0"/>
              <a:t>Experiment #8:</a:t>
            </a:r>
            <a:br>
              <a:rPr lang="en-US" dirty="0" smtClean="0"/>
            </a:br>
            <a:r>
              <a:rPr lang="en-US" dirty="0" smtClean="0"/>
              <a:t>Estimating the Earth’s Density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FINALLY, Calculate Density of Earth!</a:t>
            </a:r>
            <a:endParaRPr lang="en-US" dirty="0"/>
          </a:p>
        </p:txBody>
      </p:sp>
      <p:sp>
        <p:nvSpPr>
          <p:cNvPr id="3" name="Content Placeholder 2"/>
          <p:cNvSpPr>
            <a:spLocks noGrp="1"/>
          </p:cNvSpPr>
          <p:nvPr>
            <p:ph sz="quarter" idx="1"/>
          </p:nvPr>
        </p:nvSpPr>
        <p:spPr>
          <a:xfrm>
            <a:off x="301752" y="2287524"/>
            <a:ext cx="8503920" cy="2282952"/>
          </a:xfrm>
        </p:spPr>
        <p:txBody>
          <a:bodyPr/>
          <a:lstStyle/>
          <a:p>
            <a:r>
              <a:rPr lang="en-US" dirty="0" smtClean="0"/>
              <a:t>All formulae are in your lab manual</a:t>
            </a:r>
          </a:p>
          <a:p>
            <a:r>
              <a:rPr lang="en-US" dirty="0" smtClean="0"/>
              <a:t>Make sure to answer all questions</a:t>
            </a:r>
          </a:p>
          <a:p>
            <a:r>
              <a:rPr lang="en-US" dirty="0" smtClean="0"/>
              <a:t>Pat yourself on the back, you just calculated the density of the Earth with water balloons and a stick!</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Flashback!</a:t>
            </a:r>
            <a:endParaRPr lang="en-US" dirty="0"/>
          </a:p>
        </p:txBody>
      </p:sp>
      <p:sp>
        <p:nvSpPr>
          <p:cNvPr id="3" name="Content Placeholder 2"/>
          <p:cNvSpPr>
            <a:spLocks noGrp="1"/>
          </p:cNvSpPr>
          <p:nvPr>
            <p:ph sz="quarter" idx="1"/>
          </p:nvPr>
        </p:nvSpPr>
        <p:spPr>
          <a:xfrm>
            <a:off x="301752" y="1527048"/>
            <a:ext cx="8503920" cy="911352"/>
          </a:xfrm>
        </p:spPr>
        <p:txBody>
          <a:bodyPr>
            <a:normAutofit/>
          </a:bodyPr>
          <a:lstStyle/>
          <a:p>
            <a:pPr algn="ctr">
              <a:buNone/>
            </a:pPr>
            <a:r>
              <a:rPr lang="en-US" sz="3000" u="sng" dirty="0" smtClean="0"/>
              <a:t>Who Can Remember What Density Is?</a:t>
            </a:r>
            <a:endParaRPr lang="en-US" sz="3000" u="sng" dirty="0"/>
          </a:p>
        </p:txBody>
      </p:sp>
      <p:graphicFrame>
        <p:nvGraphicFramePr>
          <p:cNvPr id="5" name="Object 4"/>
          <p:cNvGraphicFramePr>
            <a:graphicFrameLocks noChangeAspect="1"/>
          </p:cNvGraphicFramePr>
          <p:nvPr/>
        </p:nvGraphicFramePr>
        <p:xfrm>
          <a:off x="1676400" y="2438400"/>
          <a:ext cx="6667500" cy="2589213"/>
        </p:xfrm>
        <a:graphic>
          <a:graphicData uri="http://schemas.openxmlformats.org/presentationml/2006/ole">
            <p:oleObj spid="_x0000_s1026" name="Equation" r:id="rId3" imgW="2158920" imgH="8380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Estimating the Earth’s Density</a:t>
            </a:r>
            <a:endParaRPr lang="en-US" dirty="0"/>
          </a:p>
        </p:txBody>
      </p:sp>
      <p:sp>
        <p:nvSpPr>
          <p:cNvPr id="3" name="Content Placeholder 2"/>
          <p:cNvSpPr>
            <a:spLocks noGrp="1"/>
          </p:cNvSpPr>
          <p:nvPr>
            <p:ph sz="quarter" idx="1"/>
          </p:nvPr>
        </p:nvSpPr>
        <p:spPr>
          <a:xfrm>
            <a:off x="320040" y="2097024"/>
            <a:ext cx="8503920" cy="3694176"/>
          </a:xfrm>
        </p:spPr>
        <p:txBody>
          <a:bodyPr>
            <a:normAutofit/>
          </a:bodyPr>
          <a:lstStyle/>
          <a:p>
            <a:r>
              <a:rPr lang="en-US" dirty="0" smtClean="0"/>
              <a:t>Why, you ask?  Well, why NOT?</a:t>
            </a:r>
          </a:p>
          <a:p>
            <a:r>
              <a:rPr lang="en-US" dirty="0" smtClean="0"/>
              <a:t>We need two quantities to get Earth’s density: Earth’s Mass and Earth’s volume</a:t>
            </a:r>
          </a:p>
          <a:p>
            <a:r>
              <a:rPr lang="en-US" dirty="0" smtClean="0"/>
              <a:t>How do YOU think we can determine these quantities?</a:t>
            </a:r>
          </a:p>
          <a:p>
            <a:pPr algn="ctr">
              <a:buNone/>
            </a:pPr>
            <a:r>
              <a:rPr lang="en-US" dirty="0" smtClean="0"/>
              <a:t>	WE ARE DETERMINING THE DENSITY OF THE EARTH WITH WATER BALLOONS AND A STICK!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Determining Earth’s Radius</a:t>
            </a:r>
            <a:endParaRPr lang="en-US" dirty="0"/>
          </a:p>
        </p:txBody>
      </p:sp>
      <p:sp>
        <p:nvSpPr>
          <p:cNvPr id="3" name="Content Placeholder 2"/>
          <p:cNvSpPr>
            <a:spLocks noGrp="1"/>
          </p:cNvSpPr>
          <p:nvPr>
            <p:ph sz="quarter" idx="1"/>
          </p:nvPr>
        </p:nvSpPr>
        <p:spPr/>
        <p:txBody>
          <a:bodyPr/>
          <a:lstStyle/>
          <a:p>
            <a:r>
              <a:rPr lang="en-US" dirty="0" smtClean="0"/>
              <a:t>We are going to use a method first implemented by Eratosthenes over two thousand years ago!</a:t>
            </a:r>
          </a:p>
          <a:p>
            <a:r>
              <a:rPr lang="en-US" dirty="0" smtClean="0"/>
              <a:t>What are some of the main points of his method?  He measured the height of the Sun in the sky in two different locations, and used the difference in heights and the distance between the locations (plus a little trig) to get an estimate of the circumference</a:t>
            </a:r>
          </a:p>
          <a:p>
            <a:r>
              <a:rPr lang="en-US" dirty="0" smtClean="0"/>
              <a:t>We are going to do the same!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Determining Radius, Step 1: Measuring Angles</a:t>
            </a:r>
            <a:endParaRPr lang="en-US" dirty="0"/>
          </a:p>
        </p:txBody>
      </p:sp>
      <p:sp>
        <p:nvSpPr>
          <p:cNvPr id="3" name="Content Placeholder 2"/>
          <p:cNvSpPr>
            <a:spLocks noGrp="1"/>
          </p:cNvSpPr>
          <p:nvPr>
            <p:ph sz="quarter" idx="1"/>
          </p:nvPr>
        </p:nvSpPr>
        <p:spPr>
          <a:xfrm>
            <a:off x="301752" y="1527048"/>
            <a:ext cx="8503920" cy="2892552"/>
          </a:xfrm>
        </p:spPr>
        <p:txBody>
          <a:bodyPr/>
          <a:lstStyle/>
          <a:p>
            <a:pPr marL="514350" indent="-514350">
              <a:buFont typeface="+mj-lt"/>
              <a:buAutoNum type="arabicPeriod"/>
            </a:pPr>
            <a:r>
              <a:rPr lang="en-US" dirty="0" smtClean="0"/>
              <a:t>Measure length of post</a:t>
            </a:r>
          </a:p>
          <a:p>
            <a:pPr marL="514350" indent="-514350">
              <a:buFont typeface="+mj-lt"/>
              <a:buAutoNum type="arabicPeriod"/>
            </a:pPr>
            <a:r>
              <a:rPr lang="en-US" dirty="0" smtClean="0"/>
              <a:t>Stick post in ground; measure length of shadow</a:t>
            </a:r>
          </a:p>
          <a:p>
            <a:pPr marL="514350" indent="-514350">
              <a:buFont typeface="+mj-lt"/>
              <a:buAutoNum type="arabicPeriod"/>
            </a:pPr>
            <a:r>
              <a:rPr lang="en-US" dirty="0" smtClean="0"/>
              <a:t>Calculate angular height of Sun in LC using </a:t>
            </a:r>
            <a:endParaRPr lang="en-US" dirty="0"/>
          </a:p>
        </p:txBody>
      </p:sp>
      <p:graphicFrame>
        <p:nvGraphicFramePr>
          <p:cNvPr id="5" name="Object 4"/>
          <p:cNvGraphicFramePr>
            <a:graphicFrameLocks noChangeAspect="1"/>
          </p:cNvGraphicFramePr>
          <p:nvPr/>
        </p:nvGraphicFramePr>
        <p:xfrm>
          <a:off x="2057400" y="2971800"/>
          <a:ext cx="5024855" cy="1231900"/>
        </p:xfrm>
        <a:graphic>
          <a:graphicData uri="http://schemas.openxmlformats.org/presentationml/2006/ole">
            <p:oleObj spid="_x0000_s2051" name="Equation" r:id="rId3" imgW="1968480" imgH="482400" progId="Equation.3">
              <p:embed/>
            </p:oleObj>
          </a:graphicData>
        </a:graphic>
      </p:graphicFrame>
      <p:cxnSp>
        <p:nvCxnSpPr>
          <p:cNvPr id="7" name="Straight Connector 6"/>
          <p:cNvCxnSpPr/>
          <p:nvPr/>
        </p:nvCxnSpPr>
        <p:spPr>
          <a:xfrm rot="5400000">
            <a:off x="2476500" y="5372100"/>
            <a:ext cx="1447800" cy="1588"/>
          </a:xfrm>
          <a:prstGeom prst="line">
            <a:avLst/>
          </a:prstGeom>
          <a:ln w="41275">
            <a:solidFill>
              <a:schemeClr val="accent1">
                <a:lumMod val="75000"/>
              </a:schemeClr>
            </a:solidFill>
          </a:ln>
          <a:effectLst>
            <a:innerShdw blurRad="63500" dist="50800" dir="10800000">
              <a:prstClr val="black">
                <a:alpha val="50000"/>
              </a:prstClr>
            </a:inn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81000" y="6096000"/>
            <a:ext cx="3276600" cy="3048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752600" y="6019800"/>
            <a:ext cx="1447800" cy="762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rot="5400000" flipH="1" flipV="1">
            <a:off x="1752600" y="4648200"/>
            <a:ext cx="1295400" cy="1295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Freeform 14"/>
          <p:cNvSpPr/>
          <p:nvPr/>
        </p:nvSpPr>
        <p:spPr>
          <a:xfrm>
            <a:off x="2148840" y="5566410"/>
            <a:ext cx="274320" cy="400050"/>
          </a:xfrm>
          <a:custGeom>
            <a:avLst/>
            <a:gdLst>
              <a:gd name="connsiteX0" fmla="*/ 274320 w 274320"/>
              <a:gd name="connsiteY0" fmla="*/ 400050 h 400050"/>
              <a:gd name="connsiteX1" fmla="*/ 228600 w 274320"/>
              <a:gd name="connsiteY1" fmla="*/ 240030 h 400050"/>
              <a:gd name="connsiteX2" fmla="*/ 68580 w 274320"/>
              <a:gd name="connsiteY2" fmla="*/ 34290 h 400050"/>
              <a:gd name="connsiteX3" fmla="*/ 0 w 274320"/>
              <a:gd name="connsiteY3" fmla="*/ 34290 h 400050"/>
            </a:gdLst>
            <a:ahLst/>
            <a:cxnLst>
              <a:cxn ang="0">
                <a:pos x="connsiteX0" y="connsiteY0"/>
              </a:cxn>
              <a:cxn ang="0">
                <a:pos x="connsiteX1" y="connsiteY1"/>
              </a:cxn>
              <a:cxn ang="0">
                <a:pos x="connsiteX2" y="connsiteY2"/>
              </a:cxn>
              <a:cxn ang="0">
                <a:pos x="connsiteX3" y="connsiteY3"/>
              </a:cxn>
            </a:cxnLst>
            <a:rect l="l" t="t" r="r" b="b"/>
            <a:pathLst>
              <a:path w="274320" h="400050">
                <a:moveTo>
                  <a:pt x="274320" y="400050"/>
                </a:moveTo>
                <a:cubicBezTo>
                  <a:pt x="268605" y="350520"/>
                  <a:pt x="262890" y="300990"/>
                  <a:pt x="228600" y="240030"/>
                </a:cubicBezTo>
                <a:cubicBezTo>
                  <a:pt x="194310" y="179070"/>
                  <a:pt x="106680" y="68580"/>
                  <a:pt x="68580" y="34290"/>
                </a:cubicBezTo>
                <a:cubicBezTo>
                  <a:pt x="30480" y="0"/>
                  <a:pt x="15240" y="17145"/>
                  <a:pt x="0" y="34290"/>
                </a:cubicBezTo>
              </a:path>
            </a:pathLst>
          </a:cu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2" name="Straight Arrow Connector 21"/>
          <p:cNvCxnSpPr/>
          <p:nvPr/>
        </p:nvCxnSpPr>
        <p:spPr>
          <a:xfrm rot="10800000" flipV="1">
            <a:off x="3352800" y="4419600"/>
            <a:ext cx="609600" cy="533400"/>
          </a:xfrm>
          <a:prstGeom prst="straightConnector1">
            <a:avLst/>
          </a:prstGeom>
          <a:ln w="254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0800000" flipV="1">
            <a:off x="3505200" y="4572000"/>
            <a:ext cx="609600" cy="533400"/>
          </a:xfrm>
          <a:prstGeom prst="straightConnector1">
            <a:avLst/>
          </a:prstGeom>
          <a:ln w="254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flipV="1">
            <a:off x="3352800" y="4953000"/>
            <a:ext cx="609600" cy="533400"/>
          </a:xfrm>
          <a:prstGeom prst="straightConnector1">
            <a:avLst/>
          </a:prstGeom>
          <a:ln w="254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0800000" flipV="1">
            <a:off x="3505200" y="5181600"/>
            <a:ext cx="609600" cy="533400"/>
          </a:xfrm>
          <a:prstGeom prst="straightConnector1">
            <a:avLst/>
          </a:prstGeom>
          <a:ln w="254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0800000" flipV="1">
            <a:off x="3733800" y="5181600"/>
            <a:ext cx="609600" cy="533400"/>
          </a:xfrm>
          <a:prstGeom prst="straightConnector1">
            <a:avLst/>
          </a:prstGeom>
          <a:ln w="25400">
            <a:solidFill>
              <a:srgbClr val="FFFF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Determining Radius, Step 2: Computation</a:t>
            </a:r>
            <a:endParaRPr lang="en-US" dirty="0"/>
          </a:p>
        </p:txBody>
      </p:sp>
      <p:sp>
        <p:nvSpPr>
          <p:cNvPr id="3" name="Content Placeholder 2"/>
          <p:cNvSpPr>
            <a:spLocks noGrp="1"/>
          </p:cNvSpPr>
          <p:nvPr>
            <p:ph sz="quarter" idx="1"/>
          </p:nvPr>
        </p:nvSpPr>
        <p:spPr>
          <a:xfrm>
            <a:off x="640080" y="2590800"/>
            <a:ext cx="7741920" cy="1676400"/>
          </a:xfrm>
        </p:spPr>
        <p:txBody>
          <a:bodyPr>
            <a:normAutofit/>
          </a:bodyPr>
          <a:lstStyle/>
          <a:p>
            <a:pPr marL="514350" indent="-514350">
              <a:buFont typeface="+mj-lt"/>
              <a:buAutoNum type="arabicPeriod"/>
            </a:pPr>
            <a:r>
              <a:rPr lang="en-US" dirty="0" smtClean="0"/>
              <a:t>Write down Boulder angle</a:t>
            </a:r>
          </a:p>
          <a:p>
            <a:pPr marL="514350" indent="-514350">
              <a:buFont typeface="+mj-lt"/>
              <a:buAutoNum type="arabicPeriod"/>
            </a:pPr>
            <a:r>
              <a:rPr lang="en-US" dirty="0" smtClean="0"/>
              <a:t>Plug-and-Chug! </a:t>
            </a:r>
          </a:p>
          <a:p>
            <a:pPr marL="514350" indent="-514350">
              <a:buNone/>
            </a:pPr>
            <a:r>
              <a:rPr lang="en-US" dirty="0" smtClean="0"/>
              <a:t>	</a:t>
            </a:r>
            <a:r>
              <a:rPr lang="en-US" dirty="0" smtClean="0"/>
              <a:t>Get circumference first, then radius</a:t>
            </a:r>
          </a:p>
          <a:p>
            <a:pPr marL="514350" indent="-514350">
              <a:buNone/>
            </a:pPr>
            <a:endParaRPr lang="en-US" dirty="0" smtClean="0"/>
          </a:p>
          <a:p>
            <a:pPr marL="514350" indent="-514350">
              <a:buFont typeface="+mj-lt"/>
              <a:buAutoNum type="arabicPeriod"/>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we doing?</a:t>
            </a:r>
            <a:endParaRPr lang="en-US" dirty="0"/>
          </a:p>
        </p:txBody>
      </p:sp>
      <p:sp>
        <p:nvSpPr>
          <p:cNvPr id="3" name="Content Placeholder 2"/>
          <p:cNvSpPr>
            <a:spLocks noGrp="1"/>
          </p:cNvSpPr>
          <p:nvPr>
            <p:ph sz="quarter" idx="1"/>
          </p:nvPr>
        </p:nvSpPr>
        <p:spPr/>
        <p:txBody>
          <a:bodyPr/>
          <a:lstStyle/>
          <a:p>
            <a:r>
              <a:rPr lang="en-US" dirty="0" smtClean="0"/>
              <a:t>By measuring difference in angular heights, we determine curvature of Earth’s surface</a:t>
            </a:r>
          </a:p>
          <a:p>
            <a:r>
              <a:rPr lang="en-US" dirty="0" smtClean="0"/>
              <a:t>We assign to this curvature a physical distance and multiply by 360 to get circumference</a:t>
            </a:r>
            <a:endParaRPr lang="en-US" dirty="0"/>
          </a:p>
        </p:txBody>
      </p:sp>
      <p:sp>
        <p:nvSpPr>
          <p:cNvPr id="4" name="Arc 3"/>
          <p:cNvSpPr/>
          <p:nvPr/>
        </p:nvSpPr>
        <p:spPr>
          <a:xfrm>
            <a:off x="1600200" y="3657600"/>
            <a:ext cx="4419600" cy="3962400"/>
          </a:xfrm>
          <a:prstGeom prst="arc">
            <a:avLst>
              <a:gd name="adj1" fmla="val 15652193"/>
              <a:gd name="adj2" fmla="val 21579051"/>
            </a:avLst>
          </a:prstGeom>
          <a:ln w="63500">
            <a:solidFill>
              <a:srgbClr val="0070C0"/>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5" name="Straight Arrow Connector 4"/>
          <p:cNvCxnSpPr/>
          <p:nvPr/>
        </p:nvCxnSpPr>
        <p:spPr>
          <a:xfrm rot="16200000" flipV="1">
            <a:off x="2590800" y="4800600"/>
            <a:ext cx="1905000" cy="7620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3581400" y="5715000"/>
            <a:ext cx="2209800" cy="7620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7" name="Circular Arrow 6"/>
          <p:cNvSpPr/>
          <p:nvPr/>
        </p:nvSpPr>
        <p:spPr>
          <a:xfrm rot="2700000">
            <a:off x="3390900" y="4914900"/>
            <a:ext cx="1066800" cy="838200"/>
          </a:xfrm>
          <a:prstGeom prst="circular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Determining the Earth’s Mass</a:t>
            </a:r>
            <a:endParaRPr lang="en-US" dirty="0"/>
          </a:p>
        </p:txBody>
      </p:sp>
      <p:sp>
        <p:nvSpPr>
          <p:cNvPr id="3" name="Content Placeholder 2"/>
          <p:cNvSpPr>
            <a:spLocks noGrp="1"/>
          </p:cNvSpPr>
          <p:nvPr>
            <p:ph sz="quarter" idx="1"/>
          </p:nvPr>
        </p:nvSpPr>
        <p:spPr/>
        <p:txBody>
          <a:bodyPr/>
          <a:lstStyle/>
          <a:p>
            <a:pPr algn="ctr">
              <a:buNone/>
            </a:pPr>
            <a:r>
              <a:rPr lang="en-US" dirty="0" smtClean="0"/>
              <a:t>Newton’s Law of Gravitation is your Friend!</a:t>
            </a:r>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r>
              <a:rPr lang="en-US" dirty="0" smtClean="0"/>
              <a:t>It gives you an easy way to find M</a:t>
            </a:r>
            <a:r>
              <a:rPr lang="en-US" baseline="-25000" dirty="0" smtClean="0"/>
              <a:t>E</a:t>
            </a:r>
            <a:r>
              <a:rPr lang="en-US" dirty="0" smtClean="0"/>
              <a:t> </a:t>
            </a:r>
            <a:endParaRPr lang="en-US" dirty="0" smtClean="0"/>
          </a:p>
          <a:p>
            <a:pPr algn="ctr">
              <a:buNone/>
            </a:pPr>
            <a:r>
              <a:rPr lang="en-US" dirty="0" smtClean="0"/>
              <a:t>Just need to find g, acceleration due to gravity</a:t>
            </a:r>
          </a:p>
        </p:txBody>
      </p:sp>
      <p:graphicFrame>
        <p:nvGraphicFramePr>
          <p:cNvPr id="4" name="Object 3"/>
          <p:cNvGraphicFramePr>
            <a:graphicFrameLocks noChangeAspect="1"/>
          </p:cNvGraphicFramePr>
          <p:nvPr/>
        </p:nvGraphicFramePr>
        <p:xfrm>
          <a:off x="1974850" y="2552700"/>
          <a:ext cx="4527550" cy="1358900"/>
        </p:xfrm>
        <a:graphic>
          <a:graphicData uri="http://schemas.openxmlformats.org/presentationml/2006/ole">
            <p:oleObj spid="_x0000_s4098" name="Equation" r:id="rId3" imgW="1523880" imgH="457200" progId="Equation.3">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fontScale="90000"/>
          </a:bodyPr>
          <a:lstStyle/>
          <a:p>
            <a:r>
              <a:rPr lang="en-US" dirty="0" smtClean="0"/>
              <a:t>Determining the Earth’s Mass… </a:t>
            </a:r>
            <a:br>
              <a:rPr lang="en-US" dirty="0" smtClean="0"/>
            </a:br>
            <a:r>
              <a:rPr lang="en-US" dirty="0" smtClean="0"/>
              <a:t>With Water Balloons…</a:t>
            </a:r>
            <a:endParaRPr lang="en-US" dirty="0"/>
          </a:p>
        </p:txBody>
      </p:sp>
      <p:sp>
        <p:nvSpPr>
          <p:cNvPr id="3" name="Content Placeholder 2"/>
          <p:cNvSpPr>
            <a:spLocks noGrp="1"/>
          </p:cNvSpPr>
          <p:nvPr>
            <p:ph sz="quarter" idx="1"/>
          </p:nvPr>
        </p:nvSpPr>
        <p:spPr>
          <a:xfrm>
            <a:off x="301752" y="1752600"/>
            <a:ext cx="8503920" cy="4648200"/>
          </a:xfrm>
        </p:spPr>
        <p:txBody>
          <a:bodyPr/>
          <a:lstStyle/>
          <a:p>
            <a:pPr algn="ctr">
              <a:buNone/>
            </a:pPr>
            <a:r>
              <a:rPr lang="en-US" dirty="0" smtClean="0"/>
              <a:t>Thanks to Newton’s Law of Gravitation, we have this handy-dandy formula:</a:t>
            </a:r>
          </a:p>
          <a:p>
            <a:pPr algn="ctr">
              <a:buNone/>
            </a:pPr>
            <a:endParaRPr lang="en-US" dirty="0" smtClean="0"/>
          </a:p>
          <a:p>
            <a:pPr algn="ctr">
              <a:buNone/>
            </a:pPr>
            <a:endParaRPr lang="en-US" dirty="0" smtClean="0"/>
          </a:p>
          <a:p>
            <a:pPr algn="ctr">
              <a:buNone/>
            </a:pPr>
            <a:endParaRPr lang="en-US" dirty="0" smtClean="0"/>
          </a:p>
          <a:p>
            <a:pPr marL="514350" indent="-514350" algn="r">
              <a:buFont typeface="+mj-lt"/>
              <a:buAutoNum type="arabicPeriod"/>
            </a:pPr>
            <a:r>
              <a:rPr lang="en-US" dirty="0" smtClean="0"/>
              <a:t>Time how long ball takes to drop</a:t>
            </a:r>
          </a:p>
          <a:p>
            <a:pPr marL="514350" indent="-514350" algn="r">
              <a:buFont typeface="+mj-lt"/>
              <a:buAutoNum type="arabicPeriod"/>
            </a:pPr>
            <a:r>
              <a:rPr lang="en-US" dirty="0" smtClean="0"/>
              <a:t>Calculate </a:t>
            </a:r>
            <a:r>
              <a:rPr lang="en-US" i="1" dirty="0" smtClean="0"/>
              <a:t>g</a:t>
            </a:r>
            <a:r>
              <a:rPr lang="en-US" dirty="0" smtClean="0"/>
              <a:t> using your time and </a:t>
            </a:r>
            <a:r>
              <a:rPr lang="en-US" i="1" dirty="0" smtClean="0"/>
              <a:t>d</a:t>
            </a:r>
            <a:endParaRPr lang="en-US" dirty="0" smtClean="0"/>
          </a:p>
          <a:p>
            <a:pPr marL="514350" indent="-514350" algn="r">
              <a:buFont typeface="+mj-lt"/>
              <a:buAutoNum type="arabicPeriod"/>
            </a:pPr>
            <a:r>
              <a:rPr lang="en-US" dirty="0" smtClean="0"/>
              <a:t>Plug into equation for M</a:t>
            </a:r>
            <a:r>
              <a:rPr lang="en-US" baseline="-25000" dirty="0" smtClean="0"/>
              <a:t>E</a:t>
            </a:r>
            <a:endParaRPr lang="en-US" dirty="0" smtClean="0"/>
          </a:p>
          <a:p>
            <a:pPr marL="514350" indent="-514350" algn="r">
              <a:buNone/>
            </a:pPr>
            <a:endParaRPr lang="en-US" dirty="0" smtClean="0"/>
          </a:p>
        </p:txBody>
      </p:sp>
      <p:graphicFrame>
        <p:nvGraphicFramePr>
          <p:cNvPr id="4" name="Object 3"/>
          <p:cNvGraphicFramePr>
            <a:graphicFrameLocks noChangeAspect="1"/>
          </p:cNvGraphicFramePr>
          <p:nvPr/>
        </p:nvGraphicFramePr>
        <p:xfrm>
          <a:off x="2819400" y="2971800"/>
          <a:ext cx="3093065" cy="958850"/>
        </p:xfrm>
        <a:graphic>
          <a:graphicData uri="http://schemas.openxmlformats.org/presentationml/2006/ole">
            <p:oleObj spid="_x0000_s3074" name="Equation" r:id="rId3" imgW="1269720" imgH="393480" progId="Equation.3">
              <p:embed/>
            </p:oleObj>
          </a:graphicData>
        </a:graphic>
      </p:graphicFrame>
      <p:sp>
        <p:nvSpPr>
          <p:cNvPr id="5" name="Rectangle 4"/>
          <p:cNvSpPr/>
          <p:nvPr/>
        </p:nvSpPr>
        <p:spPr>
          <a:xfrm>
            <a:off x="381000" y="4191000"/>
            <a:ext cx="1447800" cy="2286000"/>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     d</a:t>
            </a:r>
            <a:endParaRPr lang="en-US" dirty="0">
              <a:solidFill>
                <a:srgbClr val="FF0000"/>
              </a:solidFill>
            </a:endParaRPr>
          </a:p>
        </p:txBody>
      </p:sp>
      <p:sp>
        <p:nvSpPr>
          <p:cNvPr id="6" name="Freeform 5"/>
          <p:cNvSpPr/>
          <p:nvPr/>
        </p:nvSpPr>
        <p:spPr>
          <a:xfrm>
            <a:off x="1531620" y="3623310"/>
            <a:ext cx="1051560" cy="2663190"/>
          </a:xfrm>
          <a:custGeom>
            <a:avLst/>
            <a:gdLst>
              <a:gd name="connsiteX0" fmla="*/ 0 w 1051560"/>
              <a:gd name="connsiteY0" fmla="*/ 537210 h 2663190"/>
              <a:gd name="connsiteX1" fmla="*/ 205740 w 1051560"/>
              <a:gd name="connsiteY1" fmla="*/ 377190 h 2663190"/>
              <a:gd name="connsiteX2" fmla="*/ 480060 w 1051560"/>
              <a:gd name="connsiteY2" fmla="*/ 262890 h 2663190"/>
              <a:gd name="connsiteX3" fmla="*/ 891540 w 1051560"/>
              <a:gd name="connsiteY3" fmla="*/ 400050 h 2663190"/>
              <a:gd name="connsiteX4" fmla="*/ 1051560 w 1051560"/>
              <a:gd name="connsiteY4" fmla="*/ 2663190 h 2663190"/>
              <a:gd name="connsiteX5" fmla="*/ 1051560 w 1051560"/>
              <a:gd name="connsiteY5" fmla="*/ 2663190 h 2663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1560" h="2663190">
                <a:moveTo>
                  <a:pt x="0" y="537210"/>
                </a:moveTo>
                <a:cubicBezTo>
                  <a:pt x="62865" y="480060"/>
                  <a:pt x="125730" y="422910"/>
                  <a:pt x="205740" y="377190"/>
                </a:cubicBezTo>
                <a:cubicBezTo>
                  <a:pt x="285750" y="331470"/>
                  <a:pt x="365760" y="259080"/>
                  <a:pt x="480060" y="262890"/>
                </a:cubicBezTo>
                <a:cubicBezTo>
                  <a:pt x="594360" y="266700"/>
                  <a:pt x="796290" y="0"/>
                  <a:pt x="891540" y="400050"/>
                </a:cubicBezTo>
                <a:cubicBezTo>
                  <a:pt x="986790" y="800100"/>
                  <a:pt x="1051560" y="2663190"/>
                  <a:pt x="1051560" y="2663190"/>
                </a:cubicBezTo>
                <a:lnTo>
                  <a:pt x="1051560" y="2663190"/>
                </a:lnTo>
              </a:path>
            </a:pathLst>
          </a:custGeom>
          <a:ln>
            <a:solidFill>
              <a:schemeClr val="tx1"/>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Oval 6"/>
          <p:cNvSpPr/>
          <p:nvPr/>
        </p:nvSpPr>
        <p:spPr>
          <a:xfrm>
            <a:off x="2362200" y="44958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cxnSp>
        <p:nvCxnSpPr>
          <p:cNvPr id="13" name="Straight Arrow Connector 12"/>
          <p:cNvCxnSpPr/>
          <p:nvPr/>
        </p:nvCxnSpPr>
        <p:spPr>
          <a:xfrm rot="5400000" flipH="1" flipV="1">
            <a:off x="342900" y="5295900"/>
            <a:ext cx="2209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solidFill>
          <a:srgbClr val="FF0000"/>
        </a:solidFill>
      </a:spPr>
      <a:bodyPr rtlCol="0" anchor="ctr"/>
      <a:lstStyle>
        <a:defPPr algn="ctr">
          <a:defRPr dirty="0">
            <a:solidFill>
              <a:srgbClr val="FF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262</TotalTime>
  <Words>333</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Civic</vt:lpstr>
      <vt:lpstr>Microsoft Equation 3.0</vt:lpstr>
      <vt:lpstr>Experiment #8: Estimating the Earth’s Density</vt:lpstr>
      <vt:lpstr>Flashback!</vt:lpstr>
      <vt:lpstr>Estimating the Earth’s Density</vt:lpstr>
      <vt:lpstr>Determining Earth’s Radius</vt:lpstr>
      <vt:lpstr>Determining Radius, Step 1: Measuring Angles</vt:lpstr>
      <vt:lpstr>Determining Radius, Step 2: Computation</vt:lpstr>
      <vt:lpstr>What are we doing?</vt:lpstr>
      <vt:lpstr>Determining the Earth’s Mass</vt:lpstr>
      <vt:lpstr>Determining the Earth’s Mass…  With Water Balloons…</vt:lpstr>
      <vt:lpstr>FINALLY, Calculate Density of Earth!</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Your User Name</dc:creator>
  <cp:lastModifiedBy>Your User Name</cp:lastModifiedBy>
  <cp:revision>20</cp:revision>
  <dcterms:created xsi:type="dcterms:W3CDTF">2009-10-13T16:31:34Z</dcterms:created>
  <dcterms:modified xsi:type="dcterms:W3CDTF">2009-10-13T20:54:13Z</dcterms:modified>
</cp:coreProperties>
</file>