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4" r:id="rId3"/>
    <p:sldId id="258" r:id="rId4"/>
    <p:sldId id="259" r:id="rId5"/>
    <p:sldId id="263" r:id="rId6"/>
    <p:sldId id="265" r:id="rId7"/>
    <p:sldId id="266" r:id="rId8"/>
    <p:sldId id="271" r:id="rId9"/>
    <p:sldId id="272" r:id="rId10"/>
    <p:sldId id="273" r:id="rId11"/>
    <p:sldId id="282" r:id="rId12"/>
    <p:sldId id="274" r:id="rId13"/>
    <p:sldId id="275" r:id="rId14"/>
    <p:sldId id="276" r:id="rId15"/>
    <p:sldId id="283" r:id="rId16"/>
    <p:sldId id="261" r:id="rId17"/>
    <p:sldId id="277" r:id="rId18"/>
    <p:sldId id="289" r:id="rId19"/>
    <p:sldId id="264" r:id="rId20"/>
    <p:sldId id="286" r:id="rId21"/>
    <p:sldId id="260" r:id="rId22"/>
    <p:sldId id="285" r:id="rId23"/>
    <p:sldId id="278" r:id="rId24"/>
    <p:sldId id="288" r:id="rId25"/>
    <p:sldId id="279" r:id="rId26"/>
    <p:sldId id="281" r:id="rId27"/>
    <p:sldId id="280" r:id="rId28"/>
    <p:sldId id="287"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94"/>
  </p:normalViewPr>
  <p:slideViewPr>
    <p:cSldViewPr snapToGrid="0" snapToObjects="1">
      <p:cViewPr varScale="1">
        <p:scale>
          <a:sx n="118" d="100"/>
          <a:sy n="118"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D6A-C1B2-7244-99DA-7DF0A0915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153CA-28DA-904B-838A-6285F413AD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F41491-C0E3-044B-B347-1B601E46B588}"/>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924056DA-229B-0E46-98E8-E7C047D48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79B70-A4B9-9D43-913F-C7012E274EA9}"/>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196405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CEE6-27A3-1040-8A60-6EC9E49BC3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8815C-8275-C84D-A222-A967456C33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5D4A8-60D5-484C-BC44-0BC39851BEE3}"/>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35CFA035-1655-C14A-BD6B-3C7FBA0D2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AC2E0-10CF-5042-97F8-06ACA30F976D}"/>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349827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AB7ABA-9346-2C49-B652-C0667164E2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6B078F-EF30-734F-8131-868CA27EB1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CE9FA-B7D6-3D4C-93FD-29BB756144E0}"/>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C4D6E987-6B85-AD4B-9CC0-3B0F5C2C3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04E0D-7F3F-2F49-8EB3-3AD2DFC75AE3}"/>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281879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89F5-EE4B-2344-A911-103C41A19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E6E1E6-FFB7-904C-9FBE-F48DE02968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41AF3-AAE1-3240-8D19-582A8921F16A}"/>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3FC4D7CB-E055-C341-B136-6309DA7B6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9BA9F-ABB3-9E4D-8A9B-707F5CF7A7CD}"/>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247368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2F1A-B83B-6945-992D-CCC192D40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378DC-7957-4F42-B940-F7CE4A6A9E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42522-EDAD-FD40-8AEB-8F3AE8F0FD40}"/>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84D20E3B-CB76-4248-A5ED-D08BB1D69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05274-25B5-ED46-93F9-C267D52C2E18}"/>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121942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0FEB-A99A-DA4F-9EF2-72087B6B3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50C58-26B5-CA44-8279-7E9D592DD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A02E7-2BD2-9241-90F5-4DCDECFE8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43485-3D86-8249-B8F1-77B17EBDD17E}"/>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6" name="Footer Placeholder 5">
            <a:extLst>
              <a:ext uri="{FF2B5EF4-FFF2-40B4-BE49-F238E27FC236}">
                <a16:creationId xmlns:a16="http://schemas.microsoft.com/office/drawing/2014/main" id="{9362E689-25C9-EB4E-A73D-675A77441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CBCBE-325D-CA46-9872-56A25E7E3A92}"/>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288873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9E7E-39A3-3043-BEB9-E881128913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13D125-CD8D-DB4D-A014-DE96F2E521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310-5D2E-0B4D-84FD-249AE249F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C7D80E-19D3-BB40-ABF9-44CBE62FD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B8E8B-8117-A149-967E-87164658C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03BB9D-B72B-204A-8BBF-D528FC73809D}"/>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8" name="Footer Placeholder 7">
            <a:extLst>
              <a:ext uri="{FF2B5EF4-FFF2-40B4-BE49-F238E27FC236}">
                <a16:creationId xmlns:a16="http://schemas.microsoft.com/office/drawing/2014/main" id="{640A5025-B9C5-AE45-AFBA-C6820761D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33CB57-537E-FA4D-A117-F9F12E402B50}"/>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155578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D7CD-7E54-2F45-A6EF-816DB98A5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F7D9C-A192-594D-AB0C-1F875E6D465F}"/>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4" name="Footer Placeholder 3">
            <a:extLst>
              <a:ext uri="{FF2B5EF4-FFF2-40B4-BE49-F238E27FC236}">
                <a16:creationId xmlns:a16="http://schemas.microsoft.com/office/drawing/2014/main" id="{E52190BA-8862-2E45-A707-3A56E69380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DA567-FA05-B046-B1C8-D106F9356606}"/>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194180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ECAA0-11D1-554D-9A87-323417663A02}"/>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3" name="Footer Placeholder 2">
            <a:extLst>
              <a:ext uri="{FF2B5EF4-FFF2-40B4-BE49-F238E27FC236}">
                <a16:creationId xmlns:a16="http://schemas.microsoft.com/office/drawing/2014/main" id="{61C0ED3E-F6B9-1345-8CAC-6049241DE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F0748-F3DA-EE49-85C0-B00F74FC0AB8}"/>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294942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AF30-4BC6-6C4F-A315-238605986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01326C-4B37-A744-822D-5440A44D4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32D90-EC59-9E41-8F66-51A7CD220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EFBF4-4AB3-D04E-BF37-A334090BAF73}"/>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6" name="Footer Placeholder 5">
            <a:extLst>
              <a:ext uri="{FF2B5EF4-FFF2-40B4-BE49-F238E27FC236}">
                <a16:creationId xmlns:a16="http://schemas.microsoft.com/office/drawing/2014/main" id="{C4587DCB-EA79-744E-9494-DB475F670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D0266-7F38-444D-80E4-AAAA317392C8}"/>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285552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5CCD-D649-B444-87DD-4C3227475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B5424-0EA5-5B43-A25A-6BF8B51784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874A7-57D0-8A4D-A1FF-1FCEFC795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645A6-72BA-E642-8EBF-5A3811228A83}"/>
              </a:ext>
            </a:extLst>
          </p:cNvPr>
          <p:cNvSpPr>
            <a:spLocks noGrp="1"/>
          </p:cNvSpPr>
          <p:nvPr>
            <p:ph type="dt" sz="half" idx="10"/>
          </p:nvPr>
        </p:nvSpPr>
        <p:spPr/>
        <p:txBody>
          <a:bodyPr/>
          <a:lstStyle/>
          <a:p>
            <a:fld id="{5D4CFE7E-015F-0946-8A6F-92D59B373876}" type="datetimeFigureOut">
              <a:rPr lang="en-US" smtClean="0"/>
              <a:t>11/22/21</a:t>
            </a:fld>
            <a:endParaRPr lang="en-US"/>
          </a:p>
        </p:txBody>
      </p:sp>
      <p:sp>
        <p:nvSpPr>
          <p:cNvPr id="6" name="Footer Placeholder 5">
            <a:extLst>
              <a:ext uri="{FF2B5EF4-FFF2-40B4-BE49-F238E27FC236}">
                <a16:creationId xmlns:a16="http://schemas.microsoft.com/office/drawing/2014/main" id="{2B8BE44A-5510-5E46-8CFD-CB65A1DBF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3C61C-9146-EA43-86DE-E537833C005A}"/>
              </a:ext>
            </a:extLst>
          </p:cNvPr>
          <p:cNvSpPr>
            <a:spLocks noGrp="1"/>
          </p:cNvSpPr>
          <p:nvPr>
            <p:ph type="sldNum" sz="quarter" idx="12"/>
          </p:nvPr>
        </p:nvSpPr>
        <p:spPr/>
        <p:txBody>
          <a:bodyPr/>
          <a:lstStyle/>
          <a:p>
            <a:fld id="{F69695B5-C412-3345-B300-E093F03C2D7C}" type="slidenum">
              <a:rPr lang="en-US" smtClean="0"/>
              <a:t>‹#›</a:t>
            </a:fld>
            <a:endParaRPr lang="en-US"/>
          </a:p>
        </p:txBody>
      </p:sp>
    </p:spTree>
    <p:extLst>
      <p:ext uri="{BB962C8B-B14F-4D97-AF65-F5344CB8AC3E}">
        <p14:creationId xmlns:p14="http://schemas.microsoft.com/office/powerpoint/2010/main" val="31637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37CC65-517D-7046-B3AE-1326EF8EC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683FF0-C0E1-B84D-809E-EB063DA60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D3C30-C29D-1040-A7F5-29F74B732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CFE7E-015F-0946-8A6F-92D59B373876}" type="datetimeFigureOut">
              <a:rPr lang="en-US" smtClean="0"/>
              <a:t>11/22/21</a:t>
            </a:fld>
            <a:endParaRPr lang="en-US"/>
          </a:p>
        </p:txBody>
      </p:sp>
      <p:sp>
        <p:nvSpPr>
          <p:cNvPr id="5" name="Footer Placeholder 4">
            <a:extLst>
              <a:ext uri="{FF2B5EF4-FFF2-40B4-BE49-F238E27FC236}">
                <a16:creationId xmlns:a16="http://schemas.microsoft.com/office/drawing/2014/main" id="{4258FD26-CEA6-AB4D-8669-AD55FF631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9893E5-675D-0F42-A974-EFB958216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695B5-C412-3345-B300-E093F03C2D7C}" type="slidenum">
              <a:rPr lang="en-US" smtClean="0"/>
              <a:t>‹#›</a:t>
            </a:fld>
            <a:endParaRPr lang="en-US"/>
          </a:p>
        </p:txBody>
      </p:sp>
    </p:spTree>
    <p:extLst>
      <p:ext uri="{BB962C8B-B14F-4D97-AF65-F5344CB8AC3E}">
        <p14:creationId xmlns:p14="http://schemas.microsoft.com/office/powerpoint/2010/main" val="3811707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Data Reduction</a:t>
            </a:r>
          </a:p>
          <a:p>
            <a:endParaRPr lang="en-US" dirty="0"/>
          </a:p>
        </p:txBody>
      </p:sp>
    </p:spTree>
    <p:extLst>
      <p:ext uri="{BB962C8B-B14F-4D97-AF65-F5344CB8AC3E}">
        <p14:creationId xmlns:p14="http://schemas.microsoft.com/office/powerpoint/2010/main" val="91428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407504" y="0"/>
            <a:ext cx="10515600" cy="1325563"/>
          </a:xfrm>
        </p:spPr>
        <p:txBody>
          <a:bodyPr/>
          <a:lstStyle/>
          <a:p>
            <a:r>
              <a:rPr lang="en-US" dirty="0"/>
              <a:t>Flat fielding</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25218" y="1520215"/>
            <a:ext cx="6870329" cy="5538718"/>
          </a:xfrm>
        </p:spPr>
        <p:txBody>
          <a:bodyPr>
            <a:normAutofit lnSpcReduction="10000"/>
          </a:bodyPr>
          <a:lstStyle/>
          <a:p>
            <a:r>
              <a:rPr lang="en-US" dirty="0"/>
              <a:t>Flat fielding: remove sensitivity variation across FOV</a:t>
            </a:r>
          </a:p>
          <a:p>
            <a:pPr lvl="1"/>
            <a:r>
              <a:rPr lang="en-US" dirty="0"/>
              <a:t>Arises from combination of illumination variations, pixel sensitivity variations, etc.</a:t>
            </a:r>
          </a:p>
          <a:p>
            <a:r>
              <a:rPr lang="en-US" dirty="0"/>
              <a:t>Multiplicative correction</a:t>
            </a:r>
          </a:p>
          <a:p>
            <a:r>
              <a:rPr lang="en-US" dirty="0"/>
              <a:t>Methodology</a:t>
            </a:r>
          </a:p>
          <a:p>
            <a:pPr lvl="1"/>
            <a:r>
              <a:rPr lang="en-US" dirty="0"/>
              <a:t>Observe something that is spatially flat, e.g., dome, twilight sky</a:t>
            </a:r>
          </a:p>
          <a:p>
            <a:pPr lvl="1"/>
            <a:r>
              <a:rPr lang="en-US" dirty="0"/>
              <a:t>Challenge: nothing is totally spatially flat!</a:t>
            </a:r>
          </a:p>
          <a:p>
            <a:r>
              <a:rPr lang="en-US" dirty="0"/>
              <a:t>Impact</a:t>
            </a:r>
          </a:p>
          <a:p>
            <a:pPr lvl="1"/>
            <a:r>
              <a:rPr lang="en-US" dirty="0"/>
              <a:t>If flat is incorrect, measured fluxes will be off by at least fractional error in flat</a:t>
            </a:r>
          </a:p>
          <a:p>
            <a:pPr lvl="1"/>
            <a:r>
              <a:rPr lang="en-US" dirty="0"/>
              <a:t>If sky is significant, measured fluxes can be off by much more!</a:t>
            </a:r>
          </a:p>
        </p:txBody>
      </p:sp>
      <p:pic>
        <p:nvPicPr>
          <p:cNvPr id="5" name="Picture 4" descr="A close up of a person's chest&#10;&#10;Description automatically generated with low confidence">
            <a:extLst>
              <a:ext uri="{FF2B5EF4-FFF2-40B4-BE49-F238E27FC236}">
                <a16:creationId xmlns:a16="http://schemas.microsoft.com/office/drawing/2014/main" id="{F13E52F6-0458-E146-A524-D77022936BDD}"/>
              </a:ext>
            </a:extLst>
          </p:cNvPr>
          <p:cNvPicPr>
            <a:picLocks noChangeAspect="1"/>
          </p:cNvPicPr>
          <p:nvPr/>
        </p:nvPicPr>
        <p:blipFill>
          <a:blip r:embed="rId2"/>
          <a:stretch>
            <a:fillRect/>
          </a:stretch>
        </p:blipFill>
        <p:spPr>
          <a:xfrm>
            <a:off x="8454449" y="2935199"/>
            <a:ext cx="2817448" cy="2708750"/>
          </a:xfrm>
          <a:prstGeom prst="rect">
            <a:avLst/>
          </a:prstGeom>
        </p:spPr>
      </p:pic>
      <p:pic>
        <p:nvPicPr>
          <p:cNvPr id="11" name="Picture 10" descr="A picture containing indoor, white, black, beverage&#10;&#10;Description automatically generated">
            <a:extLst>
              <a:ext uri="{FF2B5EF4-FFF2-40B4-BE49-F238E27FC236}">
                <a16:creationId xmlns:a16="http://schemas.microsoft.com/office/drawing/2014/main" id="{E41EB16D-AD38-644D-916E-593074080CA5}"/>
              </a:ext>
            </a:extLst>
          </p:cNvPr>
          <p:cNvPicPr>
            <a:picLocks noChangeAspect="1"/>
          </p:cNvPicPr>
          <p:nvPr/>
        </p:nvPicPr>
        <p:blipFill>
          <a:blip r:embed="rId3"/>
          <a:stretch>
            <a:fillRect/>
          </a:stretch>
        </p:blipFill>
        <p:spPr>
          <a:xfrm>
            <a:off x="9817736" y="411394"/>
            <a:ext cx="2374264" cy="2217641"/>
          </a:xfrm>
          <a:prstGeom prst="rect">
            <a:avLst/>
          </a:prstGeom>
        </p:spPr>
      </p:pic>
      <p:pic>
        <p:nvPicPr>
          <p:cNvPr id="13" name="Picture 12" descr="A picture containing indoor, white, black, close&#10;&#10;Description automatically generated">
            <a:extLst>
              <a:ext uri="{FF2B5EF4-FFF2-40B4-BE49-F238E27FC236}">
                <a16:creationId xmlns:a16="http://schemas.microsoft.com/office/drawing/2014/main" id="{984B0651-443A-4A4F-9B53-22E8DD331D38}"/>
              </a:ext>
            </a:extLst>
          </p:cNvPr>
          <p:cNvPicPr>
            <a:picLocks noChangeAspect="1"/>
          </p:cNvPicPr>
          <p:nvPr/>
        </p:nvPicPr>
        <p:blipFill>
          <a:blip r:embed="rId4"/>
          <a:stretch>
            <a:fillRect/>
          </a:stretch>
        </p:blipFill>
        <p:spPr>
          <a:xfrm>
            <a:off x="7495547" y="411394"/>
            <a:ext cx="2367626" cy="2217641"/>
          </a:xfrm>
          <a:prstGeom prst="rect">
            <a:avLst/>
          </a:prstGeom>
        </p:spPr>
      </p:pic>
      <p:sp>
        <p:nvSpPr>
          <p:cNvPr id="14" name="TextBox 13">
            <a:extLst>
              <a:ext uri="{FF2B5EF4-FFF2-40B4-BE49-F238E27FC236}">
                <a16:creationId xmlns:a16="http://schemas.microsoft.com/office/drawing/2014/main" id="{F13082C1-AB20-EE47-9F3A-E352C76D2BE9}"/>
              </a:ext>
            </a:extLst>
          </p:cNvPr>
          <p:cNvSpPr txBox="1"/>
          <p:nvPr/>
        </p:nvSpPr>
        <p:spPr>
          <a:xfrm>
            <a:off x="8629379" y="5843588"/>
            <a:ext cx="2817448" cy="369332"/>
          </a:xfrm>
          <a:prstGeom prst="rect">
            <a:avLst/>
          </a:prstGeom>
          <a:noFill/>
        </p:spPr>
        <p:txBody>
          <a:bodyPr wrap="square" rtlCol="0">
            <a:spAutoFit/>
          </a:bodyPr>
          <a:lstStyle/>
          <a:p>
            <a:r>
              <a:rPr lang="en-US" dirty="0"/>
              <a:t>Sky/dome : .95-1.05 stretch</a:t>
            </a:r>
          </a:p>
        </p:txBody>
      </p:sp>
      <p:sp>
        <p:nvSpPr>
          <p:cNvPr id="15" name="TextBox 14">
            <a:extLst>
              <a:ext uri="{FF2B5EF4-FFF2-40B4-BE49-F238E27FC236}">
                <a16:creationId xmlns:a16="http://schemas.microsoft.com/office/drawing/2014/main" id="{1DA9281B-73C9-8343-BB90-2C45DA285BF0}"/>
              </a:ext>
            </a:extLst>
          </p:cNvPr>
          <p:cNvSpPr txBox="1"/>
          <p:nvPr/>
        </p:nvSpPr>
        <p:spPr>
          <a:xfrm>
            <a:off x="8115300" y="105230"/>
            <a:ext cx="957263" cy="369332"/>
          </a:xfrm>
          <a:prstGeom prst="rect">
            <a:avLst/>
          </a:prstGeom>
          <a:noFill/>
        </p:spPr>
        <p:txBody>
          <a:bodyPr wrap="square" rtlCol="0">
            <a:spAutoFit/>
          </a:bodyPr>
          <a:lstStyle/>
          <a:p>
            <a:r>
              <a:rPr lang="en-US" dirty="0"/>
              <a:t>dome</a:t>
            </a:r>
          </a:p>
        </p:txBody>
      </p:sp>
      <p:sp>
        <p:nvSpPr>
          <p:cNvPr id="16" name="TextBox 15">
            <a:extLst>
              <a:ext uri="{FF2B5EF4-FFF2-40B4-BE49-F238E27FC236}">
                <a16:creationId xmlns:a16="http://schemas.microsoft.com/office/drawing/2014/main" id="{7F1BEA9A-ED95-3D40-A1FB-A1FF7FF528B5}"/>
              </a:ext>
            </a:extLst>
          </p:cNvPr>
          <p:cNvSpPr txBox="1"/>
          <p:nvPr/>
        </p:nvSpPr>
        <p:spPr>
          <a:xfrm>
            <a:off x="10905898" y="96160"/>
            <a:ext cx="1006547" cy="369332"/>
          </a:xfrm>
          <a:prstGeom prst="rect">
            <a:avLst/>
          </a:prstGeom>
          <a:noFill/>
        </p:spPr>
        <p:txBody>
          <a:bodyPr wrap="square" rtlCol="0">
            <a:spAutoFit/>
          </a:bodyPr>
          <a:lstStyle/>
          <a:p>
            <a:r>
              <a:rPr lang="en-US" dirty="0"/>
              <a:t>sky</a:t>
            </a:r>
          </a:p>
        </p:txBody>
      </p:sp>
    </p:spTree>
    <p:extLst>
      <p:ext uri="{BB962C8B-B14F-4D97-AF65-F5344CB8AC3E}">
        <p14:creationId xmlns:p14="http://schemas.microsoft.com/office/powerpoint/2010/main" val="401998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86A9-9F73-734D-9DD0-904A6BCB12A5}"/>
              </a:ext>
            </a:extLst>
          </p:cNvPr>
          <p:cNvSpPr>
            <a:spLocks noGrp="1"/>
          </p:cNvSpPr>
          <p:nvPr>
            <p:ph type="title"/>
          </p:nvPr>
        </p:nvSpPr>
        <p:spPr/>
        <p:txBody>
          <a:bodyPr/>
          <a:lstStyle/>
          <a:p>
            <a:r>
              <a:rPr lang="en-US" dirty="0"/>
              <a:t>Flat fielding</a:t>
            </a:r>
          </a:p>
        </p:txBody>
      </p:sp>
      <p:sp>
        <p:nvSpPr>
          <p:cNvPr id="3" name="Content Placeholder 2">
            <a:extLst>
              <a:ext uri="{FF2B5EF4-FFF2-40B4-BE49-F238E27FC236}">
                <a16:creationId xmlns:a16="http://schemas.microsoft.com/office/drawing/2014/main" id="{7433E255-F049-174D-8015-6CAC1B2F7F33}"/>
              </a:ext>
            </a:extLst>
          </p:cNvPr>
          <p:cNvSpPr>
            <a:spLocks noGrp="1"/>
          </p:cNvSpPr>
          <p:nvPr>
            <p:ph idx="1"/>
          </p:nvPr>
        </p:nvSpPr>
        <p:spPr>
          <a:xfrm>
            <a:off x="838200" y="1690688"/>
            <a:ext cx="7777163" cy="4486275"/>
          </a:xfrm>
        </p:spPr>
        <p:txBody>
          <a:bodyPr/>
          <a:lstStyle/>
          <a:p>
            <a:r>
              <a:rPr lang="en-US" dirty="0"/>
              <a:t>Validation</a:t>
            </a:r>
          </a:p>
          <a:p>
            <a:pPr lvl="1"/>
            <a:r>
              <a:rPr lang="en-US" dirty="0"/>
              <a:t>Does the measured brightness of an object change with location?</a:t>
            </a:r>
          </a:p>
          <a:p>
            <a:r>
              <a:rPr lang="en-US" dirty="0"/>
              <a:t>Mitigation</a:t>
            </a:r>
          </a:p>
          <a:p>
            <a:pPr lvl="1"/>
            <a:r>
              <a:rPr lang="en-US" dirty="0"/>
              <a:t>Dither images to get sky at same pixel location: almost always done in near-IR observing since the sky is so bright</a:t>
            </a:r>
          </a:p>
          <a:p>
            <a:pPr lvl="1"/>
            <a:r>
              <a:rPr lang="en-US" dirty="0"/>
              <a:t>Observe objects on multiple pixels : drift scanning  (e.g., SDSS imaging survey)</a:t>
            </a:r>
          </a:p>
          <a:p>
            <a:pPr marL="0" indent="0">
              <a:buNone/>
            </a:pPr>
            <a:endParaRPr lang="en-US" dirty="0"/>
          </a:p>
        </p:txBody>
      </p:sp>
      <p:pic>
        <p:nvPicPr>
          <p:cNvPr id="7" name="Picture 6" descr="Diagram&#10;&#10;Description automatically generated">
            <a:extLst>
              <a:ext uri="{FF2B5EF4-FFF2-40B4-BE49-F238E27FC236}">
                <a16:creationId xmlns:a16="http://schemas.microsoft.com/office/drawing/2014/main" id="{3908DE7A-B6FA-954F-8877-D740A168A46C}"/>
              </a:ext>
            </a:extLst>
          </p:cNvPr>
          <p:cNvPicPr>
            <a:picLocks noChangeAspect="1"/>
          </p:cNvPicPr>
          <p:nvPr/>
        </p:nvPicPr>
        <p:blipFill>
          <a:blip r:embed="rId2"/>
          <a:stretch>
            <a:fillRect/>
          </a:stretch>
        </p:blipFill>
        <p:spPr>
          <a:xfrm rot="16200000">
            <a:off x="7724775" y="2576513"/>
            <a:ext cx="5029200" cy="2476500"/>
          </a:xfrm>
          <a:prstGeom prst="rect">
            <a:avLst/>
          </a:prstGeom>
        </p:spPr>
      </p:pic>
    </p:spTree>
    <p:extLst>
      <p:ext uri="{BB962C8B-B14F-4D97-AF65-F5344CB8AC3E}">
        <p14:creationId xmlns:p14="http://schemas.microsoft.com/office/powerpoint/2010/main" val="232204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42190" y="142204"/>
            <a:ext cx="10515600" cy="1325563"/>
          </a:xfrm>
        </p:spPr>
        <p:txBody>
          <a:bodyPr/>
          <a:lstStyle/>
          <a:p>
            <a:r>
              <a:rPr lang="en-US" dirty="0"/>
              <a:t>Scattered light</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25218" y="1257646"/>
            <a:ext cx="6757694" cy="5538718"/>
          </a:xfrm>
        </p:spPr>
        <p:txBody>
          <a:bodyPr>
            <a:normAutofit/>
          </a:bodyPr>
          <a:lstStyle/>
          <a:p>
            <a:r>
              <a:rPr lang="en-US" dirty="0"/>
              <a:t>Scattered light refers to light that reaches the detector through an “alternative” path, i.e. not through the anticipated optical path</a:t>
            </a:r>
          </a:p>
          <a:p>
            <a:pPr lvl="1"/>
            <a:r>
              <a:rPr lang="en-US" dirty="0"/>
              <a:t>Example: seeing the mirror covers directly from the focal plane at APO</a:t>
            </a:r>
          </a:p>
          <a:p>
            <a:pPr lvl="1"/>
            <a:r>
              <a:rPr lang="en-US" dirty="0"/>
              <a:t>Example: Moon and TMO</a:t>
            </a:r>
          </a:p>
          <a:p>
            <a:r>
              <a:rPr lang="en-US" dirty="0"/>
              <a:t>Additive correction, but challenging</a:t>
            </a:r>
          </a:p>
          <a:p>
            <a:r>
              <a:rPr lang="en-US" dirty="0"/>
              <a:t>Scattered light in flat fields can have a particularly bad impact!</a:t>
            </a:r>
          </a:p>
          <a:p>
            <a:r>
              <a:rPr lang="en-US" dirty="0"/>
              <a:t>Note also ”ghosts” and reflections</a:t>
            </a:r>
          </a:p>
          <a:p>
            <a:r>
              <a:rPr lang="en-US" dirty="0"/>
              <a:t>Mitigation:</a:t>
            </a:r>
          </a:p>
          <a:p>
            <a:pPr lvl="1"/>
            <a:r>
              <a:rPr lang="en-US" dirty="0"/>
              <a:t>Baffles in optical design (not always so easy, without restricting field of view!</a:t>
            </a:r>
          </a:p>
        </p:txBody>
      </p:sp>
      <p:pic>
        <p:nvPicPr>
          <p:cNvPr id="4" name="Picture 3">
            <a:extLst>
              <a:ext uri="{FF2B5EF4-FFF2-40B4-BE49-F238E27FC236}">
                <a16:creationId xmlns:a16="http://schemas.microsoft.com/office/drawing/2014/main" id="{1D6202DF-DB92-5E4B-9F01-C98CBB405D5C}"/>
              </a:ext>
            </a:extLst>
          </p:cNvPr>
          <p:cNvPicPr>
            <a:picLocks noChangeAspect="1"/>
          </p:cNvPicPr>
          <p:nvPr/>
        </p:nvPicPr>
        <p:blipFill>
          <a:blip r:embed="rId2"/>
          <a:stretch>
            <a:fillRect/>
          </a:stretch>
        </p:blipFill>
        <p:spPr>
          <a:xfrm>
            <a:off x="7450282" y="257655"/>
            <a:ext cx="4484528" cy="2230882"/>
          </a:xfrm>
          <a:prstGeom prst="rect">
            <a:avLst/>
          </a:prstGeom>
        </p:spPr>
      </p:pic>
      <p:pic>
        <p:nvPicPr>
          <p:cNvPr id="6" name="Picture 5">
            <a:extLst>
              <a:ext uri="{FF2B5EF4-FFF2-40B4-BE49-F238E27FC236}">
                <a16:creationId xmlns:a16="http://schemas.microsoft.com/office/drawing/2014/main" id="{44AFBF3C-E5F8-3840-9AC3-F6E23C316440}"/>
              </a:ext>
            </a:extLst>
          </p:cNvPr>
          <p:cNvPicPr>
            <a:picLocks noChangeAspect="1"/>
          </p:cNvPicPr>
          <p:nvPr/>
        </p:nvPicPr>
        <p:blipFill>
          <a:blip r:embed="rId3"/>
          <a:stretch>
            <a:fillRect/>
          </a:stretch>
        </p:blipFill>
        <p:spPr>
          <a:xfrm>
            <a:off x="7490522" y="5059881"/>
            <a:ext cx="3349854" cy="1760224"/>
          </a:xfrm>
          <a:prstGeom prst="rect">
            <a:avLst/>
          </a:prstGeom>
        </p:spPr>
      </p:pic>
      <p:pic>
        <p:nvPicPr>
          <p:cNvPr id="7" name="Picture 6">
            <a:extLst>
              <a:ext uri="{FF2B5EF4-FFF2-40B4-BE49-F238E27FC236}">
                <a16:creationId xmlns:a16="http://schemas.microsoft.com/office/drawing/2014/main" id="{5D4BDA43-17F9-E642-B5B0-68D5AC5413E4}"/>
              </a:ext>
            </a:extLst>
          </p:cNvPr>
          <p:cNvPicPr>
            <a:picLocks noChangeAspect="1"/>
          </p:cNvPicPr>
          <p:nvPr/>
        </p:nvPicPr>
        <p:blipFill>
          <a:blip r:embed="rId4"/>
          <a:stretch>
            <a:fillRect/>
          </a:stretch>
        </p:blipFill>
        <p:spPr>
          <a:xfrm>
            <a:off x="7458435" y="2603988"/>
            <a:ext cx="3489552" cy="2326368"/>
          </a:xfrm>
          <a:prstGeom prst="rect">
            <a:avLst/>
          </a:prstGeom>
        </p:spPr>
      </p:pic>
      <p:sp>
        <p:nvSpPr>
          <p:cNvPr id="8" name="TextBox 7">
            <a:extLst>
              <a:ext uri="{FF2B5EF4-FFF2-40B4-BE49-F238E27FC236}">
                <a16:creationId xmlns:a16="http://schemas.microsoft.com/office/drawing/2014/main" id="{FA9C7394-5A39-F742-BAF6-EC2A2CCEF8E3}"/>
              </a:ext>
            </a:extLst>
          </p:cNvPr>
          <p:cNvSpPr txBox="1"/>
          <p:nvPr/>
        </p:nvSpPr>
        <p:spPr>
          <a:xfrm>
            <a:off x="11059886" y="3242578"/>
            <a:ext cx="874924" cy="646331"/>
          </a:xfrm>
          <a:prstGeom prst="rect">
            <a:avLst/>
          </a:prstGeom>
          <a:noFill/>
        </p:spPr>
        <p:txBody>
          <a:bodyPr wrap="square" rtlCol="0">
            <a:spAutoFit/>
          </a:bodyPr>
          <a:lstStyle/>
          <a:p>
            <a:r>
              <a:rPr lang="en-US" dirty="0"/>
              <a:t>Optical ghosts</a:t>
            </a:r>
          </a:p>
        </p:txBody>
      </p:sp>
      <p:sp>
        <p:nvSpPr>
          <p:cNvPr id="9" name="TextBox 8">
            <a:extLst>
              <a:ext uri="{FF2B5EF4-FFF2-40B4-BE49-F238E27FC236}">
                <a16:creationId xmlns:a16="http://schemas.microsoft.com/office/drawing/2014/main" id="{2C9A4607-8296-2A47-8959-B93215968FD5}"/>
              </a:ext>
            </a:extLst>
          </p:cNvPr>
          <p:cNvSpPr txBox="1"/>
          <p:nvPr/>
        </p:nvSpPr>
        <p:spPr>
          <a:xfrm>
            <a:off x="10947987" y="5684397"/>
            <a:ext cx="1633405" cy="646331"/>
          </a:xfrm>
          <a:prstGeom prst="rect">
            <a:avLst/>
          </a:prstGeom>
          <a:noFill/>
        </p:spPr>
        <p:txBody>
          <a:bodyPr wrap="square" rtlCol="0">
            <a:spAutoFit/>
          </a:bodyPr>
          <a:lstStyle/>
          <a:p>
            <a:r>
              <a:rPr lang="en-US" dirty="0"/>
              <a:t>Electronic ghost</a:t>
            </a:r>
          </a:p>
        </p:txBody>
      </p:sp>
    </p:spTree>
    <p:extLst>
      <p:ext uri="{BB962C8B-B14F-4D97-AF65-F5344CB8AC3E}">
        <p14:creationId xmlns:p14="http://schemas.microsoft.com/office/powerpoint/2010/main" val="1139445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53075" y="142204"/>
            <a:ext cx="10515600" cy="1325563"/>
          </a:xfrm>
        </p:spPr>
        <p:txBody>
          <a:bodyPr/>
          <a:lstStyle/>
          <a:p>
            <a:r>
              <a:rPr lang="en-US" dirty="0"/>
              <a:t>Fringe subtraction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46990" y="1467767"/>
            <a:ext cx="5449010" cy="5538718"/>
          </a:xfrm>
        </p:spPr>
        <p:txBody>
          <a:bodyPr>
            <a:normAutofit/>
          </a:bodyPr>
          <a:lstStyle/>
          <a:p>
            <a:r>
              <a:rPr lang="en-US" dirty="0"/>
              <a:t>Fringes from </a:t>
            </a:r>
            <a:r>
              <a:rPr lang="en-US" dirty="0" err="1"/>
              <a:t>monochromtic</a:t>
            </a:r>
            <a:r>
              <a:rPr lang="en-US" dirty="0"/>
              <a:t> light interference from “reflection” of back of detector</a:t>
            </a:r>
          </a:p>
          <a:p>
            <a:pPr lvl="1"/>
            <a:r>
              <a:rPr lang="en-US" dirty="0"/>
              <a:t>Generally seen at longer wavelengths</a:t>
            </a:r>
          </a:p>
          <a:p>
            <a:r>
              <a:rPr lang="en-US" dirty="0"/>
              <a:t>Additive correction</a:t>
            </a:r>
          </a:p>
          <a:p>
            <a:r>
              <a:rPr lang="en-US" dirty="0"/>
              <a:t>Amplitude may vary depending on monochromatic flux contribution, e.g., with Moon vs without</a:t>
            </a:r>
          </a:p>
          <a:p>
            <a:r>
              <a:rPr lang="en-US" dirty="0"/>
              <a:t>Mitigation</a:t>
            </a:r>
          </a:p>
          <a:p>
            <a:pPr lvl="1"/>
            <a:r>
              <a:rPr lang="en-US" dirty="0"/>
              <a:t>Offset </a:t>
            </a:r>
            <a:r>
              <a:rPr lang="en-US" dirty="0" err="1"/>
              <a:t>pointings</a:t>
            </a:r>
            <a:endParaRPr lang="en-US" dirty="0"/>
          </a:p>
          <a:p>
            <a:pPr lvl="1"/>
            <a:r>
              <a:rPr lang="en-US" dirty="0"/>
              <a:t>Solve for fringing pattern and scale to exposure</a:t>
            </a:r>
          </a:p>
        </p:txBody>
      </p:sp>
      <p:pic>
        <p:nvPicPr>
          <p:cNvPr id="4" name="Picture 3">
            <a:extLst>
              <a:ext uri="{FF2B5EF4-FFF2-40B4-BE49-F238E27FC236}">
                <a16:creationId xmlns:a16="http://schemas.microsoft.com/office/drawing/2014/main" id="{78B3D943-B25F-3341-8048-443CDA1F521D}"/>
              </a:ext>
            </a:extLst>
          </p:cNvPr>
          <p:cNvPicPr>
            <a:picLocks noChangeAspect="1"/>
          </p:cNvPicPr>
          <p:nvPr/>
        </p:nvPicPr>
        <p:blipFill>
          <a:blip r:embed="rId2"/>
          <a:stretch>
            <a:fillRect/>
          </a:stretch>
        </p:blipFill>
        <p:spPr>
          <a:xfrm>
            <a:off x="7018782" y="273174"/>
            <a:ext cx="3725418" cy="3740085"/>
          </a:xfrm>
          <a:prstGeom prst="rect">
            <a:avLst/>
          </a:prstGeom>
        </p:spPr>
      </p:pic>
      <p:pic>
        <p:nvPicPr>
          <p:cNvPr id="5" name="Picture 4">
            <a:extLst>
              <a:ext uri="{FF2B5EF4-FFF2-40B4-BE49-F238E27FC236}">
                <a16:creationId xmlns:a16="http://schemas.microsoft.com/office/drawing/2014/main" id="{A2C0D8DF-77DC-9245-84BC-A678E7AC8855}"/>
              </a:ext>
            </a:extLst>
          </p:cNvPr>
          <p:cNvPicPr>
            <a:picLocks noChangeAspect="1"/>
          </p:cNvPicPr>
          <p:nvPr/>
        </p:nvPicPr>
        <p:blipFill>
          <a:blip r:embed="rId3"/>
          <a:stretch>
            <a:fillRect/>
          </a:stretch>
        </p:blipFill>
        <p:spPr>
          <a:xfrm>
            <a:off x="6169153" y="4448127"/>
            <a:ext cx="5489448" cy="2123490"/>
          </a:xfrm>
          <a:prstGeom prst="rect">
            <a:avLst/>
          </a:prstGeom>
        </p:spPr>
      </p:pic>
    </p:spTree>
    <p:extLst>
      <p:ext uri="{BB962C8B-B14F-4D97-AF65-F5344CB8AC3E}">
        <p14:creationId xmlns:p14="http://schemas.microsoft.com/office/powerpoint/2010/main" val="377257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85732" y="161994"/>
            <a:ext cx="10515600" cy="1325563"/>
          </a:xfrm>
        </p:spPr>
        <p:txBody>
          <a:bodyPr/>
          <a:lstStyle/>
          <a:p>
            <a:r>
              <a:rPr lang="en-US" dirty="0"/>
              <a:t>IR data reduction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36104" y="1487557"/>
            <a:ext cx="10717696" cy="4847929"/>
          </a:xfrm>
        </p:spPr>
        <p:txBody>
          <a:bodyPr>
            <a:normAutofit fontScale="92500"/>
          </a:bodyPr>
          <a:lstStyle/>
          <a:p>
            <a:r>
              <a:rPr lang="en-US" dirty="0"/>
              <a:t>Acquisition and analysis of  near-IR has some differences because of the relative brightness of the sky and because of different detectors</a:t>
            </a:r>
          </a:p>
          <a:p>
            <a:r>
              <a:rPr lang="en-US" dirty="0"/>
              <a:t>Multiple readouts, e.g. doubly-correlated sampling, Fowler sampling, up-the-ramp sampling, should remove need for bias subtraction, but some IR arrays are still tricky</a:t>
            </a:r>
          </a:p>
          <a:p>
            <a:pPr lvl="1"/>
            <a:r>
              <a:rPr lang="en-US" dirty="0"/>
              <a:t>No </a:t>
            </a:r>
            <a:r>
              <a:rPr lang="en-US" dirty="0" err="1"/>
              <a:t>overscan</a:t>
            </a:r>
            <a:r>
              <a:rPr lang="en-US" dirty="0"/>
              <a:t>, but some arrays do include “reference pixels” to track bias variations</a:t>
            </a:r>
          </a:p>
          <a:p>
            <a:r>
              <a:rPr lang="en-US" dirty="0"/>
              <a:t>Calibration frames, e.g. flats, may include some thermal emission: may need to take “lights-on”, “lights-off” flat fields to remove</a:t>
            </a:r>
          </a:p>
          <a:p>
            <a:r>
              <a:rPr lang="en-US" dirty="0"/>
              <a:t>Stringent needs for accurate sky subtraction usually require dithering of exposures and subtraction of sky from same pixels as object, taking care to account for variability of sky</a:t>
            </a:r>
          </a:p>
          <a:p>
            <a:pPr lvl="1"/>
            <a:r>
              <a:rPr lang="en-US" dirty="0"/>
              <a:t>additive corrections not applied if subtracting sky frames!</a:t>
            </a:r>
          </a:p>
        </p:txBody>
      </p:sp>
    </p:spTree>
    <p:extLst>
      <p:ext uri="{BB962C8B-B14F-4D97-AF65-F5344CB8AC3E}">
        <p14:creationId xmlns:p14="http://schemas.microsoft.com/office/powerpoint/2010/main" val="213757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6FC2-D8B3-7F4E-9723-1926606C76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28D58E-221B-BC4D-B4BD-EEE6095AB2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56313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1334-A750-EB4F-A6BD-725411F71B56}"/>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09B3C012-98BD-EB43-B1D6-F62EE55BBF8A}"/>
              </a:ext>
            </a:extLst>
          </p:cNvPr>
          <p:cNvSpPr>
            <a:spLocks noGrp="1"/>
          </p:cNvSpPr>
          <p:nvPr>
            <p:ph idx="1"/>
          </p:nvPr>
        </p:nvSpPr>
        <p:spPr/>
        <p:txBody>
          <a:bodyPr/>
          <a:lstStyle/>
          <a:p>
            <a:r>
              <a:rPr lang="en-US" dirty="0" err="1"/>
              <a:t>Overscan</a:t>
            </a:r>
            <a:r>
              <a:rPr lang="en-US" dirty="0"/>
              <a:t> subtraction</a:t>
            </a:r>
          </a:p>
          <a:p>
            <a:pPr lvl="1"/>
            <a:r>
              <a:rPr lang="en-US" dirty="0"/>
              <a:t>See DIS, ARCES, ARCTIC</a:t>
            </a:r>
          </a:p>
          <a:p>
            <a:r>
              <a:rPr lang="en-US" dirty="0"/>
              <a:t>Bias creation subtraction</a:t>
            </a:r>
          </a:p>
          <a:p>
            <a:pPr lvl="1"/>
            <a:r>
              <a:rPr lang="en-US" dirty="0"/>
              <a:t>See DIS, ARCES, ARCTIC: is bias subtraction warranted?</a:t>
            </a:r>
          </a:p>
          <a:p>
            <a:r>
              <a:rPr lang="en-US" dirty="0"/>
              <a:t>Flat field creation and application</a:t>
            </a:r>
          </a:p>
          <a:p>
            <a:pPr lvl="1"/>
            <a:r>
              <a:rPr lang="en-US" dirty="0"/>
              <a:t>See DIS, ARCTIC</a:t>
            </a:r>
          </a:p>
          <a:p>
            <a:pPr lvl="1"/>
            <a:r>
              <a:rPr lang="en-US" dirty="0"/>
              <a:t>Twilight vs dome</a:t>
            </a:r>
          </a:p>
          <a:p>
            <a:pPr lvl="1"/>
            <a:r>
              <a:rPr lang="en-US" dirty="0"/>
              <a:t>TSPEC</a:t>
            </a:r>
          </a:p>
          <a:p>
            <a:pPr lvl="1"/>
            <a:r>
              <a:rPr lang="en-US" dirty="0"/>
              <a:t>ARCES</a:t>
            </a:r>
          </a:p>
        </p:txBody>
      </p:sp>
    </p:spTree>
    <p:extLst>
      <p:ext uri="{BB962C8B-B14F-4D97-AF65-F5344CB8AC3E}">
        <p14:creationId xmlns:p14="http://schemas.microsoft.com/office/powerpoint/2010/main" val="316324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Spectroscopic Data Reduction</a:t>
            </a:r>
          </a:p>
          <a:p>
            <a:endParaRPr lang="en-US" dirty="0"/>
          </a:p>
        </p:txBody>
      </p:sp>
    </p:spTree>
    <p:extLst>
      <p:ext uri="{BB962C8B-B14F-4D97-AF65-F5344CB8AC3E}">
        <p14:creationId xmlns:p14="http://schemas.microsoft.com/office/powerpoint/2010/main" val="807793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A15E-EADB-7440-8A2A-816DC9B78913}"/>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B2B0298-4281-BB44-82CF-39ED78D19079}"/>
              </a:ext>
            </a:extLst>
          </p:cNvPr>
          <p:cNvSpPr>
            <a:spLocks noGrp="1"/>
          </p:cNvSpPr>
          <p:nvPr>
            <p:ph idx="1"/>
          </p:nvPr>
        </p:nvSpPr>
        <p:spPr/>
        <p:txBody>
          <a:bodyPr/>
          <a:lstStyle/>
          <a:p>
            <a:r>
              <a:rPr lang="en-US" dirty="0"/>
              <a:t>Understand the basics of spectroscopic data reduction</a:t>
            </a:r>
          </a:p>
          <a:p>
            <a:r>
              <a:rPr lang="en-US" dirty="0"/>
              <a:t>Know what tracing and extraction is, and how they are performed</a:t>
            </a:r>
          </a:p>
          <a:p>
            <a:r>
              <a:rPr lang="en-US" dirty="0"/>
              <a:t>Know what wavelength calibration is and how it is performed</a:t>
            </a:r>
          </a:p>
          <a:p>
            <a:r>
              <a:rPr lang="en-US" dirty="0"/>
              <a:t>Learn about telluric absorption removal, some sky subtraction issues and techniques, and flux calibration</a:t>
            </a:r>
          </a:p>
        </p:txBody>
      </p:sp>
    </p:spTree>
    <p:extLst>
      <p:ext uri="{BB962C8B-B14F-4D97-AF65-F5344CB8AC3E}">
        <p14:creationId xmlns:p14="http://schemas.microsoft.com/office/powerpoint/2010/main" val="420820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C083-C1B3-F94B-8280-F0D48098BE91}"/>
              </a:ext>
            </a:extLst>
          </p:cNvPr>
          <p:cNvSpPr>
            <a:spLocks noGrp="1"/>
          </p:cNvSpPr>
          <p:nvPr>
            <p:ph type="title"/>
          </p:nvPr>
        </p:nvSpPr>
        <p:spPr/>
        <p:txBody>
          <a:bodyPr/>
          <a:lstStyle/>
          <a:p>
            <a:r>
              <a:rPr lang="en-US" dirty="0"/>
              <a:t>Spectral data reduction	</a:t>
            </a:r>
          </a:p>
        </p:txBody>
      </p:sp>
      <p:sp>
        <p:nvSpPr>
          <p:cNvPr id="3" name="Content Placeholder 2">
            <a:extLst>
              <a:ext uri="{FF2B5EF4-FFF2-40B4-BE49-F238E27FC236}">
                <a16:creationId xmlns:a16="http://schemas.microsoft.com/office/drawing/2014/main" id="{C9AFFCB3-B972-BF4C-AB6E-44DDD3E25934}"/>
              </a:ext>
            </a:extLst>
          </p:cNvPr>
          <p:cNvSpPr>
            <a:spLocks noGrp="1"/>
          </p:cNvSpPr>
          <p:nvPr>
            <p:ph idx="1"/>
          </p:nvPr>
        </p:nvSpPr>
        <p:spPr/>
        <p:txBody>
          <a:bodyPr/>
          <a:lstStyle/>
          <a:p>
            <a:r>
              <a:rPr lang="en-US" dirty="0"/>
              <a:t>Basic data reduction</a:t>
            </a:r>
          </a:p>
          <a:p>
            <a:r>
              <a:rPr lang="en-US" dirty="0"/>
              <a:t>Tracing and extraction: locate spectra and sum spatially</a:t>
            </a:r>
          </a:p>
          <a:p>
            <a:r>
              <a:rPr lang="en-US" dirty="0"/>
              <a:t>Wavelength calibration: associate wavelength with pixel</a:t>
            </a:r>
          </a:p>
          <a:p>
            <a:r>
              <a:rPr lang="en-US" dirty="0"/>
              <a:t>Telluric absorption correction: remove telluric absorption from spectra</a:t>
            </a:r>
          </a:p>
          <a:p>
            <a:r>
              <a:rPr lang="en-US" dirty="0"/>
              <a:t>Flux calibration: get relative fluxes</a:t>
            </a:r>
          </a:p>
        </p:txBody>
      </p:sp>
    </p:spTree>
    <p:extLst>
      <p:ext uri="{BB962C8B-B14F-4D97-AF65-F5344CB8AC3E}">
        <p14:creationId xmlns:p14="http://schemas.microsoft.com/office/powerpoint/2010/main" val="386167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057F-AEB5-7249-B33C-3300D2D466F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DB8709A-B600-784B-8120-1398CDBA6B49}"/>
              </a:ext>
            </a:extLst>
          </p:cNvPr>
          <p:cNvSpPr>
            <a:spLocks noGrp="1"/>
          </p:cNvSpPr>
          <p:nvPr>
            <p:ph idx="1"/>
          </p:nvPr>
        </p:nvSpPr>
        <p:spPr/>
        <p:txBody>
          <a:bodyPr/>
          <a:lstStyle/>
          <a:p>
            <a:r>
              <a:rPr lang="en-US" dirty="0"/>
              <a:t>Be familiar with the multiple possible steps in basic data reduction</a:t>
            </a:r>
          </a:p>
          <a:p>
            <a:r>
              <a:rPr lang="en-US" dirty="0"/>
              <a:t>Understand the importance of good calibration frames</a:t>
            </a:r>
          </a:p>
          <a:p>
            <a:r>
              <a:rPr lang="en-US" dirty="0"/>
              <a:t>Know what the different steps are, and whether the corrections are additive or multiplicative</a:t>
            </a:r>
          </a:p>
          <a:p>
            <a:r>
              <a:rPr lang="en-US" dirty="0"/>
              <a:t>Recognize that reduction steps might have subtleties</a:t>
            </a:r>
          </a:p>
        </p:txBody>
      </p:sp>
    </p:spTree>
    <p:extLst>
      <p:ext uri="{BB962C8B-B14F-4D97-AF65-F5344CB8AC3E}">
        <p14:creationId xmlns:p14="http://schemas.microsoft.com/office/powerpoint/2010/main" val="2576527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B48A-9EB2-B744-95BE-7A100B5DD983}"/>
              </a:ext>
            </a:extLst>
          </p:cNvPr>
          <p:cNvSpPr>
            <a:spLocks noGrp="1"/>
          </p:cNvSpPr>
          <p:nvPr>
            <p:ph type="title"/>
          </p:nvPr>
        </p:nvSpPr>
        <p:spPr/>
        <p:txBody>
          <a:bodyPr/>
          <a:lstStyle/>
          <a:p>
            <a:r>
              <a:rPr lang="en-US" dirty="0"/>
              <a:t>Basic data reduction</a:t>
            </a:r>
          </a:p>
        </p:txBody>
      </p:sp>
      <p:sp>
        <p:nvSpPr>
          <p:cNvPr id="3" name="Content Placeholder 2">
            <a:extLst>
              <a:ext uri="{FF2B5EF4-FFF2-40B4-BE49-F238E27FC236}">
                <a16:creationId xmlns:a16="http://schemas.microsoft.com/office/drawing/2014/main" id="{FBC39BFB-C99B-A446-9341-2EED8FBC1480}"/>
              </a:ext>
            </a:extLst>
          </p:cNvPr>
          <p:cNvSpPr>
            <a:spLocks noGrp="1"/>
          </p:cNvSpPr>
          <p:nvPr>
            <p:ph idx="1"/>
          </p:nvPr>
        </p:nvSpPr>
        <p:spPr/>
        <p:txBody>
          <a:bodyPr/>
          <a:lstStyle/>
          <a:p>
            <a:r>
              <a:rPr lang="en-US" dirty="0"/>
              <a:t>Basic data reduction of spectrograph data similar to that of imaging, with some possible differences</a:t>
            </a:r>
          </a:p>
          <a:p>
            <a:r>
              <a:rPr lang="en-US" dirty="0"/>
              <a:t>Flat fielding: in wavelength direction, source is not spectrally flat</a:t>
            </a:r>
          </a:p>
          <a:p>
            <a:pPr lvl="1"/>
            <a:r>
              <a:rPr lang="en-US" dirty="0"/>
              <a:t>Often, the spectral signature is removed so that the spectrum of the flat source (usually red) is not inversely imprinted on the spectra of the objects</a:t>
            </a:r>
          </a:p>
          <a:p>
            <a:r>
              <a:rPr lang="en-US" dirty="0"/>
              <a:t>Scattered light: in cross-dispersed spectrographs (e.g., echelle) there is often light between the orders that needs to be subtracted out</a:t>
            </a:r>
          </a:p>
          <a:p>
            <a:r>
              <a:rPr lang="en-US" dirty="0"/>
              <a:t>Exposures are generally longer, so cosmic rays and perhaps dark current may be more prevalent</a:t>
            </a:r>
          </a:p>
        </p:txBody>
      </p:sp>
    </p:spTree>
    <p:extLst>
      <p:ext uri="{BB962C8B-B14F-4D97-AF65-F5344CB8AC3E}">
        <p14:creationId xmlns:p14="http://schemas.microsoft.com/office/powerpoint/2010/main" val="149685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D45-B2A8-D74F-9FF5-9DF6173700D5}"/>
              </a:ext>
            </a:extLst>
          </p:cNvPr>
          <p:cNvSpPr>
            <a:spLocks noGrp="1"/>
          </p:cNvSpPr>
          <p:nvPr>
            <p:ph type="title"/>
          </p:nvPr>
        </p:nvSpPr>
        <p:spPr>
          <a:xfrm>
            <a:off x="838200" y="75854"/>
            <a:ext cx="10515600" cy="1325563"/>
          </a:xfrm>
        </p:spPr>
        <p:txBody>
          <a:bodyPr/>
          <a:lstStyle/>
          <a:p>
            <a:r>
              <a:rPr lang="en-US" dirty="0"/>
              <a:t>Tracing</a:t>
            </a:r>
          </a:p>
        </p:txBody>
      </p:sp>
      <p:sp>
        <p:nvSpPr>
          <p:cNvPr id="3" name="Content Placeholder 2">
            <a:extLst>
              <a:ext uri="{FF2B5EF4-FFF2-40B4-BE49-F238E27FC236}">
                <a16:creationId xmlns:a16="http://schemas.microsoft.com/office/drawing/2014/main" id="{E6063514-D0FB-2A49-BD7B-4E5C085F2D9F}"/>
              </a:ext>
            </a:extLst>
          </p:cNvPr>
          <p:cNvSpPr>
            <a:spLocks noGrp="1"/>
          </p:cNvSpPr>
          <p:nvPr>
            <p:ph idx="1"/>
          </p:nvPr>
        </p:nvSpPr>
        <p:spPr>
          <a:xfrm>
            <a:off x="838200" y="1401416"/>
            <a:ext cx="7157244" cy="5118099"/>
          </a:xfrm>
        </p:spPr>
        <p:txBody>
          <a:bodyPr>
            <a:normAutofit lnSpcReduction="10000"/>
          </a:bodyPr>
          <a:lstStyle/>
          <a:p>
            <a:r>
              <a:rPr lang="en-US" dirty="0"/>
              <a:t>Location of spectra of point source generally does not lie directly along rows or columns; often not even a straight line</a:t>
            </a:r>
          </a:p>
          <a:p>
            <a:r>
              <a:rPr lang="en-US" dirty="0"/>
              <a:t>Tracing technique and issues</a:t>
            </a:r>
          </a:p>
          <a:p>
            <a:pPr lvl="1"/>
            <a:r>
              <a:rPr lang="en-US" dirty="0"/>
              <a:t>Find centroid, i.e. row as a function of column (or vice versa for vertical spectra)</a:t>
            </a:r>
          </a:p>
          <a:p>
            <a:pPr lvl="1"/>
            <a:r>
              <a:rPr lang="en-US" dirty="0"/>
              <a:t>May be challenging for faint sources / emission line sources, so might use shape from brighter source, but allow for shift along slit, since object may not be in identical slit position</a:t>
            </a:r>
          </a:p>
          <a:p>
            <a:pPr lvl="1"/>
            <a:r>
              <a:rPr lang="en-US" dirty="0"/>
              <a:t>Note differential refraction effect: if slit is perpendicular to parallactic angle, won’t have light loss as a function of wavelength, but will have shift of trace as a function of wavelength </a:t>
            </a:r>
            <a:r>
              <a:rPr lang="en-US" dirty="0">
                <a:sym typeface="Wingdings" pitchFamily="2" charset="2"/>
              </a:rPr>
              <a:t> different traces for different objects</a:t>
            </a:r>
            <a:endParaRPr lang="en-US" dirty="0"/>
          </a:p>
          <a:p>
            <a:pPr lvl="1"/>
            <a:endParaRPr lang="en-US" dirty="0">
              <a:solidFill>
                <a:schemeClr val="bg2">
                  <a:lumMod val="50000"/>
                </a:schemeClr>
              </a:solidFill>
            </a:endParaRPr>
          </a:p>
          <a:p>
            <a:pPr lvl="1"/>
            <a:endParaRPr lang="en-US" dirty="0">
              <a:solidFill>
                <a:schemeClr val="bg2">
                  <a:lumMod val="50000"/>
                </a:schemeClr>
              </a:solidFill>
            </a:endParaRPr>
          </a:p>
        </p:txBody>
      </p:sp>
      <p:pic>
        <p:nvPicPr>
          <p:cNvPr id="5" name="Picture 4" descr="A picture containing text&#10;&#10;Description automatically generated">
            <a:extLst>
              <a:ext uri="{FF2B5EF4-FFF2-40B4-BE49-F238E27FC236}">
                <a16:creationId xmlns:a16="http://schemas.microsoft.com/office/drawing/2014/main" id="{2F3EDFB5-FD40-8045-A397-900DCEC9CEB1}"/>
              </a:ext>
            </a:extLst>
          </p:cNvPr>
          <p:cNvPicPr>
            <a:picLocks noChangeAspect="1"/>
          </p:cNvPicPr>
          <p:nvPr/>
        </p:nvPicPr>
        <p:blipFill>
          <a:blip r:embed="rId2"/>
          <a:stretch>
            <a:fillRect/>
          </a:stretch>
        </p:blipFill>
        <p:spPr>
          <a:xfrm rot="16200000">
            <a:off x="6302772" y="2299942"/>
            <a:ext cx="5118100" cy="1498600"/>
          </a:xfrm>
          <a:prstGeom prst="rect">
            <a:avLst/>
          </a:prstGeom>
        </p:spPr>
      </p:pic>
      <p:pic>
        <p:nvPicPr>
          <p:cNvPr id="7" name="Picture 6" descr="Chart&#10;&#10;Description automatically generated">
            <a:extLst>
              <a:ext uri="{FF2B5EF4-FFF2-40B4-BE49-F238E27FC236}">
                <a16:creationId xmlns:a16="http://schemas.microsoft.com/office/drawing/2014/main" id="{D085A416-E69A-6B41-A535-DAC7C7A6D862}"/>
              </a:ext>
            </a:extLst>
          </p:cNvPr>
          <p:cNvPicPr>
            <a:picLocks noChangeAspect="1"/>
          </p:cNvPicPr>
          <p:nvPr/>
        </p:nvPicPr>
        <p:blipFill>
          <a:blip r:embed="rId3"/>
          <a:stretch>
            <a:fillRect/>
          </a:stretch>
        </p:blipFill>
        <p:spPr>
          <a:xfrm>
            <a:off x="9728200" y="1650654"/>
            <a:ext cx="2463800" cy="24257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B358244F-0E08-F04F-AC62-303FBE27892B}"/>
              </a:ext>
            </a:extLst>
          </p:cNvPr>
          <p:cNvPicPr>
            <a:picLocks noChangeAspect="1"/>
          </p:cNvPicPr>
          <p:nvPr/>
        </p:nvPicPr>
        <p:blipFill>
          <a:blip r:embed="rId4"/>
          <a:stretch>
            <a:fillRect/>
          </a:stretch>
        </p:blipFill>
        <p:spPr>
          <a:xfrm>
            <a:off x="8112522" y="5229790"/>
            <a:ext cx="1498601" cy="1628210"/>
          </a:xfrm>
          <a:prstGeom prst="rect">
            <a:avLst/>
          </a:prstGeom>
        </p:spPr>
      </p:pic>
    </p:spTree>
    <p:extLst>
      <p:ext uri="{BB962C8B-B14F-4D97-AF65-F5344CB8AC3E}">
        <p14:creationId xmlns:p14="http://schemas.microsoft.com/office/powerpoint/2010/main" val="203226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5888-697F-3C45-824D-E66EF63B722A}"/>
              </a:ext>
            </a:extLst>
          </p:cNvPr>
          <p:cNvSpPr>
            <a:spLocks noGrp="1"/>
          </p:cNvSpPr>
          <p:nvPr>
            <p:ph type="title"/>
          </p:nvPr>
        </p:nvSpPr>
        <p:spPr>
          <a:xfrm>
            <a:off x="484325" y="200025"/>
            <a:ext cx="10515600" cy="1325563"/>
          </a:xfrm>
        </p:spPr>
        <p:txBody>
          <a:bodyPr/>
          <a:lstStyle/>
          <a:p>
            <a:r>
              <a:rPr lang="en-US" dirty="0"/>
              <a:t>Extraction</a:t>
            </a:r>
          </a:p>
        </p:txBody>
      </p:sp>
      <p:sp>
        <p:nvSpPr>
          <p:cNvPr id="3" name="Content Placeholder 2">
            <a:extLst>
              <a:ext uri="{FF2B5EF4-FFF2-40B4-BE49-F238E27FC236}">
                <a16:creationId xmlns:a16="http://schemas.microsoft.com/office/drawing/2014/main" id="{FE45357C-F5F8-3D4B-8F29-8F9E7E51547D}"/>
              </a:ext>
            </a:extLst>
          </p:cNvPr>
          <p:cNvSpPr>
            <a:spLocks noGrp="1"/>
          </p:cNvSpPr>
          <p:nvPr>
            <p:ph idx="1"/>
          </p:nvPr>
        </p:nvSpPr>
        <p:spPr>
          <a:xfrm>
            <a:off x="623888" y="1825625"/>
            <a:ext cx="8277225" cy="4832350"/>
          </a:xfrm>
        </p:spPr>
        <p:txBody>
          <a:bodyPr/>
          <a:lstStyle/>
          <a:p>
            <a:r>
              <a:rPr lang="en-US" dirty="0"/>
              <a:t>Extraction: take 2D flux distribution and make 1D spectrum by summing along the slit</a:t>
            </a:r>
          </a:p>
          <a:p>
            <a:pPr lvl="1"/>
            <a:r>
              <a:rPr lang="en-US" dirty="0"/>
              <a:t>aperture extraction: direct sum within some distance of trace</a:t>
            </a:r>
          </a:p>
          <a:p>
            <a:pPr lvl="1"/>
            <a:r>
              <a:rPr lang="en-US" dirty="0"/>
              <a:t>Optimal extraction maximizes S/N by fitting profile along slit rather than direct sum</a:t>
            </a:r>
          </a:p>
          <a:p>
            <a:pPr lvl="2"/>
            <a:r>
              <a:rPr lang="en-US" dirty="0"/>
              <a:t>Optimal extraction is analogous to PSF fitting photometry in images</a:t>
            </a:r>
          </a:p>
          <a:p>
            <a:r>
              <a:rPr lang="en-US" dirty="0"/>
              <a:t>sky subtraction : choose sky region along slit farther from object</a:t>
            </a:r>
          </a:p>
          <a:p>
            <a:pPr lvl="2"/>
            <a:r>
              <a:rPr lang="en-US" dirty="0"/>
              <a:t>Beware of line curvature, </a:t>
            </a:r>
          </a:p>
          <a:p>
            <a:pPr marL="914400" lvl="2" indent="0">
              <a:buNone/>
            </a:pPr>
            <a:r>
              <a:rPr lang="en-US" dirty="0"/>
              <a:t>           esp. for subtraction of sky lines</a:t>
            </a:r>
          </a:p>
          <a:p>
            <a:endParaRPr lang="en-US" dirty="0"/>
          </a:p>
        </p:txBody>
      </p:sp>
      <p:pic>
        <p:nvPicPr>
          <p:cNvPr id="5" name="Picture 4">
            <a:extLst>
              <a:ext uri="{FF2B5EF4-FFF2-40B4-BE49-F238E27FC236}">
                <a16:creationId xmlns:a16="http://schemas.microsoft.com/office/drawing/2014/main" id="{A4F5D6CE-CAB1-D34B-9EFD-49659CF70AF5}"/>
              </a:ext>
            </a:extLst>
          </p:cNvPr>
          <p:cNvPicPr>
            <a:picLocks noChangeAspect="1"/>
          </p:cNvPicPr>
          <p:nvPr/>
        </p:nvPicPr>
        <p:blipFill>
          <a:blip r:embed="rId2"/>
          <a:stretch>
            <a:fillRect/>
          </a:stretch>
        </p:blipFill>
        <p:spPr>
          <a:xfrm rot="5400000">
            <a:off x="9444036" y="1299369"/>
            <a:ext cx="3111779" cy="9175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7802E304-216B-D84B-80AF-512E9C34EEB3}"/>
              </a:ext>
            </a:extLst>
          </p:cNvPr>
          <p:cNvPicPr>
            <a:picLocks noChangeAspect="1"/>
          </p:cNvPicPr>
          <p:nvPr/>
        </p:nvPicPr>
        <p:blipFill>
          <a:blip r:embed="rId3"/>
          <a:stretch>
            <a:fillRect/>
          </a:stretch>
        </p:blipFill>
        <p:spPr>
          <a:xfrm>
            <a:off x="9652136" y="3314047"/>
            <a:ext cx="2349500" cy="2552700"/>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68DBECAA-109D-9940-AAA0-7BC5D95AA475}"/>
              </a:ext>
            </a:extLst>
          </p:cNvPr>
          <p:cNvPicPr>
            <a:picLocks noChangeAspect="1"/>
          </p:cNvPicPr>
          <p:nvPr/>
        </p:nvPicPr>
        <p:blipFill>
          <a:blip r:embed="rId4"/>
          <a:stretch>
            <a:fillRect/>
          </a:stretch>
        </p:blipFill>
        <p:spPr>
          <a:xfrm rot="16200000">
            <a:off x="6931025" y="4473575"/>
            <a:ext cx="1384300" cy="2984500"/>
          </a:xfrm>
          <a:prstGeom prst="rect">
            <a:avLst/>
          </a:prstGeom>
        </p:spPr>
      </p:pic>
    </p:spTree>
    <p:extLst>
      <p:ext uri="{BB962C8B-B14F-4D97-AF65-F5344CB8AC3E}">
        <p14:creationId xmlns:p14="http://schemas.microsoft.com/office/powerpoint/2010/main" val="3718693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D45-B2A8-D74F-9FF5-9DF6173700D5}"/>
              </a:ext>
            </a:extLst>
          </p:cNvPr>
          <p:cNvSpPr>
            <a:spLocks noGrp="1"/>
          </p:cNvSpPr>
          <p:nvPr>
            <p:ph type="title"/>
          </p:nvPr>
        </p:nvSpPr>
        <p:spPr>
          <a:xfrm>
            <a:off x="419100" y="131106"/>
            <a:ext cx="3571875" cy="1325563"/>
          </a:xfrm>
        </p:spPr>
        <p:txBody>
          <a:bodyPr/>
          <a:lstStyle/>
          <a:p>
            <a:r>
              <a:rPr lang="en-US" dirty="0"/>
              <a:t>Wavelength calibration</a:t>
            </a:r>
          </a:p>
        </p:txBody>
      </p:sp>
      <p:pic>
        <p:nvPicPr>
          <p:cNvPr id="5" name="Picture 4" descr="Text&#10;&#10;Description automatically generated">
            <a:extLst>
              <a:ext uri="{FF2B5EF4-FFF2-40B4-BE49-F238E27FC236}">
                <a16:creationId xmlns:a16="http://schemas.microsoft.com/office/drawing/2014/main" id="{B51835B1-960A-D44A-9779-A69CEB06DC1A}"/>
              </a:ext>
            </a:extLst>
          </p:cNvPr>
          <p:cNvPicPr>
            <a:picLocks noChangeAspect="1"/>
          </p:cNvPicPr>
          <p:nvPr/>
        </p:nvPicPr>
        <p:blipFill>
          <a:blip r:embed="rId2"/>
          <a:stretch>
            <a:fillRect/>
          </a:stretch>
        </p:blipFill>
        <p:spPr>
          <a:xfrm>
            <a:off x="5100638" y="1958568"/>
            <a:ext cx="7404100" cy="14859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F8AD329-9579-B04A-96EF-7648264B6ED6}"/>
              </a:ext>
            </a:extLst>
          </p:cNvPr>
          <p:cNvPicPr>
            <a:picLocks noChangeAspect="1"/>
          </p:cNvPicPr>
          <p:nvPr/>
        </p:nvPicPr>
        <p:blipFill>
          <a:blip r:embed="rId3"/>
          <a:stretch>
            <a:fillRect/>
          </a:stretch>
        </p:blipFill>
        <p:spPr>
          <a:xfrm>
            <a:off x="6654800" y="3429000"/>
            <a:ext cx="5118100" cy="1358900"/>
          </a:xfrm>
          <a:prstGeom prst="rect">
            <a:avLst/>
          </a:prstGeom>
        </p:spPr>
      </p:pic>
      <p:pic>
        <p:nvPicPr>
          <p:cNvPr id="9" name="Picture 8" descr="Chart, line chart&#10;&#10;Description automatically generated">
            <a:extLst>
              <a:ext uri="{FF2B5EF4-FFF2-40B4-BE49-F238E27FC236}">
                <a16:creationId xmlns:a16="http://schemas.microsoft.com/office/drawing/2014/main" id="{FB4C2B0B-1E25-744E-9917-FDFD8614F2B5}"/>
              </a:ext>
            </a:extLst>
          </p:cNvPr>
          <p:cNvPicPr>
            <a:picLocks noChangeAspect="1"/>
          </p:cNvPicPr>
          <p:nvPr/>
        </p:nvPicPr>
        <p:blipFill>
          <a:blip r:embed="rId4"/>
          <a:stretch>
            <a:fillRect/>
          </a:stretch>
        </p:blipFill>
        <p:spPr>
          <a:xfrm>
            <a:off x="4100514" y="26209"/>
            <a:ext cx="8201025" cy="1932359"/>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6063514-D0FB-2A49-BD7B-4E5C085F2D9F}"/>
                  </a:ext>
                </a:extLst>
              </p:cNvPr>
              <p:cNvSpPr>
                <a:spLocks noGrp="1"/>
              </p:cNvSpPr>
              <p:nvPr>
                <p:ph idx="1"/>
              </p:nvPr>
            </p:nvSpPr>
            <p:spPr>
              <a:xfrm>
                <a:off x="282688" y="1831604"/>
                <a:ext cx="4817950" cy="4077977"/>
              </a:xfrm>
            </p:spPr>
            <p:txBody>
              <a:bodyPr>
                <a:noAutofit/>
              </a:bodyPr>
              <a:lstStyle/>
              <a:p>
                <a:r>
                  <a:rPr lang="en-US" sz="1800" dirty="0"/>
                  <a:t>Basic principle: observe object with known wavelengths, determine relation between pixel location and wavelength</a:t>
                </a:r>
              </a:p>
              <a:p>
                <a:pPr marL="457200" lvl="1" indent="0">
                  <a:buNone/>
                </a:pPr>
                <a:r>
                  <a:rPr lang="en-US" sz="1800" i="1" dirty="0"/>
                  <a:t> </a:t>
                </a:r>
                <a:r>
                  <a:rPr lang="en-US" sz="1800" dirty="0"/>
                  <a:t>grating  :   </a:t>
                </a:r>
                <a:r>
                  <a:rPr lang="en-US" sz="1800" i="1" dirty="0"/>
                  <a:t>m</a:t>
                </a:r>
                <a:r>
                  <a:rPr lang="el-GR" sz="1800" i="1" dirty="0"/>
                  <a:t>λ</a:t>
                </a:r>
                <a:r>
                  <a:rPr lang="el-GR" sz="1800" dirty="0"/>
                  <a:t> = </a:t>
                </a:r>
                <a:r>
                  <a:rPr lang="el-GR" sz="1800" i="1" dirty="0"/>
                  <a:t>σ</a:t>
                </a:r>
                <a:r>
                  <a:rPr lang="el-GR" sz="1800" dirty="0"/>
                  <a:t>(</a:t>
                </a:r>
                <a:r>
                  <a:rPr lang="en-US" sz="1800" i="1" dirty="0"/>
                  <a:t>sin</a:t>
                </a:r>
                <a:r>
                  <a:rPr lang="el-GR" sz="1800" i="1" dirty="0"/>
                  <a:t>β</a:t>
                </a:r>
                <a:r>
                  <a:rPr lang="el-GR" sz="1800" dirty="0"/>
                  <a:t> + </a:t>
                </a:r>
                <a:r>
                  <a:rPr lang="en-US" sz="1800" i="1" dirty="0"/>
                  <a:t>sin</a:t>
                </a:r>
                <a:r>
                  <a:rPr lang="el-GR" sz="1800" i="1" dirty="0"/>
                  <a:t>α</a:t>
                </a:r>
                <a:r>
                  <a:rPr lang="el-GR" sz="1800" dirty="0"/>
                  <a:t>)</a:t>
                </a:r>
                <a:r>
                  <a:rPr lang="en-US" sz="1800" dirty="0"/>
                  <a:t> </a:t>
                </a:r>
              </a:p>
              <a:p>
                <a:pPr marL="457200" lvl="1" indent="0">
                  <a:buNone/>
                </a:pPr>
                <a:r>
                  <a:rPr lang="en-US" sz="1800" dirty="0"/>
                  <a:t> but there is also optics, use polynomial   </a:t>
                </a:r>
                <a14:m>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 </m:t>
                    </m:r>
                    <m:r>
                      <m:rPr>
                        <m:sty m:val="p"/>
                      </m:rPr>
                      <a:rPr lang="el-GR" sz="1800" b="0" i="1" smtClean="0">
                        <a:latin typeface="Cambria Math" panose="02040503050406030204" pitchFamily="18" charset="0"/>
                        <a:ea typeface="Cambria Math" panose="02040503050406030204" pitchFamily="18" charset="0"/>
                      </a:rPr>
                      <m:t>Σ</m:t>
                    </m:r>
                    <m:r>
                      <a:rPr lang="en-US" sz="1800" b="0" i="1" smtClean="0">
                        <a:latin typeface="Cambria Math" panose="02040503050406030204" pitchFamily="18" charset="0"/>
                        <a:ea typeface="Cambria Math" panose="02040503050406030204" pitchFamily="18" charset="0"/>
                      </a:rPr>
                      <m:t> </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𝑖</m:t>
                        </m:r>
                      </m:sub>
                    </m:sSub>
                    <m:r>
                      <a:rPr lang="en-US" sz="1800" b="0" i="1" smtClean="0">
                        <a:latin typeface="Cambria Math" panose="02040503050406030204" pitchFamily="18" charset="0"/>
                        <a:ea typeface="Cambria Math" panose="02040503050406030204" pitchFamily="18" charset="0"/>
                      </a:rPr>
                      <m:t>𝑃</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e>
                    </m:d>
                    <m:r>
                      <a:rPr lang="en-US" sz="1800" b="0" i="1" smtClean="0">
                        <a:latin typeface="Cambria Math" panose="02040503050406030204" pitchFamily="18" charset="0"/>
                        <a:ea typeface="Cambria Math" panose="02040503050406030204" pitchFamily="18" charset="0"/>
                      </a:rPr>
                      <m:t> </m:t>
                    </m:r>
                  </m:oMath>
                </a14:m>
                <a:r>
                  <a:rPr lang="en-US" sz="1800" dirty="0"/>
                  <a:t> : often, Chebyshev polynomials are used</a:t>
                </a:r>
              </a:p>
              <a:p>
                <a:r>
                  <a:rPr lang="en-US" sz="1800" dirty="0"/>
                  <a:t>Long slit and line curvature</a:t>
                </a:r>
              </a:p>
              <a:p>
                <a:pPr lvl="1"/>
                <a:r>
                  <a:rPr lang="en-US" sz="1800" dirty="0"/>
                  <a:t>Polynomial fit to polynomial coefficients!</a:t>
                </a:r>
              </a:p>
              <a:p>
                <a:r>
                  <a:rPr lang="en-US" sz="1800" dirty="0"/>
                  <a:t>Single order vs echelle</a:t>
                </a:r>
              </a:p>
              <a:p>
                <a:pPr lvl="1"/>
                <a:r>
                  <a:rPr lang="en-US" sz="1800" dirty="0"/>
                  <a:t>2D Chebyshev polynomial</a:t>
                </a:r>
              </a:p>
              <a:p>
                <a:r>
                  <a:rPr lang="en-US" sz="1800" dirty="0"/>
                  <a:t>Flexure and strategies to deal with it</a:t>
                </a:r>
              </a:p>
              <a:p>
                <a:pPr lvl="1"/>
                <a:r>
                  <a:rPr lang="en-US" sz="1800" dirty="0"/>
                  <a:t>More frequent wavelength calibration frames</a:t>
                </a:r>
              </a:p>
              <a:p>
                <a:pPr lvl="1"/>
                <a:r>
                  <a:rPr lang="en-US" sz="1800" dirty="0"/>
                  <a:t>Sky lines as corrections to wavelength calibration : emission or even absorption!</a:t>
                </a:r>
              </a:p>
            </p:txBody>
          </p:sp>
        </mc:Choice>
        <mc:Fallback>
          <p:sp>
            <p:nvSpPr>
              <p:cNvPr id="3" name="Content Placeholder 2">
                <a:extLst>
                  <a:ext uri="{FF2B5EF4-FFF2-40B4-BE49-F238E27FC236}">
                    <a16:creationId xmlns:a16="http://schemas.microsoft.com/office/drawing/2014/main" id="{E6063514-D0FB-2A49-BD7B-4E5C085F2D9F}"/>
                  </a:ext>
                </a:extLst>
              </p:cNvPr>
              <p:cNvSpPr>
                <a:spLocks noGrp="1" noRot="1" noChangeAspect="1" noMove="1" noResize="1" noEditPoints="1" noAdjustHandles="1" noChangeArrowheads="1" noChangeShapeType="1" noTextEdit="1"/>
              </p:cNvSpPr>
              <p:nvPr>
                <p:ph idx="1"/>
              </p:nvPr>
            </p:nvSpPr>
            <p:spPr>
              <a:xfrm>
                <a:off x="282688" y="1831604"/>
                <a:ext cx="4817950" cy="4077977"/>
              </a:xfrm>
              <a:blipFill>
                <a:blip r:embed="rId5"/>
                <a:stretch>
                  <a:fillRect l="-789" t="-1242" r="-1579" b="-19876"/>
                </a:stretch>
              </a:blipFill>
            </p:spPr>
            <p:txBody>
              <a:bodyPr/>
              <a:lstStyle/>
              <a:p>
                <a:r>
                  <a:rPr lang="en-US">
                    <a:noFill/>
                  </a:rPr>
                  <a:t> </a:t>
                </a:r>
              </a:p>
            </p:txBody>
          </p:sp>
        </mc:Fallback>
      </mc:AlternateContent>
      <p:pic>
        <p:nvPicPr>
          <p:cNvPr id="11" name="Picture 10" descr="A picture containing outdoor object, night sky&#10;&#10;Description automatically generated">
            <a:extLst>
              <a:ext uri="{FF2B5EF4-FFF2-40B4-BE49-F238E27FC236}">
                <a16:creationId xmlns:a16="http://schemas.microsoft.com/office/drawing/2014/main" id="{021CD0DF-15A1-6442-9829-FC2C61C4AE1F}"/>
              </a:ext>
            </a:extLst>
          </p:cNvPr>
          <p:cNvPicPr>
            <a:picLocks noChangeAspect="1"/>
          </p:cNvPicPr>
          <p:nvPr/>
        </p:nvPicPr>
        <p:blipFill>
          <a:blip r:embed="rId6"/>
          <a:stretch>
            <a:fillRect/>
          </a:stretch>
        </p:blipFill>
        <p:spPr>
          <a:xfrm>
            <a:off x="5426109" y="4864240"/>
            <a:ext cx="2774917" cy="2043891"/>
          </a:xfrm>
          <a:prstGeom prst="rect">
            <a:avLst/>
          </a:prstGeom>
        </p:spPr>
      </p:pic>
      <p:pic>
        <p:nvPicPr>
          <p:cNvPr id="13" name="Picture 12" descr="A picture containing outdoor, image, blurry&#10;&#10;Description automatically generated">
            <a:extLst>
              <a:ext uri="{FF2B5EF4-FFF2-40B4-BE49-F238E27FC236}">
                <a16:creationId xmlns:a16="http://schemas.microsoft.com/office/drawing/2014/main" id="{B14F56DA-FE06-4442-94AD-77C4802AE01F}"/>
              </a:ext>
            </a:extLst>
          </p:cNvPr>
          <p:cNvPicPr>
            <a:picLocks noChangeAspect="1"/>
          </p:cNvPicPr>
          <p:nvPr/>
        </p:nvPicPr>
        <p:blipFill>
          <a:blip r:embed="rId7"/>
          <a:stretch>
            <a:fillRect/>
          </a:stretch>
        </p:blipFill>
        <p:spPr>
          <a:xfrm>
            <a:off x="8307826" y="5471395"/>
            <a:ext cx="3465074" cy="686153"/>
          </a:xfrm>
          <a:prstGeom prst="rect">
            <a:avLst/>
          </a:prstGeom>
        </p:spPr>
      </p:pic>
    </p:spTree>
    <p:extLst>
      <p:ext uri="{BB962C8B-B14F-4D97-AF65-F5344CB8AC3E}">
        <p14:creationId xmlns:p14="http://schemas.microsoft.com/office/powerpoint/2010/main" val="767027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C3BA-ECE3-D544-A8F4-F0090C480F6B}"/>
              </a:ext>
            </a:extLst>
          </p:cNvPr>
          <p:cNvSpPr>
            <a:spLocks noGrp="1"/>
          </p:cNvSpPr>
          <p:nvPr>
            <p:ph type="title"/>
          </p:nvPr>
        </p:nvSpPr>
        <p:spPr/>
        <p:txBody>
          <a:bodyPr/>
          <a:lstStyle/>
          <a:p>
            <a:r>
              <a:rPr lang="en-US" dirty="0"/>
              <a:t>Wavelength resampling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51E09CE-5A93-2542-B57E-114BE4D00131}"/>
                  </a:ext>
                </a:extLst>
              </p:cNvPr>
              <p:cNvSpPr>
                <a:spLocks noGrp="1"/>
              </p:cNvSpPr>
              <p:nvPr>
                <p:ph idx="1"/>
              </p:nvPr>
            </p:nvSpPr>
            <p:spPr/>
            <p:txBody>
              <a:bodyPr/>
              <a:lstStyle/>
              <a:p>
                <a:r>
                  <a:rPr lang="en-US" dirty="0"/>
                  <a:t>Since the pixel-wavelength conversion is generally not linear, sometimes spectra are resampled to a uniform wavelength grid</a:t>
                </a:r>
              </a:p>
              <a:p>
                <a:r>
                  <a:rPr lang="en-US" dirty="0"/>
                  <a:t>Note that this leads to correlated uncertainties between pixels</a:t>
                </a:r>
              </a:p>
              <a:p>
                <a:r>
                  <a:rPr lang="en-US" dirty="0"/>
                  <a:t>Often, instead of resampling to a linear wavelength scale, spectra are re-sampled to a logarithm wavelength scale (i.e. linear in log(wavelength)), because this corresponds to fixed velocity per pixel, so allows, e.g., for determining radial velocity via the cross correlation technique (but note there are other techniques, as well)</a:t>
                </a:r>
              </a:p>
              <a:p>
                <a:pPr marL="0" indent="0">
                  <a:buNone/>
                </a:pPr>
                <a:r>
                  <a:rPr lang="en-US" dirty="0"/>
                  <a:t>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𝛿𝜆</m:t>
                        </m:r>
                      </m:num>
                      <m:den>
                        <m:r>
                          <a:rPr lang="en-US" i="1" smtClean="0">
                            <a:latin typeface="Cambria Math" panose="02040503050406030204" pitchFamily="18" charset="0"/>
                            <a:ea typeface="Cambria Math" panose="02040503050406030204" pitchFamily="18" charset="0"/>
                          </a:rPr>
                          <m:t>𝜆</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num>
                      <m:den>
                        <m:r>
                          <a:rPr lang="en-US" b="0" i="1" smtClean="0">
                            <a:latin typeface="Cambria Math" panose="02040503050406030204" pitchFamily="18" charset="0"/>
                          </a:rPr>
                          <m:t>𝑐</m:t>
                        </m:r>
                      </m:den>
                    </m:f>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𝑣</m:t>
                            </m:r>
                          </m:num>
                          <m:den>
                            <m:r>
                              <a:rPr lang="en-US" b="0" i="1" smtClean="0">
                                <a:latin typeface="Cambria Math" panose="02040503050406030204" pitchFamily="18" charset="0"/>
                                <a:ea typeface="Cambria Math" panose="02040503050406030204" pitchFamily="18" charset="0"/>
                              </a:rPr>
                              <m:t>𝑐</m:t>
                            </m:r>
                          </m:den>
                        </m:f>
                      </m:e>
                    </m:func>
                  </m:oMath>
                </a14:m>
                <a:endParaRPr lang="en-US" dirty="0"/>
              </a:p>
            </p:txBody>
          </p:sp>
        </mc:Choice>
        <mc:Fallback>
          <p:sp>
            <p:nvSpPr>
              <p:cNvPr id="3" name="Content Placeholder 2">
                <a:extLst>
                  <a:ext uri="{FF2B5EF4-FFF2-40B4-BE49-F238E27FC236}">
                    <a16:creationId xmlns:a16="http://schemas.microsoft.com/office/drawing/2014/main" id="{B51E09CE-5A93-2542-B57E-114BE4D00131}"/>
                  </a:ext>
                </a:extLst>
              </p:cNvPr>
              <p:cNvSpPr>
                <a:spLocks noGrp="1" noRot="1" noChangeAspect="1" noMove="1" noResize="1" noEditPoints="1" noAdjustHandles="1" noChangeArrowheads="1" noChangeShapeType="1" noTextEdit="1"/>
              </p:cNvSpPr>
              <p:nvPr>
                <p:ph idx="1"/>
              </p:nvPr>
            </p:nvSpPr>
            <p:spPr>
              <a:blipFill>
                <a:blip r:embed="rId2"/>
                <a:stretch>
                  <a:fillRect l="-1086" t="-2326" r="-965"/>
                </a:stretch>
              </a:blipFill>
            </p:spPr>
            <p:txBody>
              <a:bodyPr/>
              <a:lstStyle/>
              <a:p>
                <a:r>
                  <a:rPr lang="en-US">
                    <a:noFill/>
                  </a:rPr>
                  <a:t> </a:t>
                </a:r>
              </a:p>
            </p:txBody>
          </p:sp>
        </mc:Fallback>
      </mc:AlternateContent>
    </p:spTree>
    <p:extLst>
      <p:ext uri="{BB962C8B-B14F-4D97-AF65-F5344CB8AC3E}">
        <p14:creationId xmlns:p14="http://schemas.microsoft.com/office/powerpoint/2010/main" val="266079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D45-B2A8-D74F-9FF5-9DF6173700D5}"/>
              </a:ext>
            </a:extLst>
          </p:cNvPr>
          <p:cNvSpPr>
            <a:spLocks noGrp="1"/>
          </p:cNvSpPr>
          <p:nvPr>
            <p:ph type="title"/>
          </p:nvPr>
        </p:nvSpPr>
        <p:spPr>
          <a:xfrm>
            <a:off x="838200" y="75854"/>
            <a:ext cx="10515600" cy="1325563"/>
          </a:xfrm>
        </p:spPr>
        <p:txBody>
          <a:bodyPr/>
          <a:lstStyle/>
          <a:p>
            <a:r>
              <a:rPr lang="en-US" dirty="0"/>
              <a:t>Telluric absorption correction</a:t>
            </a:r>
          </a:p>
        </p:txBody>
      </p:sp>
      <p:sp>
        <p:nvSpPr>
          <p:cNvPr id="3" name="Content Placeholder 2">
            <a:extLst>
              <a:ext uri="{FF2B5EF4-FFF2-40B4-BE49-F238E27FC236}">
                <a16:creationId xmlns:a16="http://schemas.microsoft.com/office/drawing/2014/main" id="{E6063514-D0FB-2A49-BD7B-4E5C085F2D9F}"/>
              </a:ext>
            </a:extLst>
          </p:cNvPr>
          <p:cNvSpPr>
            <a:spLocks noGrp="1"/>
          </p:cNvSpPr>
          <p:nvPr>
            <p:ph idx="1"/>
          </p:nvPr>
        </p:nvSpPr>
        <p:spPr>
          <a:xfrm>
            <a:off x="838200" y="1401417"/>
            <a:ext cx="10515600" cy="4775546"/>
          </a:xfrm>
        </p:spPr>
        <p:txBody>
          <a:bodyPr>
            <a:normAutofit/>
          </a:bodyPr>
          <a:lstStyle/>
          <a:p>
            <a:r>
              <a:rPr lang="en-US" dirty="0"/>
              <a:t>Atmosphere has some absorption features, especially as one goes to the near-IR</a:t>
            </a:r>
          </a:p>
          <a:p>
            <a:r>
              <a:rPr lang="en-US" dirty="0"/>
              <a:t>Empirical removal: observe object with “featureless” spectrum (e.g. a hot star), and use it to divide out telluric absorption</a:t>
            </a:r>
          </a:p>
          <a:p>
            <a:pPr lvl="1"/>
            <a:r>
              <a:rPr lang="en-US" dirty="0"/>
              <a:t>Absorption is a function of airmass and time, so need nearby object</a:t>
            </a:r>
          </a:p>
          <a:p>
            <a:pPr lvl="1"/>
            <a:r>
              <a:rPr lang="en-US" dirty="0"/>
              <a:t>No star is totally featureless, so may need to divide out stellar model spectrum before correction</a:t>
            </a:r>
          </a:p>
          <a:p>
            <a:r>
              <a:rPr lang="en-US" dirty="0"/>
              <a:t>Model removal: use a sky model absorption spectrum, fit free parameters to absorption features in </a:t>
            </a:r>
          </a:p>
          <a:p>
            <a:pPr lvl="1"/>
            <a:r>
              <a:rPr lang="en-US" dirty="0"/>
              <a:t>See, e.g. ESO </a:t>
            </a:r>
            <a:r>
              <a:rPr lang="en-US" dirty="0" err="1"/>
              <a:t>Molecfit</a:t>
            </a:r>
            <a:endParaRPr lang="en-US" dirty="0"/>
          </a:p>
        </p:txBody>
      </p:sp>
    </p:spTree>
    <p:extLst>
      <p:ext uri="{BB962C8B-B14F-4D97-AF65-F5344CB8AC3E}">
        <p14:creationId xmlns:p14="http://schemas.microsoft.com/office/powerpoint/2010/main" val="2958956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D45-B2A8-D74F-9FF5-9DF6173700D5}"/>
              </a:ext>
            </a:extLst>
          </p:cNvPr>
          <p:cNvSpPr>
            <a:spLocks noGrp="1"/>
          </p:cNvSpPr>
          <p:nvPr>
            <p:ph type="title"/>
          </p:nvPr>
        </p:nvSpPr>
        <p:spPr>
          <a:xfrm>
            <a:off x="838200" y="75854"/>
            <a:ext cx="10515600" cy="1325563"/>
          </a:xfrm>
        </p:spPr>
        <p:txBody>
          <a:bodyPr/>
          <a:lstStyle/>
          <a:p>
            <a:r>
              <a:rPr lang="en-US" dirty="0"/>
              <a:t>Sky subtraction</a:t>
            </a:r>
          </a:p>
        </p:txBody>
      </p:sp>
      <p:sp>
        <p:nvSpPr>
          <p:cNvPr id="3" name="Content Placeholder 2">
            <a:extLst>
              <a:ext uri="{FF2B5EF4-FFF2-40B4-BE49-F238E27FC236}">
                <a16:creationId xmlns:a16="http://schemas.microsoft.com/office/drawing/2014/main" id="{E6063514-D0FB-2A49-BD7B-4E5C085F2D9F}"/>
              </a:ext>
            </a:extLst>
          </p:cNvPr>
          <p:cNvSpPr>
            <a:spLocks noGrp="1"/>
          </p:cNvSpPr>
          <p:nvPr>
            <p:ph idx="1"/>
          </p:nvPr>
        </p:nvSpPr>
        <p:spPr>
          <a:xfrm>
            <a:off x="838200" y="1401417"/>
            <a:ext cx="10515600" cy="4775546"/>
          </a:xfrm>
        </p:spPr>
        <p:txBody>
          <a:bodyPr>
            <a:normAutofit/>
          </a:bodyPr>
          <a:lstStyle/>
          <a:p>
            <a:pPr marL="0" indent="0">
              <a:buNone/>
            </a:pPr>
            <a:endParaRPr lang="en-US" dirty="0">
              <a:solidFill>
                <a:schemeClr val="bg2">
                  <a:lumMod val="50000"/>
                </a:schemeClr>
              </a:solidFill>
            </a:endParaRPr>
          </a:p>
          <a:p>
            <a:r>
              <a:rPr lang="en-US" dirty="0"/>
              <a:t>If sky comes from different location in slit (either from long slit or perhaps from sky fibers in a fiber fed spectrograph), might not be able to directly subtract because of variations in wavelength scale</a:t>
            </a:r>
          </a:p>
          <a:p>
            <a:r>
              <a:rPr lang="en-US" dirty="0"/>
              <a:t>Interpolate sky spectrum, but may be challenging if lines are marginally sampled</a:t>
            </a:r>
          </a:p>
          <a:p>
            <a:r>
              <a:rPr lang="en-US" dirty="0"/>
              <a:t>Model sky spectrum, e.g. by fitting sky model (e.g., ESO SKYCORR)</a:t>
            </a:r>
          </a:p>
        </p:txBody>
      </p:sp>
    </p:spTree>
    <p:extLst>
      <p:ext uri="{BB962C8B-B14F-4D97-AF65-F5344CB8AC3E}">
        <p14:creationId xmlns:p14="http://schemas.microsoft.com/office/powerpoint/2010/main" val="163509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D45-B2A8-D74F-9FF5-9DF6173700D5}"/>
              </a:ext>
            </a:extLst>
          </p:cNvPr>
          <p:cNvSpPr>
            <a:spLocks noGrp="1"/>
          </p:cNvSpPr>
          <p:nvPr>
            <p:ph type="title"/>
          </p:nvPr>
        </p:nvSpPr>
        <p:spPr>
          <a:xfrm>
            <a:off x="838200" y="75854"/>
            <a:ext cx="10515600" cy="1325563"/>
          </a:xfrm>
        </p:spPr>
        <p:txBody>
          <a:bodyPr/>
          <a:lstStyle/>
          <a:p>
            <a:r>
              <a:rPr lang="en-US" dirty="0"/>
              <a:t>Flux calibration</a:t>
            </a:r>
          </a:p>
        </p:txBody>
      </p:sp>
      <p:sp>
        <p:nvSpPr>
          <p:cNvPr id="3" name="Content Placeholder 2">
            <a:extLst>
              <a:ext uri="{FF2B5EF4-FFF2-40B4-BE49-F238E27FC236}">
                <a16:creationId xmlns:a16="http://schemas.microsoft.com/office/drawing/2014/main" id="{E6063514-D0FB-2A49-BD7B-4E5C085F2D9F}"/>
              </a:ext>
            </a:extLst>
          </p:cNvPr>
          <p:cNvSpPr>
            <a:spLocks noGrp="1"/>
          </p:cNvSpPr>
          <p:nvPr>
            <p:ph idx="1"/>
          </p:nvPr>
        </p:nvSpPr>
        <p:spPr>
          <a:xfrm>
            <a:off x="838200" y="1401417"/>
            <a:ext cx="10515600" cy="4775546"/>
          </a:xfrm>
        </p:spPr>
        <p:txBody>
          <a:bodyPr>
            <a:normAutofit/>
          </a:bodyPr>
          <a:lstStyle/>
          <a:p>
            <a:pPr marL="0" indent="0">
              <a:buNone/>
            </a:pPr>
            <a:endParaRPr lang="en-US" dirty="0">
              <a:solidFill>
                <a:schemeClr val="bg2">
                  <a:lumMod val="50000"/>
                </a:schemeClr>
              </a:solidFill>
            </a:endParaRPr>
          </a:p>
          <a:p>
            <a:r>
              <a:rPr lang="en-US" dirty="0"/>
              <a:t>Corrects for non-uniform wavelength response of system (telescope, detector, etc.) to allow for relative flux measurements as a function of wavelength</a:t>
            </a:r>
          </a:p>
          <a:p>
            <a:r>
              <a:rPr lang="en-US" dirty="0"/>
              <a:t>May not be necessary, depending on science</a:t>
            </a:r>
          </a:p>
          <a:p>
            <a:pPr lvl="1"/>
            <a:r>
              <a:rPr lang="en-US" dirty="0"/>
              <a:t>Equivalent widths and line positions don’t require fluxing</a:t>
            </a:r>
          </a:p>
          <a:p>
            <a:r>
              <a:rPr lang="en-US" dirty="0"/>
              <a:t>Usually only relative flux calibration, because of variable slit losses</a:t>
            </a:r>
          </a:p>
          <a:p>
            <a:r>
              <a:rPr lang="en-US" dirty="0"/>
              <a:t>recall differential refraction effect: if slit not aligned with parallactic angle, can get differential slit losses with wavelength</a:t>
            </a:r>
          </a:p>
          <a:p>
            <a:pPr lvl="1"/>
            <a:endParaRPr lang="en-US" dirty="0">
              <a:solidFill>
                <a:schemeClr val="bg2">
                  <a:lumMod val="50000"/>
                </a:schemeClr>
              </a:solidFill>
            </a:endParaRPr>
          </a:p>
          <a:p>
            <a:pPr lvl="1"/>
            <a:endParaRPr lang="en-US" dirty="0">
              <a:solidFill>
                <a:schemeClr val="bg2">
                  <a:lumMod val="50000"/>
                </a:schemeClr>
              </a:solidFill>
            </a:endParaRPr>
          </a:p>
        </p:txBody>
      </p:sp>
    </p:spTree>
    <p:extLst>
      <p:ext uri="{BB962C8B-B14F-4D97-AF65-F5344CB8AC3E}">
        <p14:creationId xmlns:p14="http://schemas.microsoft.com/office/powerpoint/2010/main" val="3825037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E9F3-708E-3B47-955D-CB4C2EEA6A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C6C175-EB94-BD48-A06D-ECD41A8338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219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C6B1-3355-F643-8F0F-7681310764F3}"/>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B12B82D1-CFDA-3447-8578-0048D74DCBF7}"/>
              </a:ext>
            </a:extLst>
          </p:cNvPr>
          <p:cNvSpPr>
            <a:spLocks noGrp="1"/>
          </p:cNvSpPr>
          <p:nvPr>
            <p:ph idx="1"/>
          </p:nvPr>
        </p:nvSpPr>
        <p:spPr/>
        <p:txBody>
          <a:bodyPr/>
          <a:lstStyle/>
          <a:p>
            <a:r>
              <a:rPr lang="en-US" dirty="0"/>
              <a:t>Tracing</a:t>
            </a:r>
          </a:p>
          <a:p>
            <a:pPr lvl="1"/>
            <a:r>
              <a:rPr lang="en-US" dirty="0"/>
              <a:t>DIS, TSPEC, ARCES</a:t>
            </a:r>
          </a:p>
          <a:p>
            <a:r>
              <a:rPr lang="en-US" dirty="0"/>
              <a:t>Extraction</a:t>
            </a:r>
          </a:p>
          <a:p>
            <a:r>
              <a:rPr lang="en-US" dirty="0"/>
              <a:t>Wavelength calibration</a:t>
            </a:r>
          </a:p>
          <a:p>
            <a:r>
              <a:rPr lang="en-US" dirty="0"/>
              <a:t>Fluxing</a:t>
            </a:r>
          </a:p>
        </p:txBody>
      </p:sp>
    </p:spTree>
    <p:extLst>
      <p:ext uri="{BB962C8B-B14F-4D97-AF65-F5344CB8AC3E}">
        <p14:creationId xmlns:p14="http://schemas.microsoft.com/office/powerpoint/2010/main" val="3849096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200675" y="0"/>
            <a:ext cx="10515600" cy="1325563"/>
          </a:xfrm>
        </p:spPr>
        <p:txBody>
          <a:bodyPr/>
          <a:lstStyle/>
          <a:p>
            <a:r>
              <a:rPr lang="en-US" dirty="0"/>
              <a:t>Basic processing</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25219" y="1411357"/>
            <a:ext cx="10717696" cy="5538718"/>
          </a:xfrm>
        </p:spPr>
        <p:txBody>
          <a:bodyPr>
            <a:normAutofit/>
          </a:bodyPr>
          <a:lstStyle/>
          <a:p>
            <a:r>
              <a:rPr lang="en-US" dirty="0"/>
              <a:t>Potential steps</a:t>
            </a:r>
          </a:p>
          <a:p>
            <a:pPr lvl="1"/>
            <a:r>
              <a:rPr lang="en-US" dirty="0" err="1"/>
              <a:t>Overscan</a:t>
            </a:r>
            <a:r>
              <a:rPr lang="en-US" dirty="0"/>
              <a:t> subtraction: remove offset bias</a:t>
            </a:r>
          </a:p>
          <a:p>
            <a:pPr lvl="1"/>
            <a:r>
              <a:rPr lang="en-US" dirty="0"/>
              <a:t>Bias subtraction: remove fixed pattern noise</a:t>
            </a:r>
          </a:p>
          <a:p>
            <a:pPr lvl="1"/>
            <a:r>
              <a:rPr lang="en-US" dirty="0"/>
              <a:t>Linearity correction (IR detectors): correct for detector nonlinearities</a:t>
            </a:r>
          </a:p>
          <a:p>
            <a:pPr lvl="1"/>
            <a:r>
              <a:rPr lang="en-US" dirty="0"/>
              <a:t>Dark subtraction: remove dark current</a:t>
            </a:r>
          </a:p>
          <a:p>
            <a:pPr lvl="1"/>
            <a:r>
              <a:rPr lang="en-US" dirty="0"/>
              <a:t>Shutter shading correction: correct for variable exposure time across image</a:t>
            </a:r>
          </a:p>
          <a:p>
            <a:pPr lvl="1"/>
            <a:r>
              <a:rPr lang="en-US" dirty="0"/>
              <a:t>Flat fielding: remove sensitivity variation across FOV</a:t>
            </a:r>
          </a:p>
          <a:p>
            <a:pPr lvl="1"/>
            <a:r>
              <a:rPr lang="en-US" dirty="0"/>
              <a:t>Scattered light: remove scattered light</a:t>
            </a:r>
          </a:p>
          <a:p>
            <a:pPr lvl="1"/>
            <a:r>
              <a:rPr lang="en-US" dirty="0"/>
              <a:t>Fringe subtraction: remove fringe pattern</a:t>
            </a:r>
          </a:p>
          <a:p>
            <a:r>
              <a:rPr lang="en-US" dirty="0"/>
              <a:t>Not all steps are necessary in all cases! </a:t>
            </a:r>
          </a:p>
          <a:p>
            <a:endParaRPr lang="en-US" dirty="0"/>
          </a:p>
          <a:p>
            <a:pPr marL="0" indent="0">
              <a:buNone/>
            </a:pPr>
            <a:endParaRPr lang="en-US" dirty="0">
              <a:solidFill>
                <a:schemeClr val="bg1">
                  <a:lumMod val="75000"/>
                </a:schemeClr>
              </a:solidFill>
            </a:endParaRPr>
          </a:p>
        </p:txBody>
      </p:sp>
    </p:spTree>
    <p:extLst>
      <p:ext uri="{BB962C8B-B14F-4D97-AF65-F5344CB8AC3E}">
        <p14:creationId xmlns:p14="http://schemas.microsoft.com/office/powerpoint/2010/main" val="82409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E31F-085F-5D43-A04A-5D7DB72122B1}"/>
              </a:ext>
            </a:extLst>
          </p:cNvPr>
          <p:cNvSpPr>
            <a:spLocks noGrp="1"/>
          </p:cNvSpPr>
          <p:nvPr>
            <p:ph type="title"/>
          </p:nvPr>
        </p:nvSpPr>
        <p:spPr>
          <a:xfrm>
            <a:off x="566058" y="87087"/>
            <a:ext cx="10515600" cy="1325563"/>
          </a:xfrm>
        </p:spPr>
        <p:txBody>
          <a:bodyPr/>
          <a:lstStyle/>
          <a:p>
            <a:r>
              <a:rPr lang="en-US" dirty="0"/>
              <a:t>Calibration data</a:t>
            </a:r>
          </a:p>
        </p:txBody>
      </p:sp>
      <p:sp>
        <p:nvSpPr>
          <p:cNvPr id="3" name="Content Placeholder 2">
            <a:extLst>
              <a:ext uri="{FF2B5EF4-FFF2-40B4-BE49-F238E27FC236}">
                <a16:creationId xmlns:a16="http://schemas.microsoft.com/office/drawing/2014/main" id="{21758BCD-2E9B-B24E-8A73-A66C51858BDE}"/>
              </a:ext>
            </a:extLst>
          </p:cNvPr>
          <p:cNvSpPr>
            <a:spLocks noGrp="1"/>
          </p:cNvSpPr>
          <p:nvPr>
            <p:ph idx="1"/>
          </p:nvPr>
        </p:nvSpPr>
        <p:spPr>
          <a:xfrm>
            <a:off x="838200" y="1509938"/>
            <a:ext cx="10515600" cy="4945289"/>
          </a:xfrm>
        </p:spPr>
        <p:txBody>
          <a:bodyPr>
            <a:normAutofit fontScale="85000" lnSpcReduction="20000"/>
          </a:bodyPr>
          <a:lstStyle/>
          <a:p>
            <a:r>
              <a:rPr lang="en-US" dirty="0"/>
              <a:t>Key issue: calibration data are applied to ALL science data, so any uncertainty in calibration data propagates to ALL science data!</a:t>
            </a:r>
          </a:p>
          <a:p>
            <a:pPr lvl="1"/>
            <a:r>
              <a:rPr lang="en-US" dirty="0"/>
              <a:t>Want calibration data to have significant higher S/N than desired for any science data</a:t>
            </a:r>
          </a:p>
          <a:p>
            <a:r>
              <a:rPr lang="en-US" dirty="0"/>
              <a:t>High S/N usually obtained by combining multiple individual frames</a:t>
            </a:r>
          </a:p>
          <a:p>
            <a:pPr lvl="1"/>
            <a:r>
              <a:rPr lang="en-US" dirty="0"/>
              <a:t>How many frames to take is determined by desired/required S/N</a:t>
            </a:r>
          </a:p>
          <a:p>
            <a:pPr lvl="1"/>
            <a:r>
              <a:rPr lang="en-US" dirty="0"/>
              <a:t>Combination of multiple frames also allows rejection of outliers (e.g., cosmic rays, stars in twilight flats, etc.)</a:t>
            </a:r>
          </a:p>
          <a:p>
            <a:pPr lvl="1"/>
            <a:r>
              <a:rPr lang="en-US" dirty="0"/>
              <a:t>Median is robust way to combine, but not </a:t>
            </a:r>
            <a:r>
              <a:rPr lang="en-US" i="1" dirty="0"/>
              <a:t>optimal</a:t>
            </a:r>
            <a:r>
              <a:rPr lang="en-US" dirty="0"/>
              <a:t> way (i.e. highest S/N)</a:t>
            </a:r>
          </a:p>
          <a:p>
            <a:pPr lvl="2"/>
            <a:r>
              <a:rPr lang="en-US" dirty="0"/>
              <a:t>Noise of median ∽1.25 * noise of mean.</a:t>
            </a:r>
          </a:p>
          <a:p>
            <a:r>
              <a:rPr lang="en-US" dirty="0"/>
              <a:t>While it is important to keep random uncertainties in calibration data low, be aware that systematic uncertainties may be the largest challenge!</a:t>
            </a:r>
          </a:p>
          <a:p>
            <a:r>
              <a:rPr lang="en-US" dirty="0"/>
              <a:t>Frequency of taking calibration data</a:t>
            </a:r>
          </a:p>
          <a:p>
            <a:pPr lvl="1"/>
            <a:r>
              <a:rPr lang="en-US" dirty="0"/>
              <a:t>On what time scale do things change?</a:t>
            </a:r>
          </a:p>
          <a:p>
            <a:pPr lvl="1"/>
            <a:r>
              <a:rPr lang="en-US" dirty="0"/>
              <a:t>Balance of time taking science data vs taking calibration data</a:t>
            </a:r>
          </a:p>
          <a:p>
            <a:pPr lvl="2"/>
            <a:r>
              <a:rPr lang="en-US" dirty="0"/>
              <a:t>If calibration data can be taken without sacrificing science time, do it!</a:t>
            </a:r>
          </a:p>
          <a:p>
            <a:pPr lvl="1"/>
            <a:r>
              <a:rPr lang="en-US" dirty="0"/>
              <a:t>Importance of checking calibration products</a:t>
            </a:r>
          </a:p>
          <a:p>
            <a:pPr lvl="2"/>
            <a:r>
              <a:rPr lang="en-US" dirty="0"/>
              <a:t>Caution with frequent, but automated, calibration product construction</a:t>
            </a:r>
          </a:p>
        </p:txBody>
      </p:sp>
    </p:spTree>
    <p:extLst>
      <p:ext uri="{BB962C8B-B14F-4D97-AF65-F5344CB8AC3E}">
        <p14:creationId xmlns:p14="http://schemas.microsoft.com/office/powerpoint/2010/main" val="34503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271448" y="27076"/>
            <a:ext cx="10515600" cy="1325563"/>
          </a:xfrm>
        </p:spPr>
        <p:txBody>
          <a:bodyPr/>
          <a:lstStyle/>
          <a:p>
            <a:r>
              <a:rPr lang="en-US" dirty="0" err="1"/>
              <a:t>Overscan</a:t>
            </a:r>
            <a:r>
              <a:rPr lang="en-US" dirty="0"/>
              <a:t> subtraction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535056" y="1609282"/>
            <a:ext cx="7117601" cy="5538718"/>
          </a:xfrm>
        </p:spPr>
        <p:txBody>
          <a:bodyPr>
            <a:normAutofit/>
          </a:bodyPr>
          <a:lstStyle/>
          <a:p>
            <a:r>
              <a:rPr lang="en-US" dirty="0"/>
              <a:t>remove offset bias level</a:t>
            </a:r>
          </a:p>
          <a:p>
            <a:pPr lvl="1"/>
            <a:r>
              <a:rPr lang="en-US" dirty="0"/>
              <a:t>Bias level can vary from frame to frame or even within frame</a:t>
            </a:r>
          </a:p>
          <a:p>
            <a:r>
              <a:rPr lang="en-US" dirty="0"/>
              <a:t>Additive correction</a:t>
            </a:r>
          </a:p>
          <a:p>
            <a:r>
              <a:rPr lang="en-US" dirty="0"/>
              <a:t> Methodology</a:t>
            </a:r>
          </a:p>
          <a:p>
            <a:pPr lvl="1"/>
            <a:r>
              <a:rPr lang="en-US" dirty="0"/>
              <a:t>Need to have </a:t>
            </a:r>
            <a:r>
              <a:rPr lang="en-US" dirty="0" err="1"/>
              <a:t>overscan</a:t>
            </a:r>
            <a:r>
              <a:rPr lang="en-US" dirty="0"/>
              <a:t> region</a:t>
            </a:r>
          </a:p>
          <a:p>
            <a:pPr lvl="1"/>
            <a:r>
              <a:rPr lang="en-US" dirty="0"/>
              <a:t>Algorithms:</a:t>
            </a:r>
          </a:p>
          <a:p>
            <a:pPr lvl="2"/>
            <a:r>
              <a:rPr lang="en-US" dirty="0"/>
              <a:t>Average value in </a:t>
            </a:r>
            <a:r>
              <a:rPr lang="en-US" dirty="0" err="1"/>
              <a:t>overscan</a:t>
            </a:r>
            <a:r>
              <a:rPr lang="en-US" dirty="0"/>
              <a:t> region</a:t>
            </a:r>
          </a:p>
          <a:p>
            <a:pPr lvl="2"/>
            <a:r>
              <a:rPr lang="en-US" dirty="0"/>
              <a:t>Row-dependent value</a:t>
            </a:r>
          </a:p>
          <a:p>
            <a:pPr lvl="3"/>
            <a:r>
              <a:rPr lang="en-US" dirty="0"/>
              <a:t>Smoothed</a:t>
            </a:r>
          </a:p>
          <a:p>
            <a:pPr lvl="3"/>
            <a:r>
              <a:rPr lang="en-US" dirty="0"/>
              <a:t>Beware of bias “jumps”</a:t>
            </a:r>
          </a:p>
          <a:p>
            <a:pPr lvl="2"/>
            <a:r>
              <a:rPr lang="en-US" dirty="0"/>
              <a:t>If row-dependence is repeatable, could use bias frame</a:t>
            </a:r>
          </a:p>
          <a:p>
            <a:pPr lvl="2"/>
            <a:r>
              <a:rPr lang="en-US" dirty="0"/>
              <a:t>Beware of “leakage” from data</a:t>
            </a:r>
          </a:p>
        </p:txBody>
      </p:sp>
      <p:pic>
        <p:nvPicPr>
          <p:cNvPr id="5" name="Picture 4" descr="A picture containing histogram&#10;&#10;Description automatically generated">
            <a:extLst>
              <a:ext uri="{FF2B5EF4-FFF2-40B4-BE49-F238E27FC236}">
                <a16:creationId xmlns:a16="http://schemas.microsoft.com/office/drawing/2014/main" id="{B29AF286-4ADB-D64E-A93D-BE69D707ADE1}"/>
              </a:ext>
            </a:extLst>
          </p:cNvPr>
          <p:cNvPicPr>
            <a:picLocks noChangeAspect="1"/>
          </p:cNvPicPr>
          <p:nvPr/>
        </p:nvPicPr>
        <p:blipFill>
          <a:blip r:embed="rId2"/>
          <a:stretch>
            <a:fillRect/>
          </a:stretch>
        </p:blipFill>
        <p:spPr>
          <a:xfrm>
            <a:off x="9885449" y="4270635"/>
            <a:ext cx="2035103" cy="1755775"/>
          </a:xfrm>
          <a:prstGeom prst="rect">
            <a:avLst/>
          </a:prstGeom>
        </p:spPr>
      </p:pic>
      <p:pic>
        <p:nvPicPr>
          <p:cNvPr id="7" name="Picture 6" descr="Background pattern&#10;&#10;Description automatically generated">
            <a:extLst>
              <a:ext uri="{FF2B5EF4-FFF2-40B4-BE49-F238E27FC236}">
                <a16:creationId xmlns:a16="http://schemas.microsoft.com/office/drawing/2014/main" id="{5A398EE0-A170-FF41-8AA1-1B71D72494A8}"/>
              </a:ext>
            </a:extLst>
          </p:cNvPr>
          <p:cNvPicPr>
            <a:picLocks noChangeAspect="1"/>
          </p:cNvPicPr>
          <p:nvPr/>
        </p:nvPicPr>
        <p:blipFill>
          <a:blip r:embed="rId3"/>
          <a:stretch>
            <a:fillRect/>
          </a:stretch>
        </p:blipFill>
        <p:spPr>
          <a:xfrm flipH="1">
            <a:off x="8198432" y="3910534"/>
            <a:ext cx="1404344" cy="2475978"/>
          </a:xfrm>
          <a:prstGeom prst="rect">
            <a:avLst/>
          </a:prstGeom>
        </p:spPr>
      </p:pic>
      <p:pic>
        <p:nvPicPr>
          <p:cNvPr id="11" name="Picture 10">
            <a:extLst>
              <a:ext uri="{FF2B5EF4-FFF2-40B4-BE49-F238E27FC236}">
                <a16:creationId xmlns:a16="http://schemas.microsoft.com/office/drawing/2014/main" id="{C078976F-FA2B-5C47-B4EB-AC4F245A65A6}"/>
              </a:ext>
            </a:extLst>
          </p:cNvPr>
          <p:cNvPicPr>
            <a:picLocks noChangeAspect="1"/>
          </p:cNvPicPr>
          <p:nvPr/>
        </p:nvPicPr>
        <p:blipFill>
          <a:blip r:embed="rId4"/>
          <a:stretch>
            <a:fillRect/>
          </a:stretch>
        </p:blipFill>
        <p:spPr>
          <a:xfrm>
            <a:off x="8198432" y="189958"/>
            <a:ext cx="3722120" cy="3161253"/>
          </a:xfrm>
          <a:prstGeom prst="rect">
            <a:avLst/>
          </a:prstGeom>
        </p:spPr>
      </p:pic>
    </p:spTree>
    <p:extLst>
      <p:ext uri="{BB962C8B-B14F-4D97-AF65-F5344CB8AC3E}">
        <p14:creationId xmlns:p14="http://schemas.microsoft.com/office/powerpoint/2010/main" val="205263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472818" y="140223"/>
            <a:ext cx="10515600" cy="1325563"/>
          </a:xfrm>
        </p:spPr>
        <p:txBody>
          <a:bodyPr/>
          <a:lstStyle/>
          <a:p>
            <a:r>
              <a:rPr lang="en-US" dirty="0"/>
              <a:t>Bias subtraction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36104" y="1465786"/>
            <a:ext cx="10717696" cy="5538718"/>
          </a:xfrm>
        </p:spPr>
        <p:txBody>
          <a:bodyPr>
            <a:normAutofit/>
          </a:bodyPr>
          <a:lstStyle/>
          <a:p>
            <a:r>
              <a:rPr lang="en-US" dirty="0"/>
              <a:t>Bias subtraction: remove fixed pattern noise</a:t>
            </a:r>
          </a:p>
          <a:p>
            <a:r>
              <a:rPr lang="en-US" dirty="0"/>
              <a:t>Additive correction</a:t>
            </a:r>
          </a:p>
          <a:p>
            <a:r>
              <a:rPr lang="en-US" dirty="0"/>
              <a:t>Only relevant if there is fixed pattern!</a:t>
            </a:r>
          </a:p>
          <a:p>
            <a:pPr lvl="1"/>
            <a:r>
              <a:rPr lang="en-US" dirty="0"/>
              <a:t>Check multiple sets of bias frames</a:t>
            </a:r>
          </a:p>
          <a:p>
            <a:r>
              <a:rPr lang="en-US" dirty="0"/>
              <a:t>If used, make sure to have enough bias frames so that introduced noise is negligible</a:t>
            </a:r>
          </a:p>
        </p:txBody>
      </p:sp>
    </p:spTree>
    <p:extLst>
      <p:ext uri="{BB962C8B-B14F-4D97-AF65-F5344CB8AC3E}">
        <p14:creationId xmlns:p14="http://schemas.microsoft.com/office/powerpoint/2010/main" val="165167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96618" y="291375"/>
            <a:ext cx="10515600" cy="1325563"/>
          </a:xfrm>
        </p:spPr>
        <p:txBody>
          <a:bodyPr/>
          <a:lstStyle/>
          <a:p>
            <a:r>
              <a:rPr lang="en-US" dirty="0"/>
              <a:t>Linearity correction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14333" y="1616938"/>
            <a:ext cx="7415242" cy="4949687"/>
          </a:xfrm>
        </p:spPr>
        <p:txBody>
          <a:bodyPr>
            <a:normAutofit lnSpcReduction="10000"/>
          </a:bodyPr>
          <a:lstStyle/>
          <a:p>
            <a:r>
              <a:rPr lang="en-US" dirty="0"/>
              <a:t>Accounts for small nonlinearities in detector, i.e. QE that is a function of count level</a:t>
            </a:r>
          </a:p>
          <a:p>
            <a:r>
              <a:rPr lang="en-US" dirty="0"/>
              <a:t>Multiplicative correction</a:t>
            </a:r>
          </a:p>
          <a:p>
            <a:r>
              <a:rPr lang="en-US" dirty="0"/>
              <a:t>Generally, avoided for CCDs: work in linear regime, so know what this is when observing!</a:t>
            </a:r>
          </a:p>
          <a:p>
            <a:r>
              <a:rPr lang="en-US" dirty="0"/>
              <a:t>Often needed for IR detectors</a:t>
            </a:r>
          </a:p>
          <a:p>
            <a:pPr lvl="1"/>
            <a:r>
              <a:rPr lang="en-US" dirty="0"/>
              <a:t>Methodology</a:t>
            </a:r>
          </a:p>
          <a:p>
            <a:pPr lvl="2"/>
            <a:r>
              <a:rPr lang="en-US" dirty="0"/>
              <a:t>Take series of frames with constant light source (sometimes hard!) at different exposure levels, determine count rate as function of exposure level and determine correction</a:t>
            </a:r>
          </a:p>
          <a:p>
            <a:pPr lvl="1"/>
            <a:r>
              <a:rPr lang="en-US" dirty="0"/>
              <a:t>Can minimize amplitude of correction by trying to get all frames at a similar exposure level</a:t>
            </a:r>
          </a:p>
        </p:txBody>
      </p:sp>
      <p:pic>
        <p:nvPicPr>
          <p:cNvPr id="4" name="Picture 3">
            <a:extLst>
              <a:ext uri="{FF2B5EF4-FFF2-40B4-BE49-F238E27FC236}">
                <a16:creationId xmlns:a16="http://schemas.microsoft.com/office/drawing/2014/main" id="{DF9E9D10-2947-324E-BA2A-83AD43DCEA5B}"/>
              </a:ext>
            </a:extLst>
          </p:cNvPr>
          <p:cNvPicPr>
            <a:picLocks noChangeAspect="1"/>
          </p:cNvPicPr>
          <p:nvPr/>
        </p:nvPicPr>
        <p:blipFill>
          <a:blip r:embed="rId2"/>
          <a:stretch>
            <a:fillRect/>
          </a:stretch>
        </p:blipFill>
        <p:spPr>
          <a:xfrm>
            <a:off x="8247290" y="3470910"/>
            <a:ext cx="3784809" cy="2898437"/>
          </a:xfrm>
          <a:prstGeom prst="rect">
            <a:avLst/>
          </a:prstGeom>
        </p:spPr>
      </p:pic>
    </p:spTree>
    <p:extLst>
      <p:ext uri="{BB962C8B-B14F-4D97-AF65-F5344CB8AC3E}">
        <p14:creationId xmlns:p14="http://schemas.microsoft.com/office/powerpoint/2010/main" val="61563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53076" y="87775"/>
            <a:ext cx="10515600" cy="1325563"/>
          </a:xfrm>
        </p:spPr>
        <p:txBody>
          <a:bodyPr/>
          <a:lstStyle/>
          <a:p>
            <a:r>
              <a:rPr lang="en-US" dirty="0"/>
              <a:t>Dark subtraction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36104" y="1596414"/>
            <a:ext cx="10717696" cy="5538718"/>
          </a:xfrm>
        </p:spPr>
        <p:txBody>
          <a:bodyPr>
            <a:normAutofit/>
          </a:bodyPr>
          <a:lstStyle/>
          <a:p>
            <a:r>
              <a:rPr lang="en-US" dirty="0"/>
              <a:t>Remove dark current</a:t>
            </a:r>
          </a:p>
          <a:p>
            <a:r>
              <a:rPr lang="en-US" dirty="0"/>
              <a:t>Additive correction</a:t>
            </a:r>
          </a:p>
          <a:p>
            <a:r>
              <a:rPr lang="en-US" dirty="0"/>
              <a:t>Construct dark current correction by averaging multiple dark frames</a:t>
            </a:r>
          </a:p>
          <a:p>
            <a:r>
              <a:rPr lang="en-US" dirty="0"/>
              <a:t>Only apply if dark current is statistically significant</a:t>
            </a:r>
          </a:p>
          <a:p>
            <a:r>
              <a:rPr lang="en-US" dirty="0"/>
              <a:t>Beware of introducing noise, since dark frames may be harder to take</a:t>
            </a:r>
          </a:p>
          <a:p>
            <a:r>
              <a:rPr lang="en-US" dirty="0"/>
              <a:t>Dark current may not be linear, so beware of scaling dark frames</a:t>
            </a:r>
          </a:p>
          <a:p>
            <a:pPr lvl="1"/>
            <a:r>
              <a:rPr lang="en-US" dirty="0"/>
              <a:t>May want dark frames at each exposure time used</a:t>
            </a:r>
          </a:p>
          <a:p>
            <a:r>
              <a:rPr lang="en-US" dirty="0"/>
              <a:t>If most pixels have negligible dark, consider correction only for pixels with significant dark current</a:t>
            </a:r>
          </a:p>
        </p:txBody>
      </p:sp>
    </p:spTree>
    <p:extLst>
      <p:ext uri="{BB962C8B-B14F-4D97-AF65-F5344CB8AC3E}">
        <p14:creationId xmlns:p14="http://schemas.microsoft.com/office/powerpoint/2010/main" val="410020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7D37-BC3A-C94E-AD3D-F30B43323361}"/>
              </a:ext>
            </a:extLst>
          </p:cNvPr>
          <p:cNvSpPr>
            <a:spLocks noGrp="1"/>
          </p:cNvSpPr>
          <p:nvPr>
            <p:ph type="title"/>
          </p:nvPr>
        </p:nvSpPr>
        <p:spPr>
          <a:xfrm>
            <a:off x="374847" y="142205"/>
            <a:ext cx="10515600" cy="1325563"/>
          </a:xfrm>
        </p:spPr>
        <p:txBody>
          <a:bodyPr/>
          <a:lstStyle/>
          <a:p>
            <a:r>
              <a:rPr lang="en-US" dirty="0"/>
              <a:t>Shutter shading correction</a:t>
            </a:r>
          </a:p>
        </p:txBody>
      </p:sp>
      <p:sp>
        <p:nvSpPr>
          <p:cNvPr id="3" name="Content Placeholder 2">
            <a:extLst>
              <a:ext uri="{FF2B5EF4-FFF2-40B4-BE49-F238E27FC236}">
                <a16:creationId xmlns:a16="http://schemas.microsoft.com/office/drawing/2014/main" id="{9FAC23CC-7E10-BB4C-9DF9-E29083418408}"/>
              </a:ext>
            </a:extLst>
          </p:cNvPr>
          <p:cNvSpPr>
            <a:spLocks noGrp="1"/>
          </p:cNvSpPr>
          <p:nvPr>
            <p:ph idx="1"/>
          </p:nvPr>
        </p:nvSpPr>
        <p:spPr>
          <a:xfrm>
            <a:off x="657875" y="1585529"/>
            <a:ext cx="6994782" cy="5538718"/>
          </a:xfrm>
        </p:spPr>
        <p:txBody>
          <a:bodyPr>
            <a:normAutofit/>
          </a:bodyPr>
          <a:lstStyle/>
          <a:p>
            <a:r>
              <a:rPr lang="en-US" dirty="0"/>
              <a:t>Some shutters may illuminate some regions of the detector for longer than others</a:t>
            </a:r>
          </a:p>
          <a:p>
            <a:r>
              <a:rPr lang="en-US" dirty="0"/>
              <a:t>Multiplicative correction</a:t>
            </a:r>
          </a:p>
          <a:p>
            <a:r>
              <a:rPr lang="en-US" dirty="0"/>
              <a:t>Most relevant for short exposures</a:t>
            </a:r>
          </a:p>
          <a:p>
            <a:r>
              <a:rPr lang="en-US" dirty="0"/>
              <a:t>Depends on shutter type</a:t>
            </a:r>
          </a:p>
          <a:p>
            <a:pPr lvl="1"/>
            <a:r>
              <a:rPr lang="en-US" dirty="0"/>
              <a:t>Iris shutter will have shutter shading</a:t>
            </a:r>
          </a:p>
          <a:p>
            <a:pPr lvl="1"/>
            <a:r>
              <a:rPr lang="en-US" dirty="0"/>
              <a:t>Sliding shutter may not</a:t>
            </a:r>
          </a:p>
          <a:p>
            <a:r>
              <a:rPr lang="en-US" dirty="0"/>
              <a:t>Methodology</a:t>
            </a:r>
          </a:p>
          <a:p>
            <a:pPr lvl="1"/>
            <a:r>
              <a:rPr lang="en-US" dirty="0"/>
              <a:t>Compare flat field of short exposure to that of long exposure, determine correction as a function of exposure time and location</a:t>
            </a:r>
          </a:p>
          <a:p>
            <a:pPr lvl="1"/>
            <a:r>
              <a:rPr lang="en-US" dirty="0"/>
              <a:t>May want to avoid short exposure times!</a:t>
            </a:r>
          </a:p>
        </p:txBody>
      </p:sp>
      <p:pic>
        <p:nvPicPr>
          <p:cNvPr id="4" name="Picture 3">
            <a:extLst>
              <a:ext uri="{FF2B5EF4-FFF2-40B4-BE49-F238E27FC236}">
                <a16:creationId xmlns:a16="http://schemas.microsoft.com/office/drawing/2014/main" id="{76ECA93F-AA70-BA43-9D6B-AC08249DB3E3}"/>
              </a:ext>
            </a:extLst>
          </p:cNvPr>
          <p:cNvPicPr>
            <a:picLocks noChangeAspect="1"/>
          </p:cNvPicPr>
          <p:nvPr/>
        </p:nvPicPr>
        <p:blipFill>
          <a:blip r:embed="rId2"/>
          <a:stretch>
            <a:fillRect/>
          </a:stretch>
        </p:blipFill>
        <p:spPr>
          <a:xfrm>
            <a:off x="8425543" y="142205"/>
            <a:ext cx="2891970" cy="1735182"/>
          </a:xfrm>
          <a:prstGeom prst="rect">
            <a:avLst/>
          </a:prstGeom>
        </p:spPr>
      </p:pic>
      <p:pic>
        <p:nvPicPr>
          <p:cNvPr id="5" name="Picture 4">
            <a:extLst>
              <a:ext uri="{FF2B5EF4-FFF2-40B4-BE49-F238E27FC236}">
                <a16:creationId xmlns:a16="http://schemas.microsoft.com/office/drawing/2014/main" id="{7D95176C-1173-8E4A-9623-E99DC20E072D}"/>
              </a:ext>
            </a:extLst>
          </p:cNvPr>
          <p:cNvPicPr>
            <a:picLocks noChangeAspect="1"/>
          </p:cNvPicPr>
          <p:nvPr/>
        </p:nvPicPr>
        <p:blipFill>
          <a:blip r:embed="rId3"/>
          <a:stretch>
            <a:fillRect/>
          </a:stretch>
        </p:blipFill>
        <p:spPr>
          <a:xfrm>
            <a:off x="7041928" y="1995148"/>
            <a:ext cx="1994344" cy="2016211"/>
          </a:xfrm>
          <a:prstGeom prst="rect">
            <a:avLst/>
          </a:prstGeom>
        </p:spPr>
      </p:pic>
      <p:pic>
        <p:nvPicPr>
          <p:cNvPr id="7" name="Picture 6" descr="A picture containing blur&#10;&#10;Description automatically generated">
            <a:extLst>
              <a:ext uri="{FF2B5EF4-FFF2-40B4-BE49-F238E27FC236}">
                <a16:creationId xmlns:a16="http://schemas.microsoft.com/office/drawing/2014/main" id="{0091B182-F07E-9145-A4E8-001BD3210E08}"/>
              </a:ext>
            </a:extLst>
          </p:cNvPr>
          <p:cNvPicPr>
            <a:picLocks noChangeAspect="1"/>
          </p:cNvPicPr>
          <p:nvPr/>
        </p:nvPicPr>
        <p:blipFill>
          <a:blip r:embed="rId4"/>
          <a:stretch>
            <a:fillRect/>
          </a:stretch>
        </p:blipFill>
        <p:spPr>
          <a:xfrm>
            <a:off x="9078214" y="4250106"/>
            <a:ext cx="2130442" cy="2046515"/>
          </a:xfrm>
          <a:prstGeom prst="rect">
            <a:avLst/>
          </a:prstGeom>
        </p:spPr>
      </p:pic>
      <p:pic>
        <p:nvPicPr>
          <p:cNvPr id="9" name="Picture 8" descr="Diagram&#10;&#10;Description automatically generated">
            <a:extLst>
              <a:ext uri="{FF2B5EF4-FFF2-40B4-BE49-F238E27FC236}">
                <a16:creationId xmlns:a16="http://schemas.microsoft.com/office/drawing/2014/main" id="{E5B92E99-6F93-A64A-A4F0-EBCD3313D924}"/>
              </a:ext>
            </a:extLst>
          </p:cNvPr>
          <p:cNvPicPr>
            <a:picLocks noChangeAspect="1"/>
          </p:cNvPicPr>
          <p:nvPr/>
        </p:nvPicPr>
        <p:blipFill>
          <a:blip r:embed="rId5"/>
          <a:stretch>
            <a:fillRect/>
          </a:stretch>
        </p:blipFill>
        <p:spPr>
          <a:xfrm>
            <a:off x="9411704" y="1940889"/>
            <a:ext cx="2749516" cy="2046515"/>
          </a:xfrm>
          <a:prstGeom prst="rect">
            <a:avLst/>
          </a:prstGeom>
        </p:spPr>
      </p:pic>
    </p:spTree>
    <p:extLst>
      <p:ext uri="{BB962C8B-B14F-4D97-AF65-F5344CB8AC3E}">
        <p14:creationId xmlns:p14="http://schemas.microsoft.com/office/powerpoint/2010/main" val="2308266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14906</TotalTime>
  <Words>1962</Words>
  <Application>Microsoft Macintosh PowerPoint</Application>
  <PresentationFormat>Widescreen</PresentationFormat>
  <Paragraphs>210</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Cambria Math</vt:lpstr>
      <vt:lpstr>Office Theme</vt:lpstr>
      <vt:lpstr>ASTR 535</vt:lpstr>
      <vt:lpstr>Learning objectives</vt:lpstr>
      <vt:lpstr>Basic processing</vt:lpstr>
      <vt:lpstr>Calibration data</vt:lpstr>
      <vt:lpstr>Overscan subtraction</vt:lpstr>
      <vt:lpstr>Bias subtraction</vt:lpstr>
      <vt:lpstr>Linearity correction</vt:lpstr>
      <vt:lpstr>Dark subtraction</vt:lpstr>
      <vt:lpstr>Shutter shading correction</vt:lpstr>
      <vt:lpstr>Flat fielding</vt:lpstr>
      <vt:lpstr>Flat fielding</vt:lpstr>
      <vt:lpstr>Scattered light</vt:lpstr>
      <vt:lpstr>Fringe subtraction</vt:lpstr>
      <vt:lpstr>IR data reduction</vt:lpstr>
      <vt:lpstr>PowerPoint Presentation</vt:lpstr>
      <vt:lpstr>Demonstration</vt:lpstr>
      <vt:lpstr>ASTR 535</vt:lpstr>
      <vt:lpstr>Learning objectives</vt:lpstr>
      <vt:lpstr>Spectral data reduction </vt:lpstr>
      <vt:lpstr>Basic data reduction</vt:lpstr>
      <vt:lpstr>Tracing</vt:lpstr>
      <vt:lpstr>Extraction</vt:lpstr>
      <vt:lpstr>Wavelength calibration</vt:lpstr>
      <vt:lpstr>Wavelength resampling</vt:lpstr>
      <vt:lpstr>Telluric absorption correction</vt:lpstr>
      <vt:lpstr>Sky subtraction</vt:lpstr>
      <vt:lpstr>Flux calibration</vt:lpstr>
      <vt:lpstr>PowerPoint Presentation</vt:lpstr>
      <vt:lpstr>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535</dc:title>
  <dc:creator>Jon Holtzman</dc:creator>
  <cp:lastModifiedBy>Jon Holtzman</cp:lastModifiedBy>
  <cp:revision>31</cp:revision>
  <dcterms:created xsi:type="dcterms:W3CDTF">2019-12-03T21:49:17Z</dcterms:created>
  <dcterms:modified xsi:type="dcterms:W3CDTF">2021-12-01T03:53:18Z</dcterms:modified>
</cp:coreProperties>
</file>