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86" r:id="rId3"/>
    <p:sldId id="287" r:id="rId4"/>
    <p:sldId id="297" r:id="rId5"/>
    <p:sldId id="298" r:id="rId6"/>
    <p:sldId id="299" r:id="rId7"/>
    <p:sldId id="300" r:id="rId8"/>
    <p:sldId id="301" r:id="rId9"/>
    <p:sldId id="258" r:id="rId10"/>
    <p:sldId id="259" r:id="rId11"/>
    <p:sldId id="260" r:id="rId12"/>
    <p:sldId id="261" r:id="rId13"/>
    <p:sldId id="262" r:id="rId14"/>
    <p:sldId id="265" r:id="rId15"/>
    <p:sldId id="263" r:id="rId16"/>
    <p:sldId id="264"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8" r:id="rId33"/>
    <p:sldId id="281" r:id="rId34"/>
    <p:sldId id="283" r:id="rId35"/>
    <p:sldId id="284" r:id="rId36"/>
    <p:sldId id="285" r:id="rId37"/>
    <p:sldId id="282" r:id="rId38"/>
    <p:sldId id="289" r:id="rId39"/>
    <p:sldId id="290" r:id="rId40"/>
    <p:sldId id="291" r:id="rId41"/>
    <p:sldId id="292" r:id="rId42"/>
    <p:sldId id="293" r:id="rId43"/>
    <p:sldId id="294" r:id="rId44"/>
    <p:sldId id="295" r:id="rId45"/>
    <p:sldId id="29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18"/>
    <p:restoredTop sz="94694"/>
  </p:normalViewPr>
  <p:slideViewPr>
    <p:cSldViewPr snapToGrid="0" snapToObjects="1">
      <p:cViewPr varScale="1">
        <p:scale>
          <a:sx n="115" d="100"/>
          <a:sy n="115" d="100"/>
        </p:scale>
        <p:origin x="2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E86A-4D2D-8A4D-AD53-552F331C4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42F9CE-86A2-2146-ABDE-E035ED543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EDBB9B-32A1-B642-988A-919B1401CD29}"/>
              </a:ext>
            </a:extLst>
          </p:cNvPr>
          <p:cNvSpPr>
            <a:spLocks noGrp="1"/>
          </p:cNvSpPr>
          <p:nvPr>
            <p:ph type="dt" sz="half" idx="10"/>
          </p:nvPr>
        </p:nvSpPr>
        <p:spPr/>
        <p:txBody>
          <a:bodyPr/>
          <a:lstStyle/>
          <a:p>
            <a:fld id="{19A03E20-AD88-0646-A59C-4F59CBB28EA8}" type="datetimeFigureOut">
              <a:rPr lang="en-US" smtClean="0"/>
              <a:t>11/2/23</a:t>
            </a:fld>
            <a:endParaRPr lang="en-US"/>
          </a:p>
        </p:txBody>
      </p:sp>
      <p:sp>
        <p:nvSpPr>
          <p:cNvPr id="5" name="Footer Placeholder 4">
            <a:extLst>
              <a:ext uri="{FF2B5EF4-FFF2-40B4-BE49-F238E27FC236}">
                <a16:creationId xmlns:a16="http://schemas.microsoft.com/office/drawing/2014/main" id="{2ABF5CB9-4104-CA49-9A75-DEAFD6170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5DF92-90C9-A24F-85D6-3AB39B7B8C37}"/>
              </a:ext>
            </a:extLst>
          </p:cNvPr>
          <p:cNvSpPr>
            <a:spLocks noGrp="1"/>
          </p:cNvSpPr>
          <p:nvPr>
            <p:ph type="sldNum" sz="quarter" idx="12"/>
          </p:nvPr>
        </p:nvSpPr>
        <p:spPr/>
        <p:txBody>
          <a:bodyPr/>
          <a:lstStyle/>
          <a:p>
            <a:fld id="{63A8019F-4260-F647-B76B-9260ACF6F810}" type="slidenum">
              <a:rPr lang="en-US" smtClean="0"/>
              <a:t>‹#›</a:t>
            </a:fld>
            <a:endParaRPr lang="en-US"/>
          </a:p>
        </p:txBody>
      </p:sp>
    </p:spTree>
    <p:extLst>
      <p:ext uri="{BB962C8B-B14F-4D97-AF65-F5344CB8AC3E}">
        <p14:creationId xmlns:p14="http://schemas.microsoft.com/office/powerpoint/2010/main" val="149361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60C9-E7F0-7747-9617-A5222D73E6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0BDDF5-4544-5242-AD24-38B28A15AF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3278-29C5-9B4A-9ECC-EDC2EC6E6FB9}"/>
              </a:ext>
            </a:extLst>
          </p:cNvPr>
          <p:cNvSpPr>
            <a:spLocks noGrp="1"/>
          </p:cNvSpPr>
          <p:nvPr>
            <p:ph type="dt" sz="half" idx="10"/>
          </p:nvPr>
        </p:nvSpPr>
        <p:spPr/>
        <p:txBody>
          <a:bodyPr/>
          <a:lstStyle/>
          <a:p>
            <a:fld id="{19A03E20-AD88-0646-A59C-4F59CBB28EA8}" type="datetimeFigureOut">
              <a:rPr lang="en-US" smtClean="0"/>
              <a:t>11/2/23</a:t>
            </a:fld>
            <a:endParaRPr lang="en-US"/>
          </a:p>
        </p:txBody>
      </p:sp>
      <p:sp>
        <p:nvSpPr>
          <p:cNvPr id="5" name="Footer Placeholder 4">
            <a:extLst>
              <a:ext uri="{FF2B5EF4-FFF2-40B4-BE49-F238E27FC236}">
                <a16:creationId xmlns:a16="http://schemas.microsoft.com/office/drawing/2014/main" id="{197390CB-3BAD-104F-80C1-0D9B73DD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18A37-3C9B-8146-8BD0-C277912524C4}"/>
              </a:ext>
            </a:extLst>
          </p:cNvPr>
          <p:cNvSpPr>
            <a:spLocks noGrp="1"/>
          </p:cNvSpPr>
          <p:nvPr>
            <p:ph type="sldNum" sz="quarter" idx="12"/>
          </p:nvPr>
        </p:nvSpPr>
        <p:spPr/>
        <p:txBody>
          <a:bodyPr/>
          <a:lstStyle/>
          <a:p>
            <a:fld id="{63A8019F-4260-F647-B76B-9260ACF6F810}" type="slidenum">
              <a:rPr lang="en-US" smtClean="0"/>
              <a:t>‹#›</a:t>
            </a:fld>
            <a:endParaRPr lang="en-US"/>
          </a:p>
        </p:txBody>
      </p:sp>
    </p:spTree>
    <p:extLst>
      <p:ext uri="{BB962C8B-B14F-4D97-AF65-F5344CB8AC3E}">
        <p14:creationId xmlns:p14="http://schemas.microsoft.com/office/powerpoint/2010/main" val="419025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122832-A164-DF41-AC15-17094A348D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A2FA9-E225-E94B-82CE-DF03C9AC96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61186-6D3C-AC4E-BC21-9C8C62FAF598}"/>
              </a:ext>
            </a:extLst>
          </p:cNvPr>
          <p:cNvSpPr>
            <a:spLocks noGrp="1"/>
          </p:cNvSpPr>
          <p:nvPr>
            <p:ph type="dt" sz="half" idx="10"/>
          </p:nvPr>
        </p:nvSpPr>
        <p:spPr/>
        <p:txBody>
          <a:bodyPr/>
          <a:lstStyle/>
          <a:p>
            <a:fld id="{19A03E20-AD88-0646-A59C-4F59CBB28EA8}" type="datetimeFigureOut">
              <a:rPr lang="en-US" smtClean="0"/>
              <a:t>11/2/23</a:t>
            </a:fld>
            <a:endParaRPr lang="en-US"/>
          </a:p>
        </p:txBody>
      </p:sp>
      <p:sp>
        <p:nvSpPr>
          <p:cNvPr id="5" name="Footer Placeholder 4">
            <a:extLst>
              <a:ext uri="{FF2B5EF4-FFF2-40B4-BE49-F238E27FC236}">
                <a16:creationId xmlns:a16="http://schemas.microsoft.com/office/drawing/2014/main" id="{B8F3AF6A-31C8-184F-992E-8606E89FB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0313A-B279-3849-83B9-14799178A4C3}"/>
              </a:ext>
            </a:extLst>
          </p:cNvPr>
          <p:cNvSpPr>
            <a:spLocks noGrp="1"/>
          </p:cNvSpPr>
          <p:nvPr>
            <p:ph type="sldNum" sz="quarter" idx="12"/>
          </p:nvPr>
        </p:nvSpPr>
        <p:spPr/>
        <p:txBody>
          <a:bodyPr/>
          <a:lstStyle/>
          <a:p>
            <a:fld id="{63A8019F-4260-F647-B76B-9260ACF6F810}" type="slidenum">
              <a:rPr lang="en-US" smtClean="0"/>
              <a:t>‹#›</a:t>
            </a:fld>
            <a:endParaRPr lang="en-US"/>
          </a:p>
        </p:txBody>
      </p:sp>
    </p:spTree>
    <p:extLst>
      <p:ext uri="{BB962C8B-B14F-4D97-AF65-F5344CB8AC3E}">
        <p14:creationId xmlns:p14="http://schemas.microsoft.com/office/powerpoint/2010/main" val="115708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D341-6E03-394C-BD0E-119E26CBC3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9057C-C710-6547-AE3C-C059F405BA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F325D-3C5C-CC49-A9EC-526D8AEF2C90}"/>
              </a:ext>
            </a:extLst>
          </p:cNvPr>
          <p:cNvSpPr>
            <a:spLocks noGrp="1"/>
          </p:cNvSpPr>
          <p:nvPr>
            <p:ph type="dt" sz="half" idx="10"/>
          </p:nvPr>
        </p:nvSpPr>
        <p:spPr/>
        <p:txBody>
          <a:bodyPr/>
          <a:lstStyle/>
          <a:p>
            <a:fld id="{19A03E20-AD88-0646-A59C-4F59CBB28EA8}" type="datetimeFigureOut">
              <a:rPr lang="en-US" smtClean="0"/>
              <a:t>11/2/23</a:t>
            </a:fld>
            <a:endParaRPr lang="en-US"/>
          </a:p>
        </p:txBody>
      </p:sp>
      <p:sp>
        <p:nvSpPr>
          <p:cNvPr id="5" name="Footer Placeholder 4">
            <a:extLst>
              <a:ext uri="{FF2B5EF4-FFF2-40B4-BE49-F238E27FC236}">
                <a16:creationId xmlns:a16="http://schemas.microsoft.com/office/drawing/2014/main" id="{31EE138A-436D-E447-B9C5-21466354B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D19F5-E432-F144-B5F9-B3A1F2C501FE}"/>
              </a:ext>
            </a:extLst>
          </p:cNvPr>
          <p:cNvSpPr>
            <a:spLocks noGrp="1"/>
          </p:cNvSpPr>
          <p:nvPr>
            <p:ph type="sldNum" sz="quarter" idx="12"/>
          </p:nvPr>
        </p:nvSpPr>
        <p:spPr/>
        <p:txBody>
          <a:bodyPr/>
          <a:lstStyle/>
          <a:p>
            <a:fld id="{63A8019F-4260-F647-B76B-9260ACF6F810}" type="slidenum">
              <a:rPr lang="en-US" smtClean="0"/>
              <a:t>‹#›</a:t>
            </a:fld>
            <a:endParaRPr lang="en-US"/>
          </a:p>
        </p:txBody>
      </p:sp>
    </p:spTree>
    <p:extLst>
      <p:ext uri="{BB962C8B-B14F-4D97-AF65-F5344CB8AC3E}">
        <p14:creationId xmlns:p14="http://schemas.microsoft.com/office/powerpoint/2010/main" val="140935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E7A6-1CE9-4848-9A08-F0779B0942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BED16D-3300-4645-9E24-2C3D7AE22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672C86-D7C6-9740-955B-FA788367DAFA}"/>
              </a:ext>
            </a:extLst>
          </p:cNvPr>
          <p:cNvSpPr>
            <a:spLocks noGrp="1"/>
          </p:cNvSpPr>
          <p:nvPr>
            <p:ph type="dt" sz="half" idx="10"/>
          </p:nvPr>
        </p:nvSpPr>
        <p:spPr/>
        <p:txBody>
          <a:bodyPr/>
          <a:lstStyle/>
          <a:p>
            <a:fld id="{19A03E20-AD88-0646-A59C-4F59CBB28EA8}" type="datetimeFigureOut">
              <a:rPr lang="en-US" smtClean="0"/>
              <a:t>11/2/23</a:t>
            </a:fld>
            <a:endParaRPr lang="en-US"/>
          </a:p>
        </p:txBody>
      </p:sp>
      <p:sp>
        <p:nvSpPr>
          <p:cNvPr id="5" name="Footer Placeholder 4">
            <a:extLst>
              <a:ext uri="{FF2B5EF4-FFF2-40B4-BE49-F238E27FC236}">
                <a16:creationId xmlns:a16="http://schemas.microsoft.com/office/drawing/2014/main" id="{96640AAB-2430-C04A-AE1C-3ED2AF589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CB5B5-A0A9-A845-BBE6-DD60E7816A04}"/>
              </a:ext>
            </a:extLst>
          </p:cNvPr>
          <p:cNvSpPr>
            <a:spLocks noGrp="1"/>
          </p:cNvSpPr>
          <p:nvPr>
            <p:ph type="sldNum" sz="quarter" idx="12"/>
          </p:nvPr>
        </p:nvSpPr>
        <p:spPr/>
        <p:txBody>
          <a:bodyPr/>
          <a:lstStyle/>
          <a:p>
            <a:fld id="{63A8019F-4260-F647-B76B-9260ACF6F810}" type="slidenum">
              <a:rPr lang="en-US" smtClean="0"/>
              <a:t>‹#›</a:t>
            </a:fld>
            <a:endParaRPr lang="en-US"/>
          </a:p>
        </p:txBody>
      </p:sp>
    </p:spTree>
    <p:extLst>
      <p:ext uri="{BB962C8B-B14F-4D97-AF65-F5344CB8AC3E}">
        <p14:creationId xmlns:p14="http://schemas.microsoft.com/office/powerpoint/2010/main" val="2068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8EB8-4AE5-9A49-B2F8-FE6026ED0E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A60E67-B7AD-154D-B025-FC509D89F2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3DAEC4-DB8E-DE49-AA51-A7F0F73AD7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410DFC-94BE-144B-B586-438B20B7C661}"/>
              </a:ext>
            </a:extLst>
          </p:cNvPr>
          <p:cNvSpPr>
            <a:spLocks noGrp="1"/>
          </p:cNvSpPr>
          <p:nvPr>
            <p:ph type="dt" sz="half" idx="10"/>
          </p:nvPr>
        </p:nvSpPr>
        <p:spPr/>
        <p:txBody>
          <a:bodyPr/>
          <a:lstStyle/>
          <a:p>
            <a:fld id="{19A03E20-AD88-0646-A59C-4F59CBB28EA8}" type="datetimeFigureOut">
              <a:rPr lang="en-US" smtClean="0"/>
              <a:t>11/2/23</a:t>
            </a:fld>
            <a:endParaRPr lang="en-US"/>
          </a:p>
        </p:txBody>
      </p:sp>
      <p:sp>
        <p:nvSpPr>
          <p:cNvPr id="6" name="Footer Placeholder 5">
            <a:extLst>
              <a:ext uri="{FF2B5EF4-FFF2-40B4-BE49-F238E27FC236}">
                <a16:creationId xmlns:a16="http://schemas.microsoft.com/office/drawing/2014/main" id="{C0D9A500-E61D-6D45-9943-1CFA01C9E4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B051E8-BCF0-A642-B7B0-8C2ED6FA8116}"/>
              </a:ext>
            </a:extLst>
          </p:cNvPr>
          <p:cNvSpPr>
            <a:spLocks noGrp="1"/>
          </p:cNvSpPr>
          <p:nvPr>
            <p:ph type="sldNum" sz="quarter" idx="12"/>
          </p:nvPr>
        </p:nvSpPr>
        <p:spPr/>
        <p:txBody>
          <a:bodyPr/>
          <a:lstStyle/>
          <a:p>
            <a:fld id="{63A8019F-4260-F647-B76B-9260ACF6F810}" type="slidenum">
              <a:rPr lang="en-US" smtClean="0"/>
              <a:t>‹#›</a:t>
            </a:fld>
            <a:endParaRPr lang="en-US"/>
          </a:p>
        </p:txBody>
      </p:sp>
    </p:spTree>
    <p:extLst>
      <p:ext uri="{BB962C8B-B14F-4D97-AF65-F5344CB8AC3E}">
        <p14:creationId xmlns:p14="http://schemas.microsoft.com/office/powerpoint/2010/main" val="61112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2BD4-61EE-DA49-BCBB-C202F27DDD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DB7ADC-245E-A049-890A-4C31CB952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2CF360-66FD-4D49-8080-3434576AFF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255C24-0D5E-E445-9373-32E7189920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A5DB8-C501-404D-9C72-E20A975E01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0EC6FC-8A3C-BD4E-94E2-3B035FBD92D1}"/>
              </a:ext>
            </a:extLst>
          </p:cNvPr>
          <p:cNvSpPr>
            <a:spLocks noGrp="1"/>
          </p:cNvSpPr>
          <p:nvPr>
            <p:ph type="dt" sz="half" idx="10"/>
          </p:nvPr>
        </p:nvSpPr>
        <p:spPr/>
        <p:txBody>
          <a:bodyPr/>
          <a:lstStyle/>
          <a:p>
            <a:fld id="{19A03E20-AD88-0646-A59C-4F59CBB28EA8}" type="datetimeFigureOut">
              <a:rPr lang="en-US" smtClean="0"/>
              <a:t>11/2/23</a:t>
            </a:fld>
            <a:endParaRPr lang="en-US"/>
          </a:p>
        </p:txBody>
      </p:sp>
      <p:sp>
        <p:nvSpPr>
          <p:cNvPr id="8" name="Footer Placeholder 7">
            <a:extLst>
              <a:ext uri="{FF2B5EF4-FFF2-40B4-BE49-F238E27FC236}">
                <a16:creationId xmlns:a16="http://schemas.microsoft.com/office/drawing/2014/main" id="{CE69FC87-9EEF-2D4C-95E3-B8CE783240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DBFCA0-F268-6347-A4DD-AE762E773014}"/>
              </a:ext>
            </a:extLst>
          </p:cNvPr>
          <p:cNvSpPr>
            <a:spLocks noGrp="1"/>
          </p:cNvSpPr>
          <p:nvPr>
            <p:ph type="sldNum" sz="quarter" idx="12"/>
          </p:nvPr>
        </p:nvSpPr>
        <p:spPr/>
        <p:txBody>
          <a:bodyPr/>
          <a:lstStyle/>
          <a:p>
            <a:fld id="{63A8019F-4260-F647-B76B-9260ACF6F810}" type="slidenum">
              <a:rPr lang="en-US" smtClean="0"/>
              <a:t>‹#›</a:t>
            </a:fld>
            <a:endParaRPr lang="en-US"/>
          </a:p>
        </p:txBody>
      </p:sp>
    </p:spTree>
    <p:extLst>
      <p:ext uri="{BB962C8B-B14F-4D97-AF65-F5344CB8AC3E}">
        <p14:creationId xmlns:p14="http://schemas.microsoft.com/office/powerpoint/2010/main" val="8400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98BE-85C2-B34D-916A-41FA3D3E41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E2E4BD-2A9A-A44A-9369-C82D50E5E610}"/>
              </a:ext>
            </a:extLst>
          </p:cNvPr>
          <p:cNvSpPr>
            <a:spLocks noGrp="1"/>
          </p:cNvSpPr>
          <p:nvPr>
            <p:ph type="dt" sz="half" idx="10"/>
          </p:nvPr>
        </p:nvSpPr>
        <p:spPr/>
        <p:txBody>
          <a:bodyPr/>
          <a:lstStyle/>
          <a:p>
            <a:fld id="{19A03E20-AD88-0646-A59C-4F59CBB28EA8}" type="datetimeFigureOut">
              <a:rPr lang="en-US" smtClean="0"/>
              <a:t>11/2/23</a:t>
            </a:fld>
            <a:endParaRPr lang="en-US"/>
          </a:p>
        </p:txBody>
      </p:sp>
      <p:sp>
        <p:nvSpPr>
          <p:cNvPr id="4" name="Footer Placeholder 3">
            <a:extLst>
              <a:ext uri="{FF2B5EF4-FFF2-40B4-BE49-F238E27FC236}">
                <a16:creationId xmlns:a16="http://schemas.microsoft.com/office/drawing/2014/main" id="{7A9B42BF-64E4-EC45-B571-91093AAEF9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7853DF-5883-8B41-AB90-EEC8DB9E31FD}"/>
              </a:ext>
            </a:extLst>
          </p:cNvPr>
          <p:cNvSpPr>
            <a:spLocks noGrp="1"/>
          </p:cNvSpPr>
          <p:nvPr>
            <p:ph type="sldNum" sz="quarter" idx="12"/>
          </p:nvPr>
        </p:nvSpPr>
        <p:spPr/>
        <p:txBody>
          <a:bodyPr/>
          <a:lstStyle/>
          <a:p>
            <a:fld id="{63A8019F-4260-F647-B76B-9260ACF6F810}" type="slidenum">
              <a:rPr lang="en-US" smtClean="0"/>
              <a:t>‹#›</a:t>
            </a:fld>
            <a:endParaRPr lang="en-US"/>
          </a:p>
        </p:txBody>
      </p:sp>
    </p:spTree>
    <p:extLst>
      <p:ext uri="{BB962C8B-B14F-4D97-AF65-F5344CB8AC3E}">
        <p14:creationId xmlns:p14="http://schemas.microsoft.com/office/powerpoint/2010/main" val="42357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61D4D-4051-6E4F-B2C9-A8822F4BDF29}"/>
              </a:ext>
            </a:extLst>
          </p:cNvPr>
          <p:cNvSpPr>
            <a:spLocks noGrp="1"/>
          </p:cNvSpPr>
          <p:nvPr>
            <p:ph type="dt" sz="half" idx="10"/>
          </p:nvPr>
        </p:nvSpPr>
        <p:spPr/>
        <p:txBody>
          <a:bodyPr/>
          <a:lstStyle/>
          <a:p>
            <a:fld id="{19A03E20-AD88-0646-A59C-4F59CBB28EA8}" type="datetimeFigureOut">
              <a:rPr lang="en-US" smtClean="0"/>
              <a:t>11/2/23</a:t>
            </a:fld>
            <a:endParaRPr lang="en-US"/>
          </a:p>
        </p:txBody>
      </p:sp>
      <p:sp>
        <p:nvSpPr>
          <p:cNvPr id="3" name="Footer Placeholder 2">
            <a:extLst>
              <a:ext uri="{FF2B5EF4-FFF2-40B4-BE49-F238E27FC236}">
                <a16:creationId xmlns:a16="http://schemas.microsoft.com/office/drawing/2014/main" id="{0BB3563D-184F-3B42-A5BF-5EECDF1337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3105A0-6C90-0C44-92EF-E011B3D32B41}"/>
              </a:ext>
            </a:extLst>
          </p:cNvPr>
          <p:cNvSpPr>
            <a:spLocks noGrp="1"/>
          </p:cNvSpPr>
          <p:nvPr>
            <p:ph type="sldNum" sz="quarter" idx="12"/>
          </p:nvPr>
        </p:nvSpPr>
        <p:spPr/>
        <p:txBody>
          <a:bodyPr/>
          <a:lstStyle/>
          <a:p>
            <a:fld id="{63A8019F-4260-F647-B76B-9260ACF6F810}" type="slidenum">
              <a:rPr lang="en-US" smtClean="0"/>
              <a:t>‹#›</a:t>
            </a:fld>
            <a:endParaRPr lang="en-US"/>
          </a:p>
        </p:txBody>
      </p:sp>
    </p:spTree>
    <p:extLst>
      <p:ext uri="{BB962C8B-B14F-4D97-AF65-F5344CB8AC3E}">
        <p14:creationId xmlns:p14="http://schemas.microsoft.com/office/powerpoint/2010/main" val="220245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D404-0C01-4C4C-8D0F-42DEF78F7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0E71D0-9155-0840-8BF1-5D236DB01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C747DC-211C-9249-9D49-CCD97FCC3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F3C673-9101-E544-8793-160B3C11DB1A}"/>
              </a:ext>
            </a:extLst>
          </p:cNvPr>
          <p:cNvSpPr>
            <a:spLocks noGrp="1"/>
          </p:cNvSpPr>
          <p:nvPr>
            <p:ph type="dt" sz="half" idx="10"/>
          </p:nvPr>
        </p:nvSpPr>
        <p:spPr/>
        <p:txBody>
          <a:bodyPr/>
          <a:lstStyle/>
          <a:p>
            <a:fld id="{19A03E20-AD88-0646-A59C-4F59CBB28EA8}" type="datetimeFigureOut">
              <a:rPr lang="en-US" smtClean="0"/>
              <a:t>11/2/23</a:t>
            </a:fld>
            <a:endParaRPr lang="en-US"/>
          </a:p>
        </p:txBody>
      </p:sp>
      <p:sp>
        <p:nvSpPr>
          <p:cNvPr id="6" name="Footer Placeholder 5">
            <a:extLst>
              <a:ext uri="{FF2B5EF4-FFF2-40B4-BE49-F238E27FC236}">
                <a16:creationId xmlns:a16="http://schemas.microsoft.com/office/drawing/2014/main" id="{548DCE1E-2B5D-9345-ADE8-6AD540CF8B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10A41D-B9D0-0348-92A5-78EE28D02CEC}"/>
              </a:ext>
            </a:extLst>
          </p:cNvPr>
          <p:cNvSpPr>
            <a:spLocks noGrp="1"/>
          </p:cNvSpPr>
          <p:nvPr>
            <p:ph type="sldNum" sz="quarter" idx="12"/>
          </p:nvPr>
        </p:nvSpPr>
        <p:spPr/>
        <p:txBody>
          <a:bodyPr/>
          <a:lstStyle/>
          <a:p>
            <a:fld id="{63A8019F-4260-F647-B76B-9260ACF6F810}" type="slidenum">
              <a:rPr lang="en-US" smtClean="0"/>
              <a:t>‹#›</a:t>
            </a:fld>
            <a:endParaRPr lang="en-US"/>
          </a:p>
        </p:txBody>
      </p:sp>
    </p:spTree>
    <p:extLst>
      <p:ext uri="{BB962C8B-B14F-4D97-AF65-F5344CB8AC3E}">
        <p14:creationId xmlns:p14="http://schemas.microsoft.com/office/powerpoint/2010/main" val="84165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C940-204E-AF49-AF7A-84DB67D04F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EA947D-8256-9449-A942-0E09EF78A1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431CAB-EA95-6A4E-8BE5-36665FB30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ABA8DA-ECF3-094F-8742-6E1E34E91A4F}"/>
              </a:ext>
            </a:extLst>
          </p:cNvPr>
          <p:cNvSpPr>
            <a:spLocks noGrp="1"/>
          </p:cNvSpPr>
          <p:nvPr>
            <p:ph type="dt" sz="half" idx="10"/>
          </p:nvPr>
        </p:nvSpPr>
        <p:spPr/>
        <p:txBody>
          <a:bodyPr/>
          <a:lstStyle/>
          <a:p>
            <a:fld id="{19A03E20-AD88-0646-A59C-4F59CBB28EA8}" type="datetimeFigureOut">
              <a:rPr lang="en-US" smtClean="0"/>
              <a:t>11/2/23</a:t>
            </a:fld>
            <a:endParaRPr lang="en-US"/>
          </a:p>
        </p:txBody>
      </p:sp>
      <p:sp>
        <p:nvSpPr>
          <p:cNvPr id="6" name="Footer Placeholder 5">
            <a:extLst>
              <a:ext uri="{FF2B5EF4-FFF2-40B4-BE49-F238E27FC236}">
                <a16:creationId xmlns:a16="http://schemas.microsoft.com/office/drawing/2014/main" id="{5FA8D8F2-B036-A147-9CDF-DEDCD9A0E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BF0070-1737-DD4E-BFE7-63870F1E5EAF}"/>
              </a:ext>
            </a:extLst>
          </p:cNvPr>
          <p:cNvSpPr>
            <a:spLocks noGrp="1"/>
          </p:cNvSpPr>
          <p:nvPr>
            <p:ph type="sldNum" sz="quarter" idx="12"/>
          </p:nvPr>
        </p:nvSpPr>
        <p:spPr/>
        <p:txBody>
          <a:bodyPr/>
          <a:lstStyle/>
          <a:p>
            <a:fld id="{63A8019F-4260-F647-B76B-9260ACF6F810}" type="slidenum">
              <a:rPr lang="en-US" smtClean="0"/>
              <a:t>‹#›</a:t>
            </a:fld>
            <a:endParaRPr lang="en-US"/>
          </a:p>
        </p:txBody>
      </p:sp>
    </p:spTree>
    <p:extLst>
      <p:ext uri="{BB962C8B-B14F-4D97-AF65-F5344CB8AC3E}">
        <p14:creationId xmlns:p14="http://schemas.microsoft.com/office/powerpoint/2010/main" val="48486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66FB3-8E3B-A747-A7CB-0D4C5D199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6616F9-33B8-664D-BC10-6B877240F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C0092-2F97-1840-8A71-C57230424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03E20-AD88-0646-A59C-4F59CBB28EA8}" type="datetimeFigureOut">
              <a:rPr lang="en-US" smtClean="0"/>
              <a:t>11/2/23</a:t>
            </a:fld>
            <a:endParaRPr lang="en-US"/>
          </a:p>
        </p:txBody>
      </p:sp>
      <p:sp>
        <p:nvSpPr>
          <p:cNvPr id="5" name="Footer Placeholder 4">
            <a:extLst>
              <a:ext uri="{FF2B5EF4-FFF2-40B4-BE49-F238E27FC236}">
                <a16:creationId xmlns:a16="http://schemas.microsoft.com/office/drawing/2014/main" id="{4F1B96F5-9422-8C42-A326-8BA65CD2AF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B5D7F2-CA02-134B-988D-8B9005334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8019F-4260-F647-B76B-9260ACF6F810}" type="slidenum">
              <a:rPr lang="en-US" smtClean="0"/>
              <a:t>‹#›</a:t>
            </a:fld>
            <a:endParaRPr lang="en-US"/>
          </a:p>
        </p:txBody>
      </p:sp>
    </p:spTree>
    <p:extLst>
      <p:ext uri="{BB962C8B-B14F-4D97-AF65-F5344CB8AC3E}">
        <p14:creationId xmlns:p14="http://schemas.microsoft.com/office/powerpoint/2010/main" val="241620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astronomy.nmsu.edu/holtz/a535/ay535notes/node5.html#SECTION0005230000000000000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rp-photonics.com/field_lense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lstStyle/>
          <a:p>
            <a:r>
              <a:rPr lang="en-US" dirty="0"/>
              <a:t>ASTR 535</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Observational Techniques</a:t>
            </a:r>
          </a:p>
          <a:p>
            <a:r>
              <a:rPr lang="en-US" dirty="0"/>
              <a:t>Fall 2023 </a:t>
            </a:r>
          </a:p>
          <a:p>
            <a:r>
              <a:rPr lang="en-US" dirty="0"/>
              <a:t>Optics  / Telescopes</a:t>
            </a:r>
          </a:p>
          <a:p>
            <a:endParaRPr lang="en-US" dirty="0"/>
          </a:p>
        </p:txBody>
      </p:sp>
    </p:spTree>
    <p:extLst>
      <p:ext uri="{BB962C8B-B14F-4D97-AF65-F5344CB8AC3E}">
        <p14:creationId xmlns:p14="http://schemas.microsoft.com/office/powerpoint/2010/main" val="181253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68FC-C900-5D4E-BBD6-928E8A2A5619}"/>
              </a:ext>
            </a:extLst>
          </p:cNvPr>
          <p:cNvSpPr>
            <a:spLocks noGrp="1"/>
          </p:cNvSpPr>
          <p:nvPr>
            <p:ph type="title"/>
          </p:nvPr>
        </p:nvSpPr>
        <p:spPr>
          <a:xfrm>
            <a:off x="744415" y="0"/>
            <a:ext cx="10515600" cy="1325563"/>
          </a:xfrm>
        </p:spPr>
        <p:txBody>
          <a:bodyPr/>
          <a:lstStyle/>
          <a:p>
            <a:r>
              <a:rPr lang="en-US" dirty="0"/>
              <a:t>First order optics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F127EF-409C-4848-BEE2-DC20F9FB51E9}"/>
                  </a:ext>
                </a:extLst>
              </p:cNvPr>
              <p:cNvSpPr>
                <a:spLocks noGrp="1"/>
              </p:cNvSpPr>
              <p:nvPr>
                <p:ph idx="1"/>
              </p:nvPr>
            </p:nvSpPr>
            <p:spPr>
              <a:xfrm>
                <a:off x="744415" y="1460500"/>
                <a:ext cx="10515600" cy="5032375"/>
              </a:xfrm>
            </p:spPr>
            <p:txBody>
              <a:bodyPr>
                <a:normAutofit fontScale="70000" lnSpcReduction="20000"/>
              </a:bodyPr>
              <a:lstStyle/>
              <a:p>
                <a:r>
                  <a:rPr lang="en-US" dirty="0"/>
                  <a:t>Location of object and image</a:t>
                </a:r>
              </a:p>
              <a:p>
                <a:pPr marL="457200" lvl="1" indent="0">
                  <a:buNone/>
                </a:pP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𝑠</m:t>
                        </m:r>
                        <m:r>
                          <a:rPr lang="en-US" b="0" i="1" smtClean="0">
                            <a:latin typeface="Cambria Math" panose="02040503050406030204" pitchFamily="18" charset="0"/>
                          </a:rPr>
                          <m:t>′</m:t>
                        </m:r>
                      </m:den>
                    </m:f>
                    <m:r>
                      <a:rPr lang="en-US" b="0" i="0"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𝑠</m:t>
                        </m:r>
                      </m:den>
                    </m:f>
                  </m:oMath>
                </a14:m>
                <a:r>
                  <a:rPr lang="en-US" dirty="0"/>
                  <a:t> = </a:t>
                </a:r>
                <a14:m>
                  <m:oMath xmlns:m="http://schemas.openxmlformats.org/officeDocument/2006/math">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𝑛</m:t>
                        </m:r>
                      </m:num>
                      <m:den>
                        <m:r>
                          <a:rPr lang="en-US" b="0" i="1" smtClean="0">
                            <a:latin typeface="Cambria Math" panose="02040503050406030204" pitchFamily="18" charset="0"/>
                          </a:rPr>
                          <m:t>𝑅</m:t>
                        </m:r>
                      </m:den>
                    </m:f>
                  </m:oMath>
                </a14:m>
                <a:r>
                  <a:rPr lang="en-US" dirty="0"/>
                  <a:t>    (refraction)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𝑠</m:t>
                        </m:r>
                        <m:r>
                          <a:rPr lang="en-US" b="0" i="1" smtClean="0">
                            <a:latin typeface="Cambria Math" panose="02040503050406030204" pitchFamily="18" charset="0"/>
                          </a:rPr>
                          <m:t>′</m:t>
                        </m:r>
                      </m:den>
                    </m:f>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𝑠</m:t>
                        </m:r>
                      </m:den>
                    </m:f>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𝑅</m:t>
                        </m:r>
                      </m:den>
                    </m:f>
                  </m:oMath>
                </a14:m>
                <a:r>
                  <a:rPr lang="en-US" dirty="0"/>
                  <a:t>   (reflection)</a:t>
                </a:r>
              </a:p>
              <a:p>
                <a:pPr marL="914400" lvl="2" indent="0">
                  <a:buNone/>
                </a:pPr>
                <a:endParaRPr lang="en-US" dirty="0"/>
              </a:p>
              <a:p>
                <a:pPr marL="457200" lvl="1" indent="0">
                  <a:buNone/>
                </a:pPr>
                <a:r>
                  <a:rPr lang="en-US" dirty="0"/>
                  <a:t>R = radius of curvature of optical surface</a:t>
                </a:r>
              </a:p>
              <a:p>
                <a:pPr marL="457200" lvl="1" indent="0">
                  <a:buNone/>
                </a:pPr>
                <a:r>
                  <a:rPr lang="en-US" dirty="0"/>
                  <a:t>conjugate points s and s’</a:t>
                </a:r>
              </a:p>
              <a:p>
                <a:r>
                  <a:rPr lang="en-US" dirty="0"/>
                  <a:t>Focal length: image distance for object at infinity</a:t>
                </a:r>
              </a:p>
              <a:p>
                <a:pPr lvl="1"/>
                <a:r>
                  <a:rPr lang="en-US" dirty="0"/>
                  <a:t>Focal length for mirror is R/2</a:t>
                </a:r>
              </a:p>
              <a:p>
                <a:r>
                  <a:rPr lang="en-US" dirty="0"/>
                  <a:t>Focal ratio: ratio of focal length to aperture diameter</a:t>
                </a:r>
              </a:p>
              <a:p>
                <a:pPr lvl="1"/>
                <a:r>
                  <a:rPr lang="en-US" dirty="0"/>
                  <a:t>Fast and slow optical systems</a:t>
                </a:r>
              </a:p>
              <a:p>
                <a:r>
                  <a:rPr lang="en-US" dirty="0"/>
                  <a:t>Magnification: for object of height, h :</a:t>
                </a:r>
              </a:p>
              <a:p>
                <a:pPr marL="0" indent="0">
                  <a:buNone/>
                </a:pPr>
                <a:r>
                  <a:rPr lang="en-US" b="0" dirty="0"/>
                  <a:t>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h</m:t>
                        </m:r>
                        <m:r>
                          <a:rPr lang="en-US" b="0" i="1" smtClean="0">
                            <a:latin typeface="Cambria Math" panose="02040503050406030204" pitchFamily="18" charset="0"/>
                          </a:rPr>
                          <m:t>′</m:t>
                        </m:r>
                      </m:num>
                      <m:den>
                        <m:r>
                          <a:rPr lang="en-US" b="0" i="1" smtClean="0">
                            <a:latin typeface="Cambria Math" panose="02040503050406030204" pitchFamily="18" charset="0"/>
                          </a:rPr>
                          <m:t>h</m:t>
                        </m:r>
                      </m:den>
                    </m:f>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𝑛𝑠</m:t>
                        </m:r>
                        <m:r>
                          <a:rPr lang="en-US" b="0" i="1" smtClean="0">
                            <a:latin typeface="Cambria Math" panose="02040503050406030204" pitchFamily="18" charset="0"/>
                          </a:rPr>
                          <m:t>′</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m:t>
                            </m:r>
                          </m:sup>
                        </m:sSup>
                        <m:r>
                          <a:rPr lang="en-US" b="0" i="1" smtClean="0">
                            <a:latin typeface="Cambria Math" panose="02040503050406030204" pitchFamily="18" charset="0"/>
                          </a:rPr>
                          <m:t>𝑠</m:t>
                        </m:r>
                      </m:den>
                    </m:f>
                  </m:oMath>
                </a14:m>
                <a:endParaRPr lang="en-US" dirty="0"/>
              </a:p>
              <a:p>
                <a:r>
                  <a:rPr lang="en-US" dirty="0"/>
                  <a:t>Scale: consider chief ray on axis and at field angle 𝛼 for object at  infinite distance</a:t>
                </a:r>
              </a:p>
              <a:p>
                <a:pPr marL="0" indent="0">
                  <a:buNone/>
                </a:pPr>
                <a:r>
                  <a:rPr lang="en-US" dirty="0"/>
                  <a:t>	tan 𝛼 ≈ 𝛼 = x / f</a:t>
                </a:r>
              </a:p>
              <a:p>
                <a:pPr marL="0" indent="0">
                  <a:buNone/>
                </a:pPr>
                <a:r>
                  <a:rPr lang="en-US" dirty="0"/>
                  <a:t>	scale (angle/physical) ≡ 𝛼 / x = 1 / f</a:t>
                </a:r>
              </a:p>
              <a:p>
                <a:pPr lvl="1"/>
                <a:r>
                  <a:rPr lang="en-US" dirty="0"/>
                  <a:t>See why systems with larger focal ratios are “slow”, while those with smaller focal ratios are “fast”: for object of constant surface brightness, a fast system will collect more light per unit area</a:t>
                </a:r>
              </a:p>
              <a:p>
                <a:pPr marL="457200" lvl="1"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56F127EF-409C-4848-BEE2-DC20F9FB51E9}"/>
                  </a:ext>
                </a:extLst>
              </p:cNvPr>
              <p:cNvSpPr>
                <a:spLocks noGrp="1" noRot="1" noChangeAspect="1" noMove="1" noResize="1" noEditPoints="1" noAdjustHandles="1" noChangeArrowheads="1" noChangeShapeType="1" noTextEdit="1"/>
              </p:cNvSpPr>
              <p:nvPr>
                <p:ph idx="1"/>
              </p:nvPr>
            </p:nvSpPr>
            <p:spPr>
              <a:xfrm>
                <a:off x="744415" y="1460500"/>
                <a:ext cx="10515600" cy="5032375"/>
              </a:xfrm>
              <a:blipFill>
                <a:blip r:embed="rId2"/>
                <a:stretch>
                  <a:fillRect l="-483" t="-2015"/>
                </a:stretch>
              </a:blipFill>
            </p:spPr>
            <p:txBody>
              <a:bodyPr/>
              <a:lstStyle/>
              <a:p>
                <a:r>
                  <a:rPr lang="en-US">
                    <a:noFill/>
                  </a:rPr>
                  <a:t> </a:t>
                </a:r>
              </a:p>
            </p:txBody>
          </p:sp>
        </mc:Fallback>
      </mc:AlternateContent>
    </p:spTree>
    <p:extLst>
      <p:ext uri="{BB962C8B-B14F-4D97-AF65-F5344CB8AC3E}">
        <p14:creationId xmlns:p14="http://schemas.microsoft.com/office/powerpoint/2010/main" val="335768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BB59-51D4-664F-8456-36237BD63438}"/>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16931410-609A-5E40-B046-A9DA00A2231B}"/>
              </a:ext>
            </a:extLst>
          </p:cNvPr>
          <p:cNvSpPr>
            <a:spLocks noGrp="1"/>
          </p:cNvSpPr>
          <p:nvPr>
            <p:ph idx="1"/>
          </p:nvPr>
        </p:nvSpPr>
        <p:spPr/>
        <p:txBody>
          <a:bodyPr/>
          <a:lstStyle/>
          <a:p>
            <a:r>
              <a:rPr lang="en-US" dirty="0"/>
              <a:t>Exercise: the APO 3.5m telescope is a f/10 system. A typical CCD might have 15 micron pixels. What angle in the sky would one pixel subtend? </a:t>
            </a:r>
          </a:p>
          <a:p>
            <a:pPr lvl="1"/>
            <a:r>
              <a:rPr lang="en-US" dirty="0"/>
              <a:t>Do you think this is a good pixel scale and why or why not?</a:t>
            </a:r>
            <a:br>
              <a:rPr lang="en-US" dirty="0"/>
            </a:br>
            <a:endParaRPr lang="en-US" dirty="0"/>
          </a:p>
        </p:txBody>
      </p:sp>
    </p:spTree>
    <p:extLst>
      <p:ext uri="{BB962C8B-B14F-4D97-AF65-F5344CB8AC3E}">
        <p14:creationId xmlns:p14="http://schemas.microsoft.com/office/powerpoint/2010/main" val="3922180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A3A76-E0CD-174B-9796-C6FBD55D53AC}"/>
              </a:ext>
            </a:extLst>
          </p:cNvPr>
          <p:cNvSpPr>
            <a:spLocks noGrp="1"/>
          </p:cNvSpPr>
          <p:nvPr>
            <p:ph type="title"/>
          </p:nvPr>
        </p:nvSpPr>
        <p:spPr/>
        <p:txBody>
          <a:bodyPr/>
          <a:lstStyle/>
          <a:p>
            <a:r>
              <a:rPr lang="en-US" dirty="0"/>
              <a:t>Multi surface systems</a:t>
            </a:r>
          </a:p>
        </p:txBody>
      </p:sp>
      <p:sp>
        <p:nvSpPr>
          <p:cNvPr id="3" name="Content Placeholder 2">
            <a:extLst>
              <a:ext uri="{FF2B5EF4-FFF2-40B4-BE49-F238E27FC236}">
                <a16:creationId xmlns:a16="http://schemas.microsoft.com/office/drawing/2014/main" id="{1FF80ACA-3AF5-6C4F-884D-1AFA45C641B7}"/>
              </a:ext>
            </a:extLst>
          </p:cNvPr>
          <p:cNvSpPr>
            <a:spLocks noGrp="1"/>
          </p:cNvSpPr>
          <p:nvPr>
            <p:ph idx="1"/>
          </p:nvPr>
        </p:nvSpPr>
        <p:spPr/>
        <p:txBody>
          <a:bodyPr/>
          <a:lstStyle/>
          <a:p>
            <a:r>
              <a:rPr lang="en-US" dirty="0"/>
              <a:t>Basic principle: each successive surface takes image of preceding surface as its object, and makes an image of it</a:t>
            </a:r>
          </a:p>
          <a:p>
            <a:r>
              <a:rPr lang="en-US" dirty="0"/>
              <a:t>Examples: </a:t>
            </a:r>
          </a:p>
          <a:p>
            <a:pPr lvl="1"/>
            <a:r>
              <a:rPr lang="en-US" dirty="0"/>
              <a:t>lens</a:t>
            </a:r>
          </a:p>
          <a:p>
            <a:pPr lvl="2"/>
            <a:r>
              <a:rPr lang="en-US" dirty="0"/>
              <a:t>Thin lens formula</a:t>
            </a:r>
          </a:p>
          <a:p>
            <a:pPr lvl="2"/>
            <a:r>
              <a:rPr lang="en-US" dirty="0"/>
              <a:t>Plane parallel plate</a:t>
            </a:r>
          </a:p>
          <a:p>
            <a:pPr lvl="1"/>
            <a:r>
              <a:rPr lang="en-US" dirty="0"/>
              <a:t>Two mirror telescopes families</a:t>
            </a:r>
          </a:p>
          <a:p>
            <a:pPr lvl="2"/>
            <a:r>
              <a:rPr lang="en-US" dirty="0"/>
              <a:t>Newtonian: flat secondary</a:t>
            </a:r>
          </a:p>
          <a:p>
            <a:pPr lvl="2"/>
            <a:r>
              <a:rPr lang="en-US" dirty="0"/>
              <a:t>Cassegrain: convex secondary</a:t>
            </a:r>
          </a:p>
          <a:p>
            <a:pPr lvl="2"/>
            <a:r>
              <a:rPr lang="en-US" dirty="0"/>
              <a:t>Gregorian: concave secondary</a:t>
            </a:r>
          </a:p>
        </p:txBody>
      </p:sp>
    </p:spTree>
    <p:extLst>
      <p:ext uri="{BB962C8B-B14F-4D97-AF65-F5344CB8AC3E}">
        <p14:creationId xmlns:p14="http://schemas.microsoft.com/office/powerpoint/2010/main" val="40134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898B-0C64-4B41-B863-3FCAFA4D7BA5}"/>
              </a:ext>
            </a:extLst>
          </p:cNvPr>
          <p:cNvSpPr>
            <a:spLocks noGrp="1"/>
          </p:cNvSpPr>
          <p:nvPr>
            <p:ph type="title"/>
          </p:nvPr>
        </p:nvSpPr>
        <p:spPr/>
        <p:txBody>
          <a:bodyPr/>
          <a:lstStyle/>
          <a:p>
            <a:r>
              <a:rPr lang="en-US" dirty="0"/>
              <a:t>Basic equations of 2-mirror telescopes</a:t>
            </a:r>
          </a:p>
        </p:txBody>
      </p:sp>
      <p:sp>
        <p:nvSpPr>
          <p:cNvPr id="3" name="Content Placeholder 2">
            <a:extLst>
              <a:ext uri="{FF2B5EF4-FFF2-40B4-BE49-F238E27FC236}">
                <a16:creationId xmlns:a16="http://schemas.microsoft.com/office/drawing/2014/main" id="{5F5F5D40-EC2E-CC4D-8A2A-45A9919F38E4}"/>
              </a:ext>
            </a:extLst>
          </p:cNvPr>
          <p:cNvSpPr>
            <a:spLocks noGrp="1"/>
          </p:cNvSpPr>
          <p:nvPr>
            <p:ph idx="1"/>
          </p:nvPr>
        </p:nvSpPr>
        <p:spPr/>
        <p:txBody>
          <a:bodyPr/>
          <a:lstStyle/>
          <a:p>
            <a:r>
              <a:rPr lang="en-US" dirty="0"/>
              <a:t>User/science: primary diameter, scale, back focal distance</a:t>
            </a:r>
          </a:p>
          <a:p>
            <a:r>
              <a:rPr lang="en-US" dirty="0"/>
              <a:t>Design: primary diameter, radii of curvature, separation of mirrors</a:t>
            </a:r>
          </a:p>
          <a:p>
            <a:pPr lvl="1"/>
            <a:r>
              <a:rPr lang="en-US" dirty="0"/>
              <a:t>Primary mirror radius of curvature limited by cost/technology</a:t>
            </a:r>
          </a:p>
          <a:p>
            <a:r>
              <a:rPr lang="en-US" dirty="0"/>
              <a:t>Basic parameters:</a:t>
            </a:r>
          </a:p>
          <a:p>
            <a:pPr lvl="1"/>
            <a:r>
              <a:rPr lang="en-US" dirty="0"/>
              <a:t>Magnification of secondary (m), ratio of radii of curvatures of primary and secondary (rho), back focal distance (beta), and separation of primary and secondary (as given by ratio of marginal ray heights, k)</a:t>
            </a:r>
          </a:p>
          <a:p>
            <a:pPr lvl="1"/>
            <a:r>
              <a:rPr lang="en-US" dirty="0"/>
              <a:t>See </a:t>
            </a:r>
            <a:r>
              <a:rPr lang="en-US" dirty="0">
                <a:hlinkClick r:id="rId2"/>
              </a:rPr>
              <a:t>notes</a:t>
            </a:r>
            <a:endParaRPr lang="en-US" dirty="0"/>
          </a:p>
          <a:p>
            <a:r>
              <a:rPr lang="en-US" dirty="0"/>
              <a:t>Effective focal length = f(primary) * m</a:t>
            </a:r>
          </a:p>
          <a:p>
            <a:pPr lvl="1"/>
            <a:r>
              <a:rPr lang="en-US" dirty="0"/>
              <a:t>Often calculated from primary diameter and effective focal ratio</a:t>
            </a:r>
          </a:p>
        </p:txBody>
      </p:sp>
    </p:spTree>
    <p:extLst>
      <p:ext uri="{BB962C8B-B14F-4D97-AF65-F5344CB8AC3E}">
        <p14:creationId xmlns:p14="http://schemas.microsoft.com/office/powerpoint/2010/main" val="2226239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4EB0-E980-7540-BBA1-2DA97E34DBB0}"/>
              </a:ext>
            </a:extLst>
          </p:cNvPr>
          <p:cNvSpPr>
            <a:spLocks noGrp="1"/>
          </p:cNvSpPr>
          <p:nvPr>
            <p:ph type="title"/>
          </p:nvPr>
        </p:nvSpPr>
        <p:spPr/>
        <p:txBody>
          <a:bodyPr/>
          <a:lstStyle/>
          <a:p>
            <a:r>
              <a:rPr lang="en-US" dirty="0"/>
              <a:t>Problem: telescope design</a:t>
            </a:r>
          </a:p>
        </p:txBody>
      </p:sp>
      <p:sp>
        <p:nvSpPr>
          <p:cNvPr id="3" name="Content Placeholder 2">
            <a:extLst>
              <a:ext uri="{FF2B5EF4-FFF2-40B4-BE49-F238E27FC236}">
                <a16:creationId xmlns:a16="http://schemas.microsoft.com/office/drawing/2014/main" id="{C1AAEF85-F4DD-9848-9C08-6FF9938AC5A2}"/>
              </a:ext>
            </a:extLst>
          </p:cNvPr>
          <p:cNvSpPr>
            <a:spLocks noGrp="1"/>
          </p:cNvSpPr>
          <p:nvPr>
            <p:ph idx="1"/>
          </p:nvPr>
        </p:nvSpPr>
        <p:spPr/>
        <p:txBody>
          <a:bodyPr/>
          <a:lstStyle/>
          <a:p>
            <a:r>
              <a:rPr lang="en-US" dirty="0"/>
              <a:t>Someone gives you an 8m f/1.5 concave mirror</a:t>
            </a:r>
          </a:p>
          <a:p>
            <a:r>
              <a:rPr lang="en-US" dirty="0"/>
              <a:t>Design a telescope!</a:t>
            </a:r>
          </a:p>
          <a:p>
            <a:pPr lvl="1"/>
            <a:r>
              <a:rPr lang="en-US" dirty="0"/>
              <a:t>What is the primary mirror scale?</a:t>
            </a:r>
          </a:p>
          <a:p>
            <a:pPr lvl="1"/>
            <a:r>
              <a:rPr lang="en-US" dirty="0"/>
              <a:t>What image scale might you want?</a:t>
            </a:r>
          </a:p>
          <a:p>
            <a:pPr lvl="1"/>
            <a:r>
              <a:rPr lang="en-US" dirty="0"/>
              <a:t>What magnification is required?</a:t>
            </a:r>
          </a:p>
          <a:p>
            <a:pPr lvl="1"/>
            <a:r>
              <a:rPr lang="en-US" dirty="0"/>
              <a:t>What is the primary focal length?</a:t>
            </a:r>
          </a:p>
          <a:p>
            <a:pPr lvl="1"/>
            <a:r>
              <a:rPr lang="en-US" dirty="0"/>
              <a:t>What back focal distance?</a:t>
            </a:r>
          </a:p>
          <a:p>
            <a:pPr lvl="1"/>
            <a:r>
              <a:rPr lang="en-US" dirty="0"/>
              <a:t>What mirror separation?</a:t>
            </a:r>
          </a:p>
        </p:txBody>
      </p:sp>
    </p:spTree>
    <p:extLst>
      <p:ext uri="{BB962C8B-B14F-4D97-AF65-F5344CB8AC3E}">
        <p14:creationId xmlns:p14="http://schemas.microsoft.com/office/powerpoint/2010/main" val="151459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58B4-3D2E-7D4C-A5D9-FAB39B095E2F}"/>
              </a:ext>
            </a:extLst>
          </p:cNvPr>
          <p:cNvSpPr>
            <a:spLocks noGrp="1"/>
          </p:cNvSpPr>
          <p:nvPr>
            <p:ph type="title"/>
          </p:nvPr>
        </p:nvSpPr>
        <p:spPr/>
        <p:txBody>
          <a:bodyPr/>
          <a:lstStyle/>
          <a:p>
            <a:r>
              <a:rPr lang="en-US" dirty="0"/>
              <a:t>Secondary mirror movement and the focal plane</a:t>
            </a:r>
          </a:p>
        </p:txBody>
      </p:sp>
      <p:sp>
        <p:nvSpPr>
          <p:cNvPr id="3" name="Content Placeholder 2">
            <a:extLst>
              <a:ext uri="{FF2B5EF4-FFF2-40B4-BE49-F238E27FC236}">
                <a16:creationId xmlns:a16="http://schemas.microsoft.com/office/drawing/2014/main" id="{1A04FA3E-7A9D-D649-BAC0-59168E5DFE39}"/>
              </a:ext>
            </a:extLst>
          </p:cNvPr>
          <p:cNvSpPr>
            <a:spLocks noGrp="1"/>
          </p:cNvSpPr>
          <p:nvPr>
            <p:ph idx="1"/>
          </p:nvPr>
        </p:nvSpPr>
        <p:spPr/>
        <p:txBody>
          <a:bodyPr/>
          <a:lstStyle/>
          <a:p>
            <a:r>
              <a:rPr lang="en-US" dirty="0"/>
              <a:t>Focusing a telescope</a:t>
            </a:r>
          </a:p>
          <a:p>
            <a:r>
              <a:rPr lang="en-US" dirty="0"/>
              <a:t>Adjusting the scale</a:t>
            </a:r>
          </a:p>
        </p:txBody>
      </p:sp>
    </p:spTree>
    <p:extLst>
      <p:ext uri="{BB962C8B-B14F-4D97-AF65-F5344CB8AC3E}">
        <p14:creationId xmlns:p14="http://schemas.microsoft.com/office/powerpoint/2010/main" val="219468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9581-3499-2548-AA90-C13C3749CDFB}"/>
              </a:ext>
            </a:extLst>
          </p:cNvPr>
          <p:cNvSpPr>
            <a:spLocks noGrp="1"/>
          </p:cNvSpPr>
          <p:nvPr>
            <p:ph type="title"/>
          </p:nvPr>
        </p:nvSpPr>
        <p:spPr/>
        <p:txBody>
          <a:bodyPr/>
          <a:lstStyle/>
          <a:p>
            <a:r>
              <a:rPr lang="en-US" dirty="0"/>
              <a:t>Pupils and stops</a:t>
            </a:r>
          </a:p>
        </p:txBody>
      </p:sp>
      <p:sp>
        <p:nvSpPr>
          <p:cNvPr id="3" name="Content Placeholder 2">
            <a:extLst>
              <a:ext uri="{FF2B5EF4-FFF2-40B4-BE49-F238E27FC236}">
                <a16:creationId xmlns:a16="http://schemas.microsoft.com/office/drawing/2014/main" id="{B5634CBA-E230-ED48-8BCE-013A64862535}"/>
              </a:ext>
            </a:extLst>
          </p:cNvPr>
          <p:cNvSpPr>
            <a:spLocks noGrp="1"/>
          </p:cNvSpPr>
          <p:nvPr>
            <p:ph idx="1"/>
          </p:nvPr>
        </p:nvSpPr>
        <p:spPr/>
        <p:txBody>
          <a:bodyPr/>
          <a:lstStyle/>
          <a:p>
            <a:r>
              <a:rPr lang="en-US" dirty="0"/>
              <a:t>Stops: things that limit something</a:t>
            </a:r>
          </a:p>
          <a:p>
            <a:pPr lvl="1"/>
            <a:r>
              <a:rPr lang="en-US" dirty="0"/>
              <a:t>Aperture stop</a:t>
            </a:r>
          </a:p>
          <a:p>
            <a:pPr lvl="1"/>
            <a:r>
              <a:rPr lang="en-US" dirty="0"/>
              <a:t>Field stop</a:t>
            </a:r>
          </a:p>
          <a:p>
            <a:r>
              <a:rPr lang="en-US" dirty="0"/>
              <a:t>Pupils: location where light from all field angles fills the same aperture</a:t>
            </a:r>
          </a:p>
          <a:p>
            <a:pPr lvl="1"/>
            <a:r>
              <a:rPr lang="en-US" dirty="0"/>
              <a:t>entrance pupil</a:t>
            </a:r>
          </a:p>
          <a:p>
            <a:pPr lvl="1"/>
            <a:r>
              <a:rPr lang="en-US" dirty="0"/>
              <a:t>exit pupil</a:t>
            </a:r>
          </a:p>
        </p:txBody>
      </p:sp>
    </p:spTree>
    <p:extLst>
      <p:ext uri="{BB962C8B-B14F-4D97-AF65-F5344CB8AC3E}">
        <p14:creationId xmlns:p14="http://schemas.microsoft.com/office/powerpoint/2010/main" val="126697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6F6C-8AFD-624D-ADB3-293930CBD31F}"/>
              </a:ext>
            </a:extLst>
          </p:cNvPr>
          <p:cNvSpPr>
            <a:spLocks noGrp="1"/>
          </p:cNvSpPr>
          <p:nvPr>
            <p:ph type="title"/>
          </p:nvPr>
        </p:nvSpPr>
        <p:spPr/>
        <p:txBody>
          <a:bodyPr/>
          <a:lstStyle/>
          <a:p>
            <a:r>
              <a:rPr lang="en-US" dirty="0"/>
              <a:t>Aberrations: surface shapes for perfect images</a:t>
            </a:r>
          </a:p>
        </p:txBody>
      </p:sp>
      <p:sp>
        <p:nvSpPr>
          <p:cNvPr id="3" name="Content Placeholder 2">
            <a:extLst>
              <a:ext uri="{FF2B5EF4-FFF2-40B4-BE49-F238E27FC236}">
                <a16:creationId xmlns:a16="http://schemas.microsoft.com/office/drawing/2014/main" id="{27E895A4-D027-A840-B093-7660A6C6A7A6}"/>
              </a:ext>
            </a:extLst>
          </p:cNvPr>
          <p:cNvSpPr>
            <a:spLocks noGrp="1"/>
          </p:cNvSpPr>
          <p:nvPr>
            <p:ph idx="1"/>
          </p:nvPr>
        </p:nvSpPr>
        <p:spPr/>
        <p:txBody>
          <a:bodyPr>
            <a:normAutofit fontScale="92500" lnSpcReduction="20000"/>
          </a:bodyPr>
          <a:lstStyle/>
          <a:p>
            <a:r>
              <a:rPr lang="en-US" dirty="0"/>
              <a:t>Fermat’s principle</a:t>
            </a:r>
          </a:p>
          <a:p>
            <a:pPr lvl="1"/>
            <a:r>
              <a:rPr lang="en-US" dirty="0"/>
              <a:t>Light travels path such that small variations in path doesn’t change light travel time</a:t>
            </a:r>
          </a:p>
          <a:p>
            <a:r>
              <a:rPr lang="en-US" dirty="0"/>
              <a:t>Applications</a:t>
            </a:r>
          </a:p>
          <a:p>
            <a:pPr lvl="1"/>
            <a:r>
              <a:rPr lang="en-US" dirty="0"/>
              <a:t>Concave mirror, object at infinity</a:t>
            </a:r>
          </a:p>
          <a:p>
            <a:pPr lvl="2"/>
            <a:r>
              <a:rPr lang="en-US" dirty="0"/>
              <a:t>Application: primary mirror of telescope</a:t>
            </a:r>
          </a:p>
          <a:p>
            <a:pPr lvl="1"/>
            <a:r>
              <a:rPr lang="en-US" dirty="0"/>
              <a:t>Concave mirror, object at finite distance</a:t>
            </a:r>
          </a:p>
          <a:p>
            <a:pPr lvl="2"/>
            <a:r>
              <a:rPr lang="en-US" dirty="0"/>
              <a:t>Application: secondary mirror of Gregorian telescope</a:t>
            </a:r>
          </a:p>
          <a:p>
            <a:pPr lvl="1"/>
            <a:r>
              <a:rPr lang="en-US" dirty="0"/>
              <a:t>Convex mirror, object at finite distance</a:t>
            </a:r>
          </a:p>
          <a:p>
            <a:pPr lvl="2"/>
            <a:r>
              <a:rPr lang="en-US" dirty="0"/>
              <a:t>Application: secondary mirror of Cassegrain telescope</a:t>
            </a:r>
          </a:p>
          <a:p>
            <a:pPr lvl="1"/>
            <a:r>
              <a:rPr lang="en-US" dirty="0"/>
              <a:t>Convex mirror, object at infinity</a:t>
            </a:r>
          </a:p>
          <a:p>
            <a:r>
              <a:rPr lang="en-US" dirty="0"/>
              <a:t>These shapes are families of surfaces: parameters within a family related to object and image distances</a:t>
            </a:r>
          </a:p>
          <a:p>
            <a:pPr lvl="1"/>
            <a:r>
              <a:rPr lang="en-US" dirty="0"/>
              <a:t>Conic sections and conic constants</a:t>
            </a:r>
          </a:p>
        </p:txBody>
      </p:sp>
    </p:spTree>
    <p:extLst>
      <p:ext uri="{BB962C8B-B14F-4D97-AF65-F5344CB8AC3E}">
        <p14:creationId xmlns:p14="http://schemas.microsoft.com/office/powerpoint/2010/main" val="267915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82E74-D3C9-7349-ABE7-C98855FCECF9}"/>
              </a:ext>
            </a:extLst>
          </p:cNvPr>
          <p:cNvSpPr>
            <a:spLocks noGrp="1"/>
          </p:cNvSpPr>
          <p:nvPr>
            <p:ph type="title"/>
          </p:nvPr>
        </p:nvSpPr>
        <p:spPr/>
        <p:txBody>
          <a:bodyPr/>
          <a:lstStyle/>
          <a:p>
            <a:r>
              <a:rPr lang="en-US" dirty="0"/>
              <a:t>Aberrations</a:t>
            </a:r>
          </a:p>
        </p:txBody>
      </p:sp>
      <p:sp>
        <p:nvSpPr>
          <p:cNvPr id="3" name="Content Placeholder 2">
            <a:extLst>
              <a:ext uri="{FF2B5EF4-FFF2-40B4-BE49-F238E27FC236}">
                <a16:creationId xmlns:a16="http://schemas.microsoft.com/office/drawing/2014/main" id="{ECA364DF-B26B-2345-877D-4EE8D26E1461}"/>
              </a:ext>
            </a:extLst>
          </p:cNvPr>
          <p:cNvSpPr>
            <a:spLocks noGrp="1"/>
          </p:cNvSpPr>
          <p:nvPr>
            <p:ph idx="1"/>
          </p:nvPr>
        </p:nvSpPr>
        <p:spPr/>
        <p:txBody>
          <a:bodyPr/>
          <a:lstStyle/>
          <a:p>
            <a:r>
              <a:rPr lang="en-US" dirty="0"/>
              <a:t>Aberrations will be present if:</a:t>
            </a:r>
          </a:p>
          <a:p>
            <a:pPr lvl="1"/>
            <a:r>
              <a:rPr lang="en-US" dirty="0"/>
              <a:t>Surface shape is non-optimal per Fermat’s principle</a:t>
            </a:r>
          </a:p>
          <a:p>
            <a:pPr lvl="1"/>
            <a:r>
              <a:rPr lang="en-US" dirty="0"/>
              <a:t>Off-axis objects! (since only sphere is the same when seen off axis)</a:t>
            </a:r>
          </a:p>
          <a:p>
            <a:r>
              <a:rPr lang="en-US" dirty="0"/>
              <a:t>Characterizing aberrations</a:t>
            </a:r>
          </a:p>
          <a:p>
            <a:pPr lvl="1"/>
            <a:r>
              <a:rPr lang="en-US" dirty="0"/>
              <a:t>Ray description</a:t>
            </a:r>
          </a:p>
          <a:p>
            <a:pPr lvl="2"/>
            <a:r>
              <a:rPr lang="en-US" dirty="0"/>
              <a:t>Transverse and angular aberrations</a:t>
            </a:r>
          </a:p>
          <a:p>
            <a:pPr lvl="1"/>
            <a:r>
              <a:rPr lang="en-US" dirty="0" err="1"/>
              <a:t>Wavefront</a:t>
            </a:r>
            <a:r>
              <a:rPr lang="en-US" dirty="0"/>
              <a:t>/surface description</a:t>
            </a:r>
          </a:p>
          <a:p>
            <a:pPr lvl="2"/>
            <a:r>
              <a:rPr lang="en-US" dirty="0"/>
              <a:t>Deviation from spherical </a:t>
            </a:r>
            <a:r>
              <a:rPr lang="en-US" dirty="0" err="1"/>
              <a:t>wavefront</a:t>
            </a:r>
            <a:endParaRPr lang="en-US" dirty="0"/>
          </a:p>
          <a:p>
            <a:pPr lvl="1"/>
            <a:r>
              <a:rPr lang="en-US" dirty="0"/>
              <a:t>These are related</a:t>
            </a:r>
          </a:p>
          <a:p>
            <a:pPr lvl="2"/>
            <a:r>
              <a:rPr lang="en-US" dirty="0"/>
              <a:t>Ray aberrations are first derivative of </a:t>
            </a:r>
            <a:r>
              <a:rPr lang="en-US" dirty="0" err="1"/>
              <a:t>wavefront</a:t>
            </a:r>
            <a:r>
              <a:rPr lang="en-US" dirty="0"/>
              <a:t> aberrations </a:t>
            </a:r>
          </a:p>
        </p:txBody>
      </p:sp>
    </p:spTree>
    <p:extLst>
      <p:ext uri="{BB962C8B-B14F-4D97-AF65-F5344CB8AC3E}">
        <p14:creationId xmlns:p14="http://schemas.microsoft.com/office/powerpoint/2010/main" val="202447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EC44-1D2E-C74E-BDDC-D78C857B1368}"/>
              </a:ext>
            </a:extLst>
          </p:cNvPr>
          <p:cNvSpPr>
            <a:spLocks noGrp="1"/>
          </p:cNvSpPr>
          <p:nvPr>
            <p:ph type="title"/>
          </p:nvPr>
        </p:nvSpPr>
        <p:spPr/>
        <p:txBody>
          <a:bodyPr/>
          <a:lstStyle/>
          <a:p>
            <a:r>
              <a:rPr lang="en-US" dirty="0"/>
              <a:t>Classical (third order) aberrations</a:t>
            </a:r>
          </a:p>
        </p:txBody>
      </p:sp>
      <p:sp>
        <p:nvSpPr>
          <p:cNvPr id="3" name="Content Placeholder 2">
            <a:extLst>
              <a:ext uri="{FF2B5EF4-FFF2-40B4-BE49-F238E27FC236}">
                <a16:creationId xmlns:a16="http://schemas.microsoft.com/office/drawing/2014/main" id="{5080CCCA-92B6-DC4A-99C3-C4B0B3194ED8}"/>
              </a:ext>
            </a:extLst>
          </p:cNvPr>
          <p:cNvSpPr>
            <a:spLocks noGrp="1"/>
          </p:cNvSpPr>
          <p:nvPr>
            <p:ph idx="1"/>
          </p:nvPr>
        </p:nvSpPr>
        <p:spPr/>
        <p:txBody>
          <a:bodyPr/>
          <a:lstStyle/>
          <a:p>
            <a:r>
              <a:rPr lang="en-US" dirty="0"/>
              <a:t>Spherical aberration</a:t>
            </a:r>
          </a:p>
          <a:p>
            <a:pPr lvl="1"/>
            <a:r>
              <a:rPr lang="en-US" dirty="0"/>
              <a:t>Terminology: </a:t>
            </a:r>
          </a:p>
          <a:p>
            <a:pPr lvl="2"/>
            <a:r>
              <a:rPr lang="en-US" dirty="0"/>
              <a:t>transverse spherical (TSA), angular spherical (ASA)</a:t>
            </a:r>
          </a:p>
          <a:p>
            <a:pPr lvl="2"/>
            <a:r>
              <a:rPr lang="en-US" dirty="0"/>
              <a:t>Paraxial, marginal, diffraction, circle of least confusion focal points</a:t>
            </a:r>
          </a:p>
          <a:p>
            <a:r>
              <a:rPr lang="en-US" dirty="0"/>
              <a:t>General description of aberrations</a:t>
            </a:r>
          </a:p>
          <a:p>
            <a:r>
              <a:rPr lang="en-US" dirty="0"/>
              <a:t>Astigmatism</a:t>
            </a:r>
          </a:p>
          <a:p>
            <a:r>
              <a:rPr lang="en-US" dirty="0"/>
              <a:t>Coma</a:t>
            </a:r>
          </a:p>
          <a:p>
            <a:r>
              <a:rPr lang="en-US" dirty="0"/>
              <a:t>Field curvature</a:t>
            </a:r>
          </a:p>
          <a:p>
            <a:r>
              <a:rPr lang="en-US" dirty="0"/>
              <a:t>Distortion</a:t>
            </a:r>
          </a:p>
        </p:txBody>
      </p:sp>
    </p:spTree>
    <p:extLst>
      <p:ext uri="{BB962C8B-B14F-4D97-AF65-F5344CB8AC3E}">
        <p14:creationId xmlns:p14="http://schemas.microsoft.com/office/powerpoint/2010/main" val="379465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12C3-9CF2-5D46-AE08-A3F3BF087086}"/>
              </a:ext>
            </a:extLst>
          </p:cNvPr>
          <p:cNvSpPr>
            <a:spLocks noGrp="1"/>
          </p:cNvSpPr>
          <p:nvPr>
            <p:ph type="title"/>
          </p:nvPr>
        </p:nvSpPr>
        <p:spPr/>
        <p:txBody>
          <a:bodyPr/>
          <a:lstStyle/>
          <a:p>
            <a:r>
              <a:rPr lang="en-US" dirty="0"/>
              <a:t>10/24</a:t>
            </a:r>
          </a:p>
        </p:txBody>
      </p:sp>
      <p:sp>
        <p:nvSpPr>
          <p:cNvPr id="3" name="Content Placeholder 2">
            <a:extLst>
              <a:ext uri="{FF2B5EF4-FFF2-40B4-BE49-F238E27FC236}">
                <a16:creationId xmlns:a16="http://schemas.microsoft.com/office/drawing/2014/main" id="{189DF8B3-A18F-9544-BDD1-A02A01454467}"/>
              </a:ext>
            </a:extLst>
          </p:cNvPr>
          <p:cNvSpPr>
            <a:spLocks noGrp="1"/>
          </p:cNvSpPr>
          <p:nvPr>
            <p:ph idx="1"/>
          </p:nvPr>
        </p:nvSpPr>
        <p:spPr/>
        <p:txBody>
          <a:bodyPr>
            <a:normAutofit lnSpcReduction="10000"/>
          </a:bodyPr>
          <a:lstStyle/>
          <a:p>
            <a:r>
              <a:rPr lang="en-US" dirty="0"/>
              <a:t>APO debrief</a:t>
            </a:r>
          </a:p>
          <a:p>
            <a:r>
              <a:rPr lang="en-US"/>
              <a:t>Questions</a:t>
            </a:r>
            <a:endParaRPr lang="en-US" dirty="0"/>
          </a:p>
          <a:p>
            <a:endParaRPr lang="en-US" dirty="0"/>
          </a:p>
          <a:p>
            <a:r>
              <a:rPr lang="en-US" dirty="0"/>
              <a:t>Optics</a:t>
            </a:r>
          </a:p>
          <a:p>
            <a:pPr lvl="1"/>
            <a:r>
              <a:rPr lang="en-US" dirty="0"/>
              <a:t>Basic principles</a:t>
            </a:r>
          </a:p>
          <a:p>
            <a:pPr lvl="1"/>
            <a:r>
              <a:rPr lang="en-US" dirty="0"/>
              <a:t>Vocabulary</a:t>
            </a:r>
          </a:p>
          <a:p>
            <a:pPr lvl="1"/>
            <a:r>
              <a:rPr lang="en-US" dirty="0"/>
              <a:t>Multi-surface systems</a:t>
            </a:r>
          </a:p>
          <a:p>
            <a:pPr lvl="1"/>
            <a:endParaRPr lang="en-US" dirty="0"/>
          </a:p>
          <a:p>
            <a:r>
              <a:rPr lang="en-US" dirty="0"/>
              <a:t>Plate scale</a:t>
            </a:r>
          </a:p>
          <a:p>
            <a:r>
              <a:rPr lang="en-US" dirty="0"/>
              <a:t>(Data reduction thoughts)</a:t>
            </a:r>
          </a:p>
        </p:txBody>
      </p:sp>
    </p:spTree>
    <p:extLst>
      <p:ext uri="{BB962C8B-B14F-4D97-AF65-F5344CB8AC3E}">
        <p14:creationId xmlns:p14="http://schemas.microsoft.com/office/powerpoint/2010/main" val="3608926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FBF7-C053-A240-92DC-094EB3F64C91}"/>
              </a:ext>
            </a:extLst>
          </p:cNvPr>
          <p:cNvSpPr>
            <a:spLocks noGrp="1"/>
          </p:cNvSpPr>
          <p:nvPr>
            <p:ph type="title"/>
          </p:nvPr>
        </p:nvSpPr>
        <p:spPr/>
        <p:txBody>
          <a:bodyPr/>
          <a:lstStyle/>
          <a:p>
            <a:r>
              <a:rPr lang="en-US" dirty="0"/>
              <a:t>Aberration compensation</a:t>
            </a:r>
          </a:p>
        </p:txBody>
      </p:sp>
      <p:sp>
        <p:nvSpPr>
          <p:cNvPr id="3" name="Content Placeholder 2">
            <a:extLst>
              <a:ext uri="{FF2B5EF4-FFF2-40B4-BE49-F238E27FC236}">
                <a16:creationId xmlns:a16="http://schemas.microsoft.com/office/drawing/2014/main" id="{D174F7CE-E7CD-8343-9F23-7920023170AD}"/>
              </a:ext>
            </a:extLst>
          </p:cNvPr>
          <p:cNvSpPr>
            <a:spLocks noGrp="1"/>
          </p:cNvSpPr>
          <p:nvPr>
            <p:ph idx="1"/>
          </p:nvPr>
        </p:nvSpPr>
        <p:spPr/>
        <p:txBody>
          <a:bodyPr/>
          <a:lstStyle/>
          <a:p>
            <a:r>
              <a:rPr lang="en-US" dirty="0"/>
              <a:t>With multiple surfaces, gain ability to remove/minimize </a:t>
            </a:r>
            <a:r>
              <a:rPr lang="en-US" dirty="0" err="1"/>
              <a:t>abererations</a:t>
            </a:r>
            <a:endParaRPr lang="en-US" dirty="0"/>
          </a:p>
          <a:p>
            <a:r>
              <a:rPr lang="en-US" dirty="0"/>
              <a:t>Classical Cassegrain: removes spherical aberration</a:t>
            </a:r>
          </a:p>
          <a:p>
            <a:r>
              <a:rPr lang="en-US" dirty="0"/>
              <a:t>Aplanatic telescopes: removes spherical and coma</a:t>
            </a:r>
          </a:p>
          <a:p>
            <a:pPr lvl="1"/>
            <a:r>
              <a:rPr lang="en-US" dirty="0"/>
              <a:t>Aplanatic Cassegrain: Ritchey-Chretien</a:t>
            </a:r>
          </a:p>
          <a:p>
            <a:pPr lvl="1"/>
            <a:r>
              <a:rPr lang="en-US" dirty="0"/>
              <a:t>Aplanatic Gregorian</a:t>
            </a:r>
          </a:p>
        </p:txBody>
      </p:sp>
    </p:spTree>
    <p:extLst>
      <p:ext uri="{BB962C8B-B14F-4D97-AF65-F5344CB8AC3E}">
        <p14:creationId xmlns:p14="http://schemas.microsoft.com/office/powerpoint/2010/main" val="54336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4F4C-C9F3-004A-8AA7-5B3A515DB51F}"/>
              </a:ext>
            </a:extLst>
          </p:cNvPr>
          <p:cNvSpPr>
            <a:spLocks noGrp="1"/>
          </p:cNvSpPr>
          <p:nvPr>
            <p:ph type="title"/>
          </p:nvPr>
        </p:nvSpPr>
        <p:spPr/>
        <p:txBody>
          <a:bodyPr/>
          <a:lstStyle/>
          <a:p>
            <a:r>
              <a:rPr lang="en-US" dirty="0"/>
              <a:t>Sources of aberration</a:t>
            </a:r>
          </a:p>
        </p:txBody>
      </p:sp>
      <p:sp>
        <p:nvSpPr>
          <p:cNvPr id="3" name="Content Placeholder 2">
            <a:extLst>
              <a:ext uri="{FF2B5EF4-FFF2-40B4-BE49-F238E27FC236}">
                <a16:creationId xmlns:a16="http://schemas.microsoft.com/office/drawing/2014/main" id="{7ADE439A-B6A4-4D47-820A-270BD3C58F66}"/>
              </a:ext>
            </a:extLst>
          </p:cNvPr>
          <p:cNvSpPr>
            <a:spLocks noGrp="1"/>
          </p:cNvSpPr>
          <p:nvPr>
            <p:ph idx="1"/>
          </p:nvPr>
        </p:nvSpPr>
        <p:spPr/>
        <p:txBody>
          <a:bodyPr/>
          <a:lstStyle/>
          <a:p>
            <a:r>
              <a:rPr lang="en-US" dirty="0"/>
              <a:t>Design</a:t>
            </a:r>
          </a:p>
          <a:p>
            <a:pPr lvl="1"/>
            <a:r>
              <a:rPr lang="en-US" dirty="0"/>
              <a:t>Optical design: ray tracing and optimization</a:t>
            </a:r>
          </a:p>
          <a:p>
            <a:r>
              <a:rPr lang="en-US" dirty="0"/>
              <a:t>Imperfect construction</a:t>
            </a:r>
          </a:p>
          <a:p>
            <a:r>
              <a:rPr lang="en-US" dirty="0"/>
              <a:t>mechanical support</a:t>
            </a:r>
          </a:p>
          <a:p>
            <a:r>
              <a:rPr lang="en-US" dirty="0"/>
              <a:t>Chromatic aberration (lenses)</a:t>
            </a:r>
          </a:p>
          <a:p>
            <a:r>
              <a:rPr lang="en-US" dirty="0"/>
              <a:t>Seeing …</a:t>
            </a:r>
          </a:p>
        </p:txBody>
      </p:sp>
    </p:spTree>
    <p:extLst>
      <p:ext uri="{BB962C8B-B14F-4D97-AF65-F5344CB8AC3E}">
        <p14:creationId xmlns:p14="http://schemas.microsoft.com/office/powerpoint/2010/main" val="4044853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8A66-E7F3-E342-A11A-1A6DC1DACC2D}"/>
              </a:ext>
            </a:extLst>
          </p:cNvPr>
          <p:cNvSpPr>
            <a:spLocks noGrp="1"/>
          </p:cNvSpPr>
          <p:nvPr>
            <p:ph type="title"/>
          </p:nvPr>
        </p:nvSpPr>
        <p:spPr/>
        <p:txBody>
          <a:bodyPr/>
          <a:lstStyle/>
          <a:p>
            <a:r>
              <a:rPr lang="en-US" dirty="0"/>
              <a:t>Physical (diffraction) optics</a:t>
            </a:r>
          </a:p>
        </p:txBody>
      </p:sp>
      <p:sp>
        <p:nvSpPr>
          <p:cNvPr id="3" name="Content Placeholder 2">
            <a:extLst>
              <a:ext uri="{FF2B5EF4-FFF2-40B4-BE49-F238E27FC236}">
                <a16:creationId xmlns:a16="http://schemas.microsoft.com/office/drawing/2014/main" id="{0FC83090-393C-A04E-8DD6-18FFFFCB5180}"/>
              </a:ext>
            </a:extLst>
          </p:cNvPr>
          <p:cNvSpPr>
            <a:spLocks noGrp="1"/>
          </p:cNvSpPr>
          <p:nvPr>
            <p:ph idx="1"/>
          </p:nvPr>
        </p:nvSpPr>
        <p:spPr/>
        <p:txBody>
          <a:bodyPr>
            <a:normAutofit fontScale="92500" lnSpcReduction="10000"/>
          </a:bodyPr>
          <a:lstStyle/>
          <a:p>
            <a:r>
              <a:rPr lang="en-US" dirty="0"/>
              <a:t>Scale where diffraction becomes important: one wavelength across aperture</a:t>
            </a:r>
          </a:p>
          <a:p>
            <a:r>
              <a:rPr lang="en-US" dirty="0"/>
              <a:t>Calculation of diffraction image</a:t>
            </a:r>
          </a:p>
          <a:p>
            <a:pPr lvl="1"/>
            <a:r>
              <a:rPr lang="en-US" dirty="0"/>
              <a:t>Optical transfer function (OTF) and point spread function (PSF)</a:t>
            </a:r>
          </a:p>
          <a:p>
            <a:pPr lvl="1"/>
            <a:r>
              <a:rPr lang="en-US" dirty="0"/>
              <a:t>OTF consists of pupil function and phase in the pupil</a:t>
            </a:r>
          </a:p>
          <a:p>
            <a:r>
              <a:rPr lang="en-US" dirty="0"/>
              <a:t>Circular aperture, no aberrations</a:t>
            </a:r>
          </a:p>
          <a:p>
            <a:pPr lvl="1"/>
            <a:r>
              <a:rPr lang="en-US" dirty="0"/>
              <a:t>Clear aperture: Airy pattern</a:t>
            </a:r>
          </a:p>
          <a:p>
            <a:pPr lvl="1"/>
            <a:r>
              <a:rPr lang="en-US" dirty="0"/>
              <a:t>Aperture with central </a:t>
            </a:r>
            <a:r>
              <a:rPr lang="en-US" dirty="0" err="1"/>
              <a:t>obscuration+spiders</a:t>
            </a:r>
            <a:endParaRPr lang="en-US" dirty="0"/>
          </a:p>
          <a:p>
            <a:r>
              <a:rPr lang="en-US" dirty="0"/>
              <a:t>Circular aperture with aberrations</a:t>
            </a:r>
          </a:p>
          <a:p>
            <a:pPr lvl="1"/>
            <a:r>
              <a:rPr lang="en-US" dirty="0"/>
              <a:t>Zernike polynomials</a:t>
            </a:r>
          </a:p>
          <a:p>
            <a:r>
              <a:rPr lang="en-US" dirty="0"/>
              <a:t>Application: HST optical aberrations</a:t>
            </a:r>
          </a:p>
          <a:p>
            <a:pPr lvl="1"/>
            <a:endParaRPr lang="en-US" dirty="0"/>
          </a:p>
        </p:txBody>
      </p:sp>
    </p:spTree>
    <p:extLst>
      <p:ext uri="{BB962C8B-B14F-4D97-AF65-F5344CB8AC3E}">
        <p14:creationId xmlns:p14="http://schemas.microsoft.com/office/powerpoint/2010/main" val="16363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E10F-FD9E-E44B-96E1-8A5C2E6287C2}"/>
              </a:ext>
            </a:extLst>
          </p:cNvPr>
          <p:cNvSpPr>
            <a:spLocks noGrp="1"/>
          </p:cNvSpPr>
          <p:nvPr>
            <p:ph type="title"/>
          </p:nvPr>
        </p:nvSpPr>
        <p:spPr/>
        <p:txBody>
          <a:bodyPr/>
          <a:lstStyle/>
          <a:p>
            <a:r>
              <a:rPr lang="en-US" dirty="0"/>
              <a:t>Adaptive optics</a:t>
            </a:r>
          </a:p>
        </p:txBody>
      </p:sp>
      <p:sp>
        <p:nvSpPr>
          <p:cNvPr id="3" name="Content Placeholder 2">
            <a:extLst>
              <a:ext uri="{FF2B5EF4-FFF2-40B4-BE49-F238E27FC236}">
                <a16:creationId xmlns:a16="http://schemas.microsoft.com/office/drawing/2014/main" id="{209C07CD-69F1-124D-94E8-DE6181A940DC}"/>
              </a:ext>
            </a:extLst>
          </p:cNvPr>
          <p:cNvSpPr>
            <a:spLocks noGrp="1"/>
          </p:cNvSpPr>
          <p:nvPr>
            <p:ph idx="1"/>
          </p:nvPr>
        </p:nvSpPr>
        <p:spPr/>
        <p:txBody>
          <a:bodyPr>
            <a:normAutofit lnSpcReduction="10000"/>
          </a:bodyPr>
          <a:lstStyle/>
          <a:p>
            <a:r>
              <a:rPr lang="en-US" dirty="0"/>
              <a:t>What is it? Adaptive vs active optics</a:t>
            </a:r>
          </a:p>
          <a:p>
            <a:pPr lvl="1"/>
            <a:r>
              <a:rPr lang="en-US" dirty="0"/>
              <a:t>timescales</a:t>
            </a:r>
          </a:p>
          <a:p>
            <a:r>
              <a:rPr lang="en-US" dirty="0"/>
              <a:t>Basic components</a:t>
            </a:r>
          </a:p>
          <a:p>
            <a:pPr lvl="1"/>
            <a:r>
              <a:rPr lang="en-US" dirty="0" err="1"/>
              <a:t>Wavefront</a:t>
            </a:r>
            <a:r>
              <a:rPr lang="en-US" dirty="0"/>
              <a:t> sensor</a:t>
            </a:r>
          </a:p>
          <a:p>
            <a:pPr lvl="1"/>
            <a:r>
              <a:rPr lang="en-US" dirty="0"/>
              <a:t>control system</a:t>
            </a:r>
          </a:p>
          <a:p>
            <a:pPr lvl="1"/>
            <a:r>
              <a:rPr lang="en-US" dirty="0" err="1"/>
              <a:t>Wavefront</a:t>
            </a:r>
            <a:r>
              <a:rPr lang="en-US" dirty="0"/>
              <a:t> corrector</a:t>
            </a:r>
          </a:p>
          <a:p>
            <a:r>
              <a:rPr lang="en-US" dirty="0" err="1"/>
              <a:t>Wavefront</a:t>
            </a:r>
            <a:r>
              <a:rPr lang="en-US" dirty="0"/>
              <a:t> sensor</a:t>
            </a:r>
          </a:p>
          <a:p>
            <a:pPr lvl="1"/>
            <a:r>
              <a:rPr lang="en-US" dirty="0"/>
              <a:t>Shack-Hartmann sensor</a:t>
            </a:r>
          </a:p>
          <a:p>
            <a:r>
              <a:rPr lang="en-US" dirty="0" err="1"/>
              <a:t>Wavefront</a:t>
            </a:r>
            <a:r>
              <a:rPr lang="en-US" dirty="0"/>
              <a:t> correctors</a:t>
            </a:r>
          </a:p>
          <a:p>
            <a:pPr lvl="1"/>
            <a:r>
              <a:rPr lang="en-US" dirty="0"/>
              <a:t>Deformable mirrors / number of actuators</a:t>
            </a:r>
          </a:p>
        </p:txBody>
      </p:sp>
    </p:spTree>
    <p:extLst>
      <p:ext uri="{BB962C8B-B14F-4D97-AF65-F5344CB8AC3E}">
        <p14:creationId xmlns:p14="http://schemas.microsoft.com/office/powerpoint/2010/main" val="2015812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43CB3-E63E-4740-A8EE-256DABDE49F2}"/>
              </a:ext>
            </a:extLst>
          </p:cNvPr>
          <p:cNvSpPr>
            <a:spLocks noGrp="1"/>
          </p:cNvSpPr>
          <p:nvPr>
            <p:ph type="title"/>
          </p:nvPr>
        </p:nvSpPr>
        <p:spPr/>
        <p:txBody>
          <a:bodyPr>
            <a:normAutofit/>
          </a:bodyPr>
          <a:lstStyle/>
          <a:p>
            <a:r>
              <a:rPr lang="en-US" sz="3200" dirty="0"/>
              <a:t>AO </a:t>
            </a:r>
            <a:r>
              <a:rPr lang="en-US" sz="3200" dirty="0" err="1"/>
              <a:t>wavefront</a:t>
            </a:r>
            <a:r>
              <a:rPr lang="en-US" sz="3200" dirty="0"/>
              <a:t> correction, limitations, and overcoming them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0DAF89-063F-3C4F-8193-70AEA21924BE}"/>
                  </a:ext>
                </a:extLst>
              </p:cNvPr>
              <p:cNvSpPr>
                <a:spLocks noGrp="1"/>
              </p:cNvSpPr>
              <p:nvPr>
                <p:ph idx="1"/>
              </p:nvPr>
            </p:nvSpPr>
            <p:spPr/>
            <p:txBody>
              <a:bodyPr>
                <a:normAutofit fontScale="70000" lnSpcReduction="20000"/>
              </a:bodyPr>
              <a:lstStyle/>
              <a:p>
                <a:r>
                  <a:rPr lang="en-US" dirty="0"/>
                  <a:t>Correction as a function</a:t>
                </a:r>
              </a:p>
              <a:p>
                <a:r>
                  <a:rPr lang="en-US" dirty="0"/>
                  <a:t> of Zernike order</a:t>
                </a:r>
              </a:p>
              <a:p>
                <a:pPr lvl="1"/>
                <a:r>
                  <a:rPr lang="en-US" dirty="0"/>
                  <a:t>Partial correction for large ratios of aperture diameter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0</m:t>
                        </m:r>
                      </m:sub>
                    </m:sSub>
                  </m:oMath>
                </a14:m>
                <a:endParaRPr lang="en-US" dirty="0"/>
              </a:p>
              <a:p>
                <a:r>
                  <a:rPr lang="en-US" dirty="0"/>
                  <a:t>Constraints on sources for </a:t>
                </a:r>
                <a:r>
                  <a:rPr lang="en-US" dirty="0" err="1"/>
                  <a:t>wavefront</a:t>
                </a:r>
                <a:r>
                  <a:rPr lang="en-US" dirty="0"/>
                  <a:t> measurement</a:t>
                </a:r>
              </a:p>
              <a:p>
                <a:pPr lvl="1"/>
                <a:r>
                  <a:rPr lang="en-US" dirty="0"/>
                  <a:t>Need bright enough star, close enough</a:t>
                </a:r>
              </a:p>
              <a:p>
                <a:r>
                  <a:rPr lang="en-US" dirty="0"/>
                  <a:t>Laser guide stars</a:t>
                </a:r>
              </a:p>
              <a:p>
                <a:pPr lvl="1"/>
                <a:r>
                  <a:rPr lang="en-US" dirty="0"/>
                  <a:t>Rayleigh and sodium beacons</a:t>
                </a:r>
              </a:p>
              <a:p>
                <a:pPr lvl="1"/>
                <a:r>
                  <a:rPr lang="en-US" dirty="0"/>
                  <a:t>Focal </a:t>
                </a:r>
                <a:r>
                  <a:rPr lang="en-US" dirty="0" err="1"/>
                  <a:t>anisoplanatism</a:t>
                </a:r>
                <a:endParaRPr lang="en-US" dirty="0"/>
              </a:p>
              <a:p>
                <a:r>
                  <a:rPr lang="en-US" dirty="0"/>
                  <a:t>Constraints on corrected field-of-view</a:t>
                </a:r>
              </a:p>
              <a:p>
                <a:pPr lvl="1"/>
                <a:r>
                  <a:rPr lang="en-US" dirty="0"/>
                  <a:t>Field-dependent PSF</a:t>
                </a:r>
              </a:p>
              <a:p>
                <a:r>
                  <a:rPr lang="en-US" dirty="0"/>
                  <a:t>Wider field correction</a:t>
                </a:r>
              </a:p>
              <a:p>
                <a:pPr lvl="1"/>
                <a:r>
                  <a:rPr lang="en-US" dirty="0"/>
                  <a:t>Ground layer adaptive optics</a:t>
                </a:r>
              </a:p>
              <a:p>
                <a:pPr lvl="1"/>
                <a:r>
                  <a:rPr lang="en-US" dirty="0"/>
                  <a:t>Multi-conjugate AO</a:t>
                </a:r>
              </a:p>
              <a:p>
                <a:r>
                  <a:rPr lang="en-US" dirty="0"/>
                  <a:t>AO examples</a:t>
                </a:r>
              </a:p>
            </p:txBody>
          </p:sp>
        </mc:Choice>
        <mc:Fallback xmlns="">
          <p:sp>
            <p:nvSpPr>
              <p:cNvPr id="3" name="Content Placeholder 2">
                <a:extLst>
                  <a:ext uri="{FF2B5EF4-FFF2-40B4-BE49-F238E27FC236}">
                    <a16:creationId xmlns:a16="http://schemas.microsoft.com/office/drawing/2014/main" id="{6E0DAF89-063F-3C4F-8193-70AEA21924BE}"/>
                  </a:ext>
                </a:extLst>
              </p:cNvPr>
              <p:cNvSpPr>
                <a:spLocks noGrp="1" noRot="1" noChangeAspect="1" noMove="1" noResize="1" noEditPoints="1" noAdjustHandles="1" noChangeArrowheads="1" noChangeShapeType="1" noTextEdit="1"/>
              </p:cNvSpPr>
              <p:nvPr>
                <p:ph idx="1"/>
              </p:nvPr>
            </p:nvSpPr>
            <p:spPr>
              <a:blipFill>
                <a:blip r:embed="rId2"/>
                <a:stretch>
                  <a:fillRect l="-483" t="-2924"/>
                </a:stretch>
              </a:blipFill>
            </p:spPr>
            <p:txBody>
              <a:bodyPr/>
              <a:lstStyle/>
              <a:p>
                <a:r>
                  <a:rPr lang="en-US">
                    <a:noFill/>
                  </a:rPr>
                  <a:t> </a:t>
                </a:r>
              </a:p>
            </p:txBody>
          </p:sp>
        </mc:Fallback>
      </mc:AlternateContent>
    </p:spTree>
    <p:extLst>
      <p:ext uri="{BB962C8B-B14F-4D97-AF65-F5344CB8AC3E}">
        <p14:creationId xmlns:p14="http://schemas.microsoft.com/office/powerpoint/2010/main" val="77707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0BF6-30DB-7247-B355-13A8B5736C57}"/>
              </a:ext>
            </a:extLst>
          </p:cNvPr>
          <p:cNvSpPr>
            <a:spLocks noGrp="1"/>
          </p:cNvSpPr>
          <p:nvPr>
            <p:ph type="title"/>
          </p:nvPr>
        </p:nvSpPr>
        <p:spPr/>
        <p:txBody>
          <a:bodyPr/>
          <a:lstStyle/>
          <a:p>
            <a:r>
              <a:rPr lang="en-US" dirty="0"/>
              <a:t>Telescopes</a:t>
            </a:r>
          </a:p>
        </p:txBody>
      </p:sp>
      <p:sp>
        <p:nvSpPr>
          <p:cNvPr id="3" name="Content Placeholder 2">
            <a:extLst>
              <a:ext uri="{FF2B5EF4-FFF2-40B4-BE49-F238E27FC236}">
                <a16:creationId xmlns:a16="http://schemas.microsoft.com/office/drawing/2014/main" id="{58CD7133-4349-6A46-9F0D-1410829B438F}"/>
              </a:ext>
            </a:extLst>
          </p:cNvPr>
          <p:cNvSpPr>
            <a:spLocks noGrp="1"/>
          </p:cNvSpPr>
          <p:nvPr>
            <p:ph idx="1"/>
          </p:nvPr>
        </p:nvSpPr>
        <p:spPr/>
        <p:txBody>
          <a:bodyPr>
            <a:normAutofit fontScale="92500" lnSpcReduction="20000"/>
          </a:bodyPr>
          <a:lstStyle/>
          <a:p>
            <a:r>
              <a:rPr lang="en-US" dirty="0"/>
              <a:t>Large telescopes</a:t>
            </a:r>
          </a:p>
          <a:p>
            <a:pPr lvl="1"/>
            <a:r>
              <a:rPr lang="en-US" dirty="0"/>
              <a:t>Large mirror construction</a:t>
            </a:r>
          </a:p>
          <a:p>
            <a:pPr lvl="2"/>
            <a:r>
              <a:rPr lang="en-US" dirty="0" err="1"/>
              <a:t>Borosilocate</a:t>
            </a:r>
            <a:r>
              <a:rPr lang="en-US" dirty="0"/>
              <a:t> honeycomb</a:t>
            </a:r>
          </a:p>
          <a:p>
            <a:pPr lvl="2"/>
            <a:r>
              <a:rPr lang="en-US" dirty="0"/>
              <a:t>Thin mirrors</a:t>
            </a:r>
          </a:p>
          <a:p>
            <a:pPr lvl="2"/>
            <a:r>
              <a:rPr lang="en-US" dirty="0"/>
              <a:t>Segmented mirrors</a:t>
            </a:r>
          </a:p>
          <a:p>
            <a:pPr lvl="1"/>
            <a:r>
              <a:rPr lang="en-US" dirty="0"/>
              <a:t>Large telescopes in the world</a:t>
            </a:r>
          </a:p>
          <a:p>
            <a:r>
              <a:rPr lang="en-US" dirty="0"/>
              <a:t>Mirror coatings</a:t>
            </a:r>
          </a:p>
          <a:p>
            <a:r>
              <a:rPr lang="en-US" dirty="0"/>
              <a:t>Telescope mounts</a:t>
            </a:r>
          </a:p>
          <a:p>
            <a:pPr lvl="1"/>
            <a:r>
              <a:rPr lang="en-US" dirty="0"/>
              <a:t>Equatorial</a:t>
            </a:r>
          </a:p>
          <a:p>
            <a:pPr lvl="1"/>
            <a:r>
              <a:rPr lang="en-US" dirty="0"/>
              <a:t>alt-</a:t>
            </a:r>
            <a:r>
              <a:rPr lang="en-US" dirty="0" err="1"/>
              <a:t>az</a:t>
            </a:r>
            <a:endParaRPr lang="en-US" dirty="0"/>
          </a:p>
          <a:p>
            <a:pPr lvl="2"/>
            <a:r>
              <a:rPr lang="en-US" dirty="0"/>
              <a:t>Need for </a:t>
            </a:r>
            <a:r>
              <a:rPr lang="en-US" dirty="0" err="1"/>
              <a:t>derotator</a:t>
            </a:r>
            <a:endParaRPr lang="en-US" dirty="0"/>
          </a:p>
          <a:p>
            <a:pPr lvl="1"/>
            <a:r>
              <a:rPr lang="en-US" dirty="0"/>
              <a:t>Pointing and pointing models</a:t>
            </a:r>
          </a:p>
          <a:p>
            <a:pPr lvl="2"/>
            <a:r>
              <a:rPr lang="en-US" dirty="0"/>
              <a:t>Typical pointing accuracy</a:t>
            </a:r>
          </a:p>
          <a:p>
            <a:pPr lvl="1"/>
            <a:r>
              <a:rPr lang="en-US" dirty="0"/>
              <a:t>guiding</a:t>
            </a:r>
          </a:p>
        </p:txBody>
      </p:sp>
    </p:spTree>
    <p:extLst>
      <p:ext uri="{BB962C8B-B14F-4D97-AF65-F5344CB8AC3E}">
        <p14:creationId xmlns:p14="http://schemas.microsoft.com/office/powerpoint/2010/main" val="8214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6A32-4B59-8B4D-A618-2D7813CE0736}"/>
              </a:ext>
            </a:extLst>
          </p:cNvPr>
          <p:cNvSpPr>
            <a:spLocks noGrp="1"/>
          </p:cNvSpPr>
          <p:nvPr>
            <p:ph type="title"/>
          </p:nvPr>
        </p:nvSpPr>
        <p:spPr/>
        <p:txBody>
          <a:bodyPr/>
          <a:lstStyle/>
          <a:p>
            <a:r>
              <a:rPr lang="en-US" dirty="0"/>
              <a:t>Instruments</a:t>
            </a:r>
          </a:p>
        </p:txBody>
      </p:sp>
      <p:sp>
        <p:nvSpPr>
          <p:cNvPr id="3" name="Content Placeholder 2">
            <a:extLst>
              <a:ext uri="{FF2B5EF4-FFF2-40B4-BE49-F238E27FC236}">
                <a16:creationId xmlns:a16="http://schemas.microsoft.com/office/drawing/2014/main" id="{CA01A315-B8D6-7B43-ADD2-B579624F5517}"/>
              </a:ext>
            </a:extLst>
          </p:cNvPr>
          <p:cNvSpPr>
            <a:spLocks noGrp="1"/>
          </p:cNvSpPr>
          <p:nvPr>
            <p:ph idx="1"/>
          </p:nvPr>
        </p:nvSpPr>
        <p:spPr/>
        <p:txBody>
          <a:bodyPr/>
          <a:lstStyle/>
          <a:p>
            <a:r>
              <a:rPr lang="en-US" dirty="0"/>
              <a:t>General considerations</a:t>
            </a:r>
          </a:p>
          <a:p>
            <a:pPr lvl="1"/>
            <a:r>
              <a:rPr lang="en-US" dirty="0"/>
              <a:t>Location of optics: near focal plane vs near pupil</a:t>
            </a:r>
          </a:p>
          <a:p>
            <a:pPr lvl="1"/>
            <a:r>
              <a:rPr lang="en-US" dirty="0"/>
              <a:t>Throughput : transmission and reflection</a:t>
            </a:r>
          </a:p>
          <a:p>
            <a:pPr lvl="1"/>
            <a:r>
              <a:rPr lang="en-US" dirty="0"/>
              <a:t>Refractive vs reflective optics</a:t>
            </a:r>
          </a:p>
          <a:p>
            <a:pPr lvl="2"/>
            <a:r>
              <a:rPr lang="en-US" dirty="0"/>
              <a:t>achromats</a:t>
            </a:r>
          </a:p>
        </p:txBody>
      </p:sp>
    </p:spTree>
    <p:extLst>
      <p:ext uri="{BB962C8B-B14F-4D97-AF65-F5344CB8AC3E}">
        <p14:creationId xmlns:p14="http://schemas.microsoft.com/office/powerpoint/2010/main" val="19856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4407-8E61-7D44-9669-3C5902D86BEA}"/>
              </a:ext>
            </a:extLst>
          </p:cNvPr>
          <p:cNvSpPr>
            <a:spLocks noGrp="1"/>
          </p:cNvSpPr>
          <p:nvPr>
            <p:ph type="title"/>
          </p:nvPr>
        </p:nvSpPr>
        <p:spPr/>
        <p:txBody>
          <a:bodyPr/>
          <a:lstStyle/>
          <a:p>
            <a:r>
              <a:rPr lang="en-US" dirty="0"/>
              <a:t> Instrument examples</a:t>
            </a:r>
          </a:p>
        </p:txBody>
      </p:sp>
      <p:sp>
        <p:nvSpPr>
          <p:cNvPr id="3" name="Content Placeholder 2">
            <a:extLst>
              <a:ext uri="{FF2B5EF4-FFF2-40B4-BE49-F238E27FC236}">
                <a16:creationId xmlns:a16="http://schemas.microsoft.com/office/drawing/2014/main" id="{04B3D05E-2761-C844-BFF1-84150E064790}"/>
              </a:ext>
            </a:extLst>
          </p:cNvPr>
          <p:cNvSpPr>
            <a:spLocks noGrp="1"/>
          </p:cNvSpPr>
          <p:nvPr>
            <p:ph idx="1"/>
          </p:nvPr>
        </p:nvSpPr>
        <p:spPr/>
        <p:txBody>
          <a:bodyPr/>
          <a:lstStyle/>
          <a:p>
            <a:r>
              <a:rPr lang="en-US" dirty="0"/>
              <a:t>Field flatteners</a:t>
            </a:r>
          </a:p>
          <a:p>
            <a:r>
              <a:rPr lang="en-US" dirty="0"/>
              <a:t>Focal plane </a:t>
            </a:r>
            <a:r>
              <a:rPr lang="en-US" dirty="0" err="1"/>
              <a:t>reimagers</a:t>
            </a:r>
            <a:endParaRPr lang="en-US" dirty="0"/>
          </a:p>
          <a:p>
            <a:pPr lvl="1"/>
            <a:r>
              <a:rPr lang="en-US" dirty="0"/>
              <a:t>Why?</a:t>
            </a:r>
          </a:p>
          <a:p>
            <a:r>
              <a:rPr lang="en-US" dirty="0"/>
              <a:t>Pupil </a:t>
            </a:r>
            <a:r>
              <a:rPr lang="en-US" dirty="0" err="1"/>
              <a:t>reimagers</a:t>
            </a:r>
            <a:endParaRPr lang="en-US" dirty="0"/>
          </a:p>
          <a:p>
            <a:pPr lvl="1"/>
            <a:r>
              <a:rPr lang="en-US" dirty="0"/>
              <a:t>Field lens</a:t>
            </a:r>
          </a:p>
          <a:p>
            <a:pPr lvl="1"/>
            <a:r>
              <a:rPr lang="en-US" dirty="0"/>
              <a:t>Motivations</a:t>
            </a:r>
          </a:p>
          <a:p>
            <a:pPr lvl="2"/>
            <a:r>
              <a:rPr lang="en-US" dirty="0"/>
              <a:t>Adaptive optics</a:t>
            </a:r>
          </a:p>
          <a:p>
            <a:pPr lvl="2"/>
            <a:r>
              <a:rPr lang="en-US" dirty="0"/>
              <a:t>Minimize size of optics, e.g. </a:t>
            </a:r>
            <a:r>
              <a:rPr lang="en-US" dirty="0">
                <a:hlinkClick r:id="rId2"/>
              </a:rPr>
              <a:t>https://www.rp-photonics.com/field_lenses.html</a:t>
            </a:r>
            <a:endParaRPr lang="en-US" dirty="0"/>
          </a:p>
          <a:p>
            <a:pPr lvl="2"/>
            <a:r>
              <a:rPr lang="en-US" dirty="0"/>
              <a:t>Coronagraphs</a:t>
            </a:r>
          </a:p>
          <a:p>
            <a:pPr lvl="2"/>
            <a:r>
              <a:rPr lang="en-US" dirty="0"/>
              <a:t>IR instruments and cold pupil stops</a:t>
            </a:r>
          </a:p>
        </p:txBody>
      </p:sp>
    </p:spTree>
    <p:extLst>
      <p:ext uri="{BB962C8B-B14F-4D97-AF65-F5344CB8AC3E}">
        <p14:creationId xmlns:p14="http://schemas.microsoft.com/office/powerpoint/2010/main" val="302634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594B-6720-F44E-8674-9AB5D34A2BE0}"/>
              </a:ext>
            </a:extLst>
          </p:cNvPr>
          <p:cNvSpPr>
            <a:spLocks noGrp="1"/>
          </p:cNvSpPr>
          <p:nvPr>
            <p:ph type="title"/>
          </p:nvPr>
        </p:nvSpPr>
        <p:spPr/>
        <p:txBody>
          <a:bodyPr/>
          <a:lstStyle/>
          <a:p>
            <a:r>
              <a:rPr lang="en-US" dirty="0"/>
              <a:t>Filters</a:t>
            </a:r>
          </a:p>
        </p:txBody>
      </p:sp>
      <p:sp>
        <p:nvSpPr>
          <p:cNvPr id="3" name="Content Placeholder 2">
            <a:extLst>
              <a:ext uri="{FF2B5EF4-FFF2-40B4-BE49-F238E27FC236}">
                <a16:creationId xmlns:a16="http://schemas.microsoft.com/office/drawing/2014/main" id="{36BE2C97-E15E-0F4B-B233-9AD189424FC1}"/>
              </a:ext>
            </a:extLst>
          </p:cNvPr>
          <p:cNvSpPr>
            <a:spLocks noGrp="1"/>
          </p:cNvSpPr>
          <p:nvPr>
            <p:ph idx="1"/>
          </p:nvPr>
        </p:nvSpPr>
        <p:spPr/>
        <p:txBody>
          <a:bodyPr/>
          <a:lstStyle/>
          <a:p>
            <a:r>
              <a:rPr lang="en-US" dirty="0"/>
              <a:t>classification by width</a:t>
            </a:r>
          </a:p>
          <a:p>
            <a:pPr lvl="1"/>
            <a:r>
              <a:rPr lang="en-US" dirty="0"/>
              <a:t>Broad-band</a:t>
            </a:r>
          </a:p>
          <a:p>
            <a:pPr lvl="1"/>
            <a:r>
              <a:rPr lang="en-US" dirty="0"/>
              <a:t>Medium-band</a:t>
            </a:r>
          </a:p>
          <a:p>
            <a:pPr lvl="1"/>
            <a:r>
              <a:rPr lang="en-US" dirty="0"/>
              <a:t>Narrow band</a:t>
            </a:r>
          </a:p>
          <a:p>
            <a:r>
              <a:rPr lang="en-US" dirty="0"/>
              <a:t>Classification by type</a:t>
            </a:r>
          </a:p>
          <a:p>
            <a:pPr lvl="1"/>
            <a:r>
              <a:rPr lang="en-US" dirty="0"/>
              <a:t>Colored glass</a:t>
            </a:r>
          </a:p>
          <a:p>
            <a:pPr lvl="1"/>
            <a:r>
              <a:rPr lang="en-US" dirty="0"/>
              <a:t>Interference filters: partially reflecting parallel surfaces</a:t>
            </a:r>
          </a:p>
          <a:p>
            <a:pPr lvl="2"/>
            <a:r>
              <a:rPr lang="en-US" i="1" dirty="0"/>
              <a:t>m</a:t>
            </a:r>
            <a:r>
              <a:rPr lang="el-GR" i="1" dirty="0"/>
              <a:t>λ</a:t>
            </a:r>
            <a:r>
              <a:rPr lang="el-GR" dirty="0"/>
              <a:t> = 2</a:t>
            </a:r>
            <a:r>
              <a:rPr lang="en-US" i="1" dirty="0" err="1"/>
              <a:t>nd</a:t>
            </a:r>
            <a:r>
              <a:rPr lang="en-US" dirty="0"/>
              <a:t> cos</a:t>
            </a:r>
            <a:r>
              <a:rPr lang="el-GR" i="1" dirty="0"/>
              <a:t>θ</a:t>
            </a:r>
            <a:endParaRPr lang="en-US" dirty="0"/>
          </a:p>
          <a:p>
            <a:pPr lvl="2"/>
            <a:r>
              <a:rPr lang="en-US" dirty="0"/>
              <a:t>Dependences on angle of incidence: implication for filter location and bandpass variation in different optical systems</a:t>
            </a:r>
          </a:p>
          <a:p>
            <a:pPr lvl="2"/>
            <a:r>
              <a:rPr lang="en-US" dirty="0"/>
              <a:t>Note also antireflection coatings</a:t>
            </a:r>
          </a:p>
        </p:txBody>
      </p:sp>
    </p:spTree>
    <p:extLst>
      <p:ext uri="{BB962C8B-B14F-4D97-AF65-F5344CB8AC3E}">
        <p14:creationId xmlns:p14="http://schemas.microsoft.com/office/powerpoint/2010/main" val="110376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2EE2-1DC9-B14D-983A-C1519B992E71}"/>
              </a:ext>
            </a:extLst>
          </p:cNvPr>
          <p:cNvSpPr>
            <a:spLocks noGrp="1"/>
          </p:cNvSpPr>
          <p:nvPr>
            <p:ph type="title"/>
          </p:nvPr>
        </p:nvSpPr>
        <p:spPr/>
        <p:txBody>
          <a:bodyPr/>
          <a:lstStyle/>
          <a:p>
            <a:r>
              <a:rPr lang="en-US" dirty="0"/>
              <a:t>Imaging spectroscopy: Fabry-Perot interferometer</a:t>
            </a:r>
          </a:p>
        </p:txBody>
      </p:sp>
      <p:sp>
        <p:nvSpPr>
          <p:cNvPr id="3" name="Content Placeholder 2">
            <a:extLst>
              <a:ext uri="{FF2B5EF4-FFF2-40B4-BE49-F238E27FC236}">
                <a16:creationId xmlns:a16="http://schemas.microsoft.com/office/drawing/2014/main" id="{4CD48A03-865A-3647-BB22-C5F6BB473462}"/>
              </a:ext>
            </a:extLst>
          </p:cNvPr>
          <p:cNvSpPr>
            <a:spLocks noGrp="1"/>
          </p:cNvSpPr>
          <p:nvPr>
            <p:ph idx="1"/>
          </p:nvPr>
        </p:nvSpPr>
        <p:spPr/>
        <p:txBody>
          <a:bodyPr/>
          <a:lstStyle/>
          <a:p>
            <a:r>
              <a:rPr lang="en-US" dirty="0"/>
              <a:t>the etalon: a tunable interference filter</a:t>
            </a:r>
          </a:p>
          <a:p>
            <a:r>
              <a:rPr lang="en-US" dirty="0"/>
              <a:t>Location of etalon in collimated beam</a:t>
            </a:r>
          </a:p>
          <a:p>
            <a:pPr lvl="1"/>
            <a:r>
              <a:rPr lang="en-US" dirty="0"/>
              <a:t>Implication: different bandpass at different field angle</a:t>
            </a:r>
          </a:p>
          <a:p>
            <a:r>
              <a:rPr lang="en-US" dirty="0"/>
              <a:t>Fabry-Perot data cubes</a:t>
            </a:r>
          </a:p>
          <a:p>
            <a:pPr lvl="1"/>
            <a:endParaRPr lang="en-US" dirty="0"/>
          </a:p>
          <a:p>
            <a:pPr marL="457200" lvl="1" indent="0">
              <a:buNone/>
            </a:pPr>
            <a:endParaRPr lang="en-US" dirty="0"/>
          </a:p>
        </p:txBody>
      </p:sp>
    </p:spTree>
    <p:extLst>
      <p:ext uri="{BB962C8B-B14F-4D97-AF65-F5344CB8AC3E}">
        <p14:creationId xmlns:p14="http://schemas.microsoft.com/office/powerpoint/2010/main" val="423256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C277-7544-6E4B-ACF5-5B8E9ACB8E4C}"/>
              </a:ext>
            </a:extLst>
          </p:cNvPr>
          <p:cNvSpPr>
            <a:spLocks noGrp="1"/>
          </p:cNvSpPr>
          <p:nvPr>
            <p:ph type="title"/>
          </p:nvPr>
        </p:nvSpPr>
        <p:spPr/>
        <p:txBody>
          <a:bodyPr/>
          <a:lstStyle/>
          <a:p>
            <a:r>
              <a:rPr lang="en-US" dirty="0"/>
              <a:t>Plate scale</a:t>
            </a:r>
          </a:p>
        </p:txBody>
      </p:sp>
      <p:sp>
        <p:nvSpPr>
          <p:cNvPr id="3" name="Content Placeholder 2">
            <a:extLst>
              <a:ext uri="{FF2B5EF4-FFF2-40B4-BE49-F238E27FC236}">
                <a16:creationId xmlns:a16="http://schemas.microsoft.com/office/drawing/2014/main" id="{3E40FAA8-D2D8-C64E-95B4-250B9FC59994}"/>
              </a:ext>
            </a:extLst>
          </p:cNvPr>
          <p:cNvSpPr>
            <a:spLocks noGrp="1"/>
          </p:cNvSpPr>
          <p:nvPr>
            <p:ph idx="1"/>
          </p:nvPr>
        </p:nvSpPr>
        <p:spPr/>
        <p:txBody>
          <a:bodyPr/>
          <a:lstStyle/>
          <a:p>
            <a:r>
              <a:rPr lang="en-US" dirty="0"/>
              <a:t>Canvas assignment: plate scale and optimum pixel size</a:t>
            </a:r>
          </a:p>
        </p:txBody>
      </p:sp>
    </p:spTree>
    <p:extLst>
      <p:ext uri="{BB962C8B-B14F-4D97-AF65-F5344CB8AC3E}">
        <p14:creationId xmlns:p14="http://schemas.microsoft.com/office/powerpoint/2010/main" val="1726317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95F4-9823-E24C-8A30-DDE198215D5F}"/>
              </a:ext>
            </a:extLst>
          </p:cNvPr>
          <p:cNvSpPr>
            <a:spLocks noGrp="1"/>
          </p:cNvSpPr>
          <p:nvPr>
            <p:ph type="title"/>
          </p:nvPr>
        </p:nvSpPr>
        <p:spPr/>
        <p:txBody>
          <a:bodyPr/>
          <a:lstStyle/>
          <a:p>
            <a:r>
              <a:rPr lang="en-US" dirty="0"/>
              <a:t>Dispersing spectrographs </a:t>
            </a:r>
          </a:p>
        </p:txBody>
      </p:sp>
      <p:sp>
        <p:nvSpPr>
          <p:cNvPr id="3" name="Content Placeholder 2">
            <a:extLst>
              <a:ext uri="{FF2B5EF4-FFF2-40B4-BE49-F238E27FC236}">
                <a16:creationId xmlns:a16="http://schemas.microsoft.com/office/drawing/2014/main" id="{5F6A1C08-9B3F-8F4C-8670-0B79A6E41D41}"/>
              </a:ext>
            </a:extLst>
          </p:cNvPr>
          <p:cNvSpPr>
            <a:spLocks noGrp="1"/>
          </p:cNvSpPr>
          <p:nvPr>
            <p:ph idx="1"/>
          </p:nvPr>
        </p:nvSpPr>
        <p:spPr/>
        <p:txBody>
          <a:bodyPr>
            <a:normAutofit fontScale="92500" lnSpcReduction="10000"/>
          </a:bodyPr>
          <a:lstStyle/>
          <a:p>
            <a:r>
              <a:rPr lang="en-US" dirty="0"/>
              <a:t>Basic design</a:t>
            </a:r>
          </a:p>
          <a:p>
            <a:pPr lvl="1"/>
            <a:r>
              <a:rPr lang="en-US" dirty="0"/>
              <a:t>Focal plan </a:t>
            </a:r>
            <a:r>
              <a:rPr lang="en-US" dirty="0" err="1"/>
              <a:t>reimager</a:t>
            </a:r>
            <a:r>
              <a:rPr lang="en-US" dirty="0"/>
              <a:t>, with a dispersing element</a:t>
            </a:r>
          </a:p>
          <a:p>
            <a:pPr lvl="1"/>
            <a:r>
              <a:rPr lang="en-US" dirty="0"/>
              <a:t>Dispersing elements:</a:t>
            </a:r>
          </a:p>
          <a:p>
            <a:pPr lvl="2"/>
            <a:r>
              <a:rPr lang="en-US" dirty="0"/>
              <a:t>Diffraction grating</a:t>
            </a:r>
          </a:p>
          <a:p>
            <a:pPr lvl="2"/>
            <a:r>
              <a:rPr lang="en-US" dirty="0"/>
              <a:t>Prism</a:t>
            </a:r>
          </a:p>
          <a:p>
            <a:r>
              <a:rPr lang="en-US" dirty="0"/>
              <a:t>Basic spectrograph user characteristics</a:t>
            </a:r>
          </a:p>
          <a:p>
            <a:pPr lvl="1"/>
            <a:r>
              <a:rPr lang="en-US" dirty="0"/>
              <a:t>dispersion</a:t>
            </a:r>
          </a:p>
          <a:p>
            <a:pPr lvl="2"/>
            <a:r>
              <a:rPr lang="en-US" dirty="0"/>
              <a:t>Angular dispersion (angle per wavelength, e.g. radians/A) : dispersing element</a:t>
            </a:r>
          </a:p>
          <a:p>
            <a:pPr lvl="2"/>
            <a:r>
              <a:rPr lang="en-US" dirty="0"/>
              <a:t>Linear dispersion (distance per wavelength e.g. mm/A) : dispersing element + camera lens</a:t>
            </a:r>
          </a:p>
          <a:p>
            <a:pPr lvl="2"/>
            <a:r>
              <a:rPr lang="en-US" dirty="0"/>
              <a:t>Inverse linear dispersion (wavelength per distance, e.g. A/mm or A/pixel)</a:t>
            </a:r>
          </a:p>
          <a:p>
            <a:pPr lvl="1"/>
            <a:r>
              <a:rPr lang="en-US" dirty="0"/>
              <a:t>resolution</a:t>
            </a:r>
          </a:p>
          <a:p>
            <a:pPr lvl="1"/>
            <a:r>
              <a:rPr lang="en-US" dirty="0"/>
              <a:t>throughput</a:t>
            </a:r>
          </a:p>
        </p:txBody>
      </p:sp>
    </p:spTree>
    <p:extLst>
      <p:ext uri="{BB962C8B-B14F-4D97-AF65-F5344CB8AC3E}">
        <p14:creationId xmlns:p14="http://schemas.microsoft.com/office/powerpoint/2010/main" val="140088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6AB3-B74D-6C40-88D2-C7482346C086}"/>
              </a:ext>
            </a:extLst>
          </p:cNvPr>
          <p:cNvSpPr>
            <a:spLocks noGrp="1"/>
          </p:cNvSpPr>
          <p:nvPr>
            <p:ph type="title"/>
          </p:nvPr>
        </p:nvSpPr>
        <p:spPr/>
        <p:txBody>
          <a:bodyPr/>
          <a:lstStyle/>
          <a:p>
            <a:r>
              <a:rPr lang="en-US" dirty="0"/>
              <a:t>Spectrographs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6382A4-6226-1A48-9C03-4FD994EAC480}"/>
                  </a:ext>
                </a:extLst>
              </p:cNvPr>
              <p:cNvSpPr>
                <a:spLocks noGrp="1"/>
              </p:cNvSpPr>
              <p:nvPr>
                <p:ph idx="1"/>
              </p:nvPr>
            </p:nvSpPr>
            <p:spPr/>
            <p:txBody>
              <a:bodyPr>
                <a:normAutofit/>
              </a:bodyPr>
              <a:lstStyle/>
              <a:p>
                <a:r>
                  <a:rPr lang="en-US" dirty="0"/>
                  <a:t>Consider spectrograph as an imager with dispersion</a:t>
                </a:r>
              </a:p>
              <a:p>
                <a:r>
                  <a:rPr lang="en-US" dirty="0"/>
                  <a:t>Note potential confusion of sources!</a:t>
                </a:r>
              </a:p>
              <a:p>
                <a:r>
                  <a:rPr lang="en-US" dirty="0"/>
                  <a:t>Slit spectrograph</a:t>
                </a:r>
              </a:p>
              <a:p>
                <a:r>
                  <a:rPr lang="en-US" dirty="0"/>
                  <a:t>Resolution of a spectrograph</a:t>
                </a:r>
              </a:p>
              <a:p>
                <a:pPr lvl="1"/>
                <a:r>
                  <a:rPr lang="en-US" dirty="0"/>
                  <a:t>Dependence on  slit / image width</a:t>
                </a:r>
              </a:p>
              <a:p>
                <a:pPr lvl="1"/>
                <a:r>
                  <a:rPr lang="en-US" dirty="0"/>
                  <a:t>Numerical description</a:t>
                </a:r>
              </a:p>
              <a:p>
                <a:pPr lvl="2"/>
                <a14:m>
                  <m:oMath xmlns:m="http://schemas.openxmlformats.org/officeDocument/2006/math">
                    <m:r>
                      <a:rPr lang="en-US" i="1" smtClean="0">
                        <a:latin typeface="Cambria Math" panose="02040503050406030204" pitchFamily="18" charset="0"/>
                        <a:ea typeface="Cambria Math" panose="02040503050406030204" pitchFamily="18" charset="0"/>
                      </a:rPr>
                      <m:t>𝛿𝜆</m:t>
                    </m:r>
                    <m:r>
                      <a:rPr lang="en-US" b="0" i="1" smtClean="0">
                        <a:latin typeface="Cambria Math" panose="02040503050406030204" pitchFamily="18" charset="0"/>
                        <a:ea typeface="Cambria Math" panose="02040503050406030204" pitchFamily="18" charset="0"/>
                      </a:rPr>
                      <m:t> :</m:t>
                    </m:r>
                  </m:oMath>
                </a14:m>
                <a:r>
                  <a:rPr lang="en-US" dirty="0">
                    <a:ea typeface="Cambria Math" panose="02040503050406030204" pitchFamily="18" charset="0"/>
                  </a:rPr>
                  <a:t> width of a monochromatic source, related to physical slit width by magnification of spectrograph (including anamorphic magnification)</a:t>
                </a:r>
              </a:p>
              <a:p>
                <a:pPr lvl="2"/>
                <a:r>
                  <a:rPr lang="en-US" b="0" dirty="0"/>
                  <a:t>Dimensionless resolution: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𝜆</m:t>
                        </m:r>
                      </m:num>
                      <m:den>
                        <m:r>
                          <a:rPr lang="en-US" b="0" i="1" smtClean="0">
                            <a:latin typeface="Cambria Math" panose="02040503050406030204" pitchFamily="18" charset="0"/>
                            <a:ea typeface="Cambria Math" panose="02040503050406030204" pitchFamily="18" charset="0"/>
                          </a:rPr>
                          <m:t>𝛿𝜆</m:t>
                        </m:r>
                      </m:den>
                    </m:f>
                  </m:oMath>
                </a14:m>
                <a:endParaRPr lang="en-US" dirty="0"/>
              </a:p>
              <a:p>
                <a:pPr lvl="1"/>
                <a14:m>
                  <m:oMath xmlns:m="http://schemas.openxmlformats.org/officeDocument/2006/math">
                    <m:r>
                      <a:rPr lang="en-US" i="1">
                        <a:latin typeface="Cambria Math" panose="02040503050406030204" pitchFamily="18" charset="0"/>
                        <a:ea typeface="Cambria Math" panose="02040503050406030204" pitchFamily="18" charset="0"/>
                      </a:rPr>
                      <m:t>𝛿𝜆</m:t>
                    </m:r>
                  </m:oMath>
                </a14:m>
                <a:r>
                  <a:rPr lang="en-US" dirty="0"/>
                  <a:t> roughly constant at fixed order of dispersive element</a:t>
                </a:r>
              </a:p>
            </p:txBody>
          </p:sp>
        </mc:Choice>
        <mc:Fallback xmlns="">
          <p:sp>
            <p:nvSpPr>
              <p:cNvPr id="3" name="Content Placeholder 2">
                <a:extLst>
                  <a:ext uri="{FF2B5EF4-FFF2-40B4-BE49-F238E27FC236}">
                    <a16:creationId xmlns:a16="http://schemas.microsoft.com/office/drawing/2014/main" id="{7E6382A4-6226-1A48-9C03-4FD994EAC480}"/>
                  </a:ext>
                </a:extLst>
              </p:cNvPr>
              <p:cNvSpPr>
                <a:spLocks noGrp="1" noRot="1" noChangeAspect="1" noMove="1" noResize="1" noEditPoints="1" noAdjustHandles="1" noChangeArrowheads="1" noChangeShapeType="1" noTextEdit="1"/>
              </p:cNvSpPr>
              <p:nvPr>
                <p:ph idx="1"/>
              </p:nvPr>
            </p:nvSpPr>
            <p:spPr>
              <a:blipFill>
                <a:blip r:embed="rId2"/>
                <a:stretch>
                  <a:fillRect l="-965" t="-2632" b="-1170"/>
                </a:stretch>
              </a:blipFill>
            </p:spPr>
            <p:txBody>
              <a:bodyPr/>
              <a:lstStyle/>
              <a:p>
                <a:r>
                  <a:rPr lang="en-US">
                    <a:noFill/>
                  </a:rPr>
                  <a:t> </a:t>
                </a:r>
              </a:p>
            </p:txBody>
          </p:sp>
        </mc:Fallback>
      </mc:AlternateContent>
    </p:spTree>
    <p:extLst>
      <p:ext uri="{BB962C8B-B14F-4D97-AF65-F5344CB8AC3E}">
        <p14:creationId xmlns:p14="http://schemas.microsoft.com/office/powerpoint/2010/main" val="163478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3B19-C79B-9348-A269-3A2E01734A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F2FA13-299F-494C-8192-B216DA29A0E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D7D297A-752C-3645-AE7B-92A70DEE87BA}"/>
              </a:ext>
            </a:extLst>
          </p:cNvPr>
          <p:cNvPicPr>
            <a:picLocks noChangeAspect="1"/>
          </p:cNvPicPr>
          <p:nvPr/>
        </p:nvPicPr>
        <p:blipFill>
          <a:blip r:embed="rId2"/>
          <a:stretch>
            <a:fillRect/>
          </a:stretch>
        </p:blipFill>
        <p:spPr>
          <a:xfrm>
            <a:off x="242468" y="149497"/>
            <a:ext cx="11707063" cy="6559006"/>
          </a:xfrm>
          <a:prstGeom prst="rect">
            <a:avLst/>
          </a:prstGeom>
        </p:spPr>
      </p:pic>
    </p:spTree>
    <p:extLst>
      <p:ext uri="{BB962C8B-B14F-4D97-AF65-F5344CB8AC3E}">
        <p14:creationId xmlns:p14="http://schemas.microsoft.com/office/powerpoint/2010/main" val="2102715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477D-267A-2A4B-96E3-7679118BFDA9}"/>
              </a:ext>
            </a:extLst>
          </p:cNvPr>
          <p:cNvSpPr>
            <a:spLocks noGrp="1"/>
          </p:cNvSpPr>
          <p:nvPr>
            <p:ph type="title"/>
          </p:nvPr>
        </p:nvSpPr>
        <p:spPr/>
        <p:txBody>
          <a:bodyPr/>
          <a:lstStyle/>
          <a:p>
            <a:r>
              <a:rPr lang="en-US" dirty="0"/>
              <a:t>Astronomical spectrographs	</a:t>
            </a:r>
          </a:p>
        </p:txBody>
      </p:sp>
      <p:sp>
        <p:nvSpPr>
          <p:cNvPr id="3" name="Content Placeholder 2">
            <a:extLst>
              <a:ext uri="{FF2B5EF4-FFF2-40B4-BE49-F238E27FC236}">
                <a16:creationId xmlns:a16="http://schemas.microsoft.com/office/drawing/2014/main" id="{1B222794-A774-A642-8702-F58B2E5CB386}"/>
              </a:ext>
            </a:extLst>
          </p:cNvPr>
          <p:cNvSpPr>
            <a:spLocks noGrp="1"/>
          </p:cNvSpPr>
          <p:nvPr>
            <p:ph idx="1"/>
          </p:nvPr>
        </p:nvSpPr>
        <p:spPr/>
        <p:txBody>
          <a:bodyPr/>
          <a:lstStyle/>
          <a:p>
            <a:r>
              <a:rPr lang="en-US" dirty="0" err="1"/>
              <a:t>Slitless</a:t>
            </a:r>
            <a:r>
              <a:rPr lang="en-US" dirty="0"/>
              <a:t> spectroscopy</a:t>
            </a:r>
          </a:p>
          <a:p>
            <a:pPr lvl="1"/>
            <a:r>
              <a:rPr lang="en-US" dirty="0"/>
              <a:t>E.g. </a:t>
            </a:r>
            <a:r>
              <a:rPr lang="en-US" dirty="0" err="1"/>
              <a:t>grism</a:t>
            </a:r>
            <a:endParaRPr lang="en-US" dirty="0"/>
          </a:p>
          <a:p>
            <a:pPr lvl="1"/>
            <a:r>
              <a:rPr lang="en-US" dirty="0"/>
              <a:t>Implication for sky background</a:t>
            </a:r>
          </a:p>
          <a:p>
            <a:r>
              <a:rPr lang="en-US" dirty="0"/>
              <a:t>Long-slit spectroscopy</a:t>
            </a:r>
          </a:p>
          <a:p>
            <a:r>
              <a:rPr lang="en-US" dirty="0" err="1"/>
              <a:t>multiobject</a:t>
            </a:r>
            <a:r>
              <a:rPr lang="en-US" dirty="0"/>
              <a:t> spectroscopy with </a:t>
            </a:r>
            <a:r>
              <a:rPr lang="en-US" dirty="0" err="1"/>
              <a:t>slitlets</a:t>
            </a:r>
            <a:endParaRPr lang="en-US" dirty="0"/>
          </a:p>
          <a:p>
            <a:r>
              <a:rPr lang="en-US" dirty="0"/>
              <a:t>Image slicers:</a:t>
            </a:r>
          </a:p>
          <a:p>
            <a:r>
              <a:rPr lang="en-US" dirty="0"/>
              <a:t>Fiber spectrographs</a:t>
            </a:r>
          </a:p>
          <a:p>
            <a:r>
              <a:rPr lang="en-US" dirty="0"/>
              <a:t>Integral field spectrograph</a:t>
            </a:r>
          </a:p>
          <a:p>
            <a:endParaRPr lang="en-US" dirty="0"/>
          </a:p>
        </p:txBody>
      </p:sp>
    </p:spTree>
    <p:extLst>
      <p:ext uri="{BB962C8B-B14F-4D97-AF65-F5344CB8AC3E}">
        <p14:creationId xmlns:p14="http://schemas.microsoft.com/office/powerpoint/2010/main" val="1731308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6E8BB3EC-08FE-7C43-B9B8-3E8A9896DB11}"/>
              </a:ext>
            </a:extLst>
          </p:cNvPr>
          <p:cNvPicPr>
            <a:picLocks noGrp="1" noChangeAspect="1"/>
          </p:cNvPicPr>
          <p:nvPr>
            <p:ph idx="1"/>
          </p:nvPr>
        </p:nvPicPr>
        <p:blipFill>
          <a:blip r:embed="rId2"/>
          <a:stretch>
            <a:fillRect/>
          </a:stretch>
        </p:blipFill>
        <p:spPr>
          <a:xfrm>
            <a:off x="1384662" y="377468"/>
            <a:ext cx="8255059" cy="6103063"/>
          </a:xfrm>
        </p:spPr>
      </p:pic>
    </p:spTree>
    <p:extLst>
      <p:ext uri="{BB962C8B-B14F-4D97-AF65-F5344CB8AC3E}">
        <p14:creationId xmlns:p14="http://schemas.microsoft.com/office/powerpoint/2010/main" val="1283798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10;&#10;Description automatically generated">
            <a:extLst>
              <a:ext uri="{FF2B5EF4-FFF2-40B4-BE49-F238E27FC236}">
                <a16:creationId xmlns:a16="http://schemas.microsoft.com/office/drawing/2014/main" id="{F126B91C-A40F-1C4D-B891-EEDBCFD57247}"/>
              </a:ext>
            </a:extLst>
          </p:cNvPr>
          <p:cNvPicPr>
            <a:picLocks noGrp="1" noChangeAspect="1"/>
          </p:cNvPicPr>
          <p:nvPr>
            <p:ph idx="1"/>
          </p:nvPr>
        </p:nvPicPr>
        <p:blipFill>
          <a:blip r:embed="rId2"/>
          <a:stretch>
            <a:fillRect/>
          </a:stretch>
        </p:blipFill>
        <p:spPr>
          <a:xfrm>
            <a:off x="966651" y="322883"/>
            <a:ext cx="9130937" cy="6524817"/>
          </a:xfrm>
        </p:spPr>
      </p:pic>
    </p:spTree>
    <p:extLst>
      <p:ext uri="{BB962C8B-B14F-4D97-AF65-F5344CB8AC3E}">
        <p14:creationId xmlns:p14="http://schemas.microsoft.com/office/powerpoint/2010/main" val="3737825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AB66CC20-D21D-B742-9DCA-5B92A417C0BA}"/>
              </a:ext>
            </a:extLst>
          </p:cNvPr>
          <p:cNvPicPr>
            <a:picLocks noGrp="1" noChangeAspect="1"/>
          </p:cNvPicPr>
          <p:nvPr>
            <p:ph idx="1"/>
          </p:nvPr>
        </p:nvPicPr>
        <p:blipFill>
          <a:blip r:embed="rId2"/>
          <a:stretch>
            <a:fillRect/>
          </a:stretch>
        </p:blipFill>
        <p:spPr>
          <a:xfrm>
            <a:off x="1449978" y="371783"/>
            <a:ext cx="8287118" cy="6114434"/>
          </a:xfrm>
        </p:spPr>
      </p:pic>
    </p:spTree>
    <p:extLst>
      <p:ext uri="{BB962C8B-B14F-4D97-AF65-F5344CB8AC3E}">
        <p14:creationId xmlns:p14="http://schemas.microsoft.com/office/powerpoint/2010/main" val="3866489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2F69-6A11-D846-9856-2C30047A5DAF}"/>
              </a:ext>
            </a:extLst>
          </p:cNvPr>
          <p:cNvSpPr>
            <a:spLocks noGrp="1"/>
          </p:cNvSpPr>
          <p:nvPr>
            <p:ph type="title"/>
          </p:nvPr>
        </p:nvSpPr>
        <p:spPr/>
        <p:txBody>
          <a:bodyPr/>
          <a:lstStyle/>
          <a:p>
            <a:r>
              <a:rPr lang="en-US" dirty="0"/>
              <a:t>Dispersing elements</a:t>
            </a:r>
          </a:p>
        </p:txBody>
      </p:sp>
      <p:sp>
        <p:nvSpPr>
          <p:cNvPr id="3" name="Content Placeholder 2">
            <a:extLst>
              <a:ext uri="{FF2B5EF4-FFF2-40B4-BE49-F238E27FC236}">
                <a16:creationId xmlns:a16="http://schemas.microsoft.com/office/drawing/2014/main" id="{4B59F494-966C-D641-99CC-3117B17B81C3}"/>
              </a:ext>
            </a:extLst>
          </p:cNvPr>
          <p:cNvSpPr>
            <a:spLocks noGrp="1"/>
          </p:cNvSpPr>
          <p:nvPr>
            <p:ph idx="1"/>
          </p:nvPr>
        </p:nvSpPr>
        <p:spPr/>
        <p:txBody>
          <a:bodyPr/>
          <a:lstStyle/>
          <a:p>
            <a:r>
              <a:rPr lang="en-US" dirty="0"/>
              <a:t>Prisms</a:t>
            </a:r>
          </a:p>
          <a:p>
            <a:r>
              <a:rPr lang="en-US" dirty="0"/>
              <a:t>Diffraction gratings: multi-slit interference (note this is not spectrograph slit!)</a:t>
            </a:r>
          </a:p>
          <a:p>
            <a:pPr lvl="1"/>
            <a:r>
              <a:rPr lang="en-US" dirty="0"/>
              <a:t>Grating equation</a:t>
            </a:r>
          </a:p>
          <a:p>
            <a:pPr marL="914400" lvl="2" indent="0">
              <a:buNone/>
            </a:pPr>
            <a:r>
              <a:rPr lang="en-US" i="1" dirty="0"/>
              <a:t>m</a:t>
            </a:r>
            <a:r>
              <a:rPr lang="el-GR" i="1" dirty="0"/>
              <a:t>λ</a:t>
            </a:r>
            <a:r>
              <a:rPr lang="el-GR" dirty="0"/>
              <a:t> = </a:t>
            </a:r>
            <a:r>
              <a:rPr lang="el-GR" i="1" dirty="0"/>
              <a:t>σ</a:t>
            </a:r>
            <a:r>
              <a:rPr lang="el-GR" dirty="0"/>
              <a:t>(</a:t>
            </a:r>
            <a:r>
              <a:rPr lang="en-US" i="1" dirty="0"/>
              <a:t>sin</a:t>
            </a:r>
            <a:r>
              <a:rPr lang="el-GR" i="1" dirty="0"/>
              <a:t>β</a:t>
            </a:r>
            <a:r>
              <a:rPr lang="el-GR" dirty="0"/>
              <a:t> + </a:t>
            </a:r>
            <a:r>
              <a:rPr lang="en-US" i="1" dirty="0"/>
              <a:t>sin</a:t>
            </a:r>
            <a:r>
              <a:rPr lang="el-GR" i="1" dirty="0"/>
              <a:t>α</a:t>
            </a:r>
            <a:r>
              <a:rPr lang="el-GR" dirty="0"/>
              <a:t>)</a:t>
            </a:r>
            <a:endParaRPr lang="en-US" dirty="0"/>
          </a:p>
          <a:p>
            <a:pPr lvl="1"/>
            <a:r>
              <a:rPr lang="en-US" dirty="0"/>
              <a:t>Orders and order overlap</a:t>
            </a:r>
          </a:p>
          <a:p>
            <a:pPr lvl="1"/>
            <a:r>
              <a:rPr lang="en-US" dirty="0"/>
              <a:t>Echelle spectroscopy</a:t>
            </a:r>
          </a:p>
          <a:p>
            <a:pPr lvl="1"/>
            <a:r>
              <a:rPr lang="en-US" dirty="0"/>
              <a:t>Anamorphic magnification</a:t>
            </a:r>
          </a:p>
          <a:p>
            <a:pPr lvl="1"/>
            <a:r>
              <a:rPr lang="en-US" dirty="0"/>
              <a:t>Grating throughput/efficiency and grating blaze</a:t>
            </a:r>
          </a:p>
          <a:p>
            <a:pPr lvl="2"/>
            <a:r>
              <a:rPr lang="en-US" dirty="0"/>
              <a:t>Volume phase holographic (VPH) gratings</a:t>
            </a:r>
          </a:p>
        </p:txBody>
      </p:sp>
    </p:spTree>
    <p:extLst>
      <p:ext uri="{BB962C8B-B14F-4D97-AF65-F5344CB8AC3E}">
        <p14:creationId xmlns:p14="http://schemas.microsoft.com/office/powerpoint/2010/main" val="3617873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F292-4CAB-014E-8F52-5D24106052FE}"/>
              </a:ext>
            </a:extLst>
          </p:cNvPr>
          <p:cNvSpPr>
            <a:spLocks noGrp="1"/>
          </p:cNvSpPr>
          <p:nvPr>
            <p:ph type="title"/>
          </p:nvPr>
        </p:nvSpPr>
        <p:spPr/>
        <p:txBody>
          <a:bodyPr/>
          <a:lstStyle/>
          <a:p>
            <a:r>
              <a:rPr lang="en-US" dirty="0"/>
              <a:t>Detectors</a:t>
            </a:r>
          </a:p>
        </p:txBody>
      </p:sp>
      <p:sp>
        <p:nvSpPr>
          <p:cNvPr id="3" name="Content Placeholder 2">
            <a:extLst>
              <a:ext uri="{FF2B5EF4-FFF2-40B4-BE49-F238E27FC236}">
                <a16:creationId xmlns:a16="http://schemas.microsoft.com/office/drawing/2014/main" id="{47580422-311C-6942-8DCC-B27E69A02583}"/>
              </a:ext>
            </a:extLst>
          </p:cNvPr>
          <p:cNvSpPr>
            <a:spLocks noGrp="1"/>
          </p:cNvSpPr>
          <p:nvPr>
            <p:ph idx="1"/>
          </p:nvPr>
        </p:nvSpPr>
        <p:spPr/>
        <p:txBody>
          <a:bodyPr/>
          <a:lstStyle/>
          <a:p>
            <a:r>
              <a:rPr lang="en-US" dirty="0"/>
              <a:t>Basic types:</a:t>
            </a:r>
          </a:p>
          <a:p>
            <a:pPr lvl="1"/>
            <a:r>
              <a:rPr lang="en-US" dirty="0"/>
              <a:t>Photographic</a:t>
            </a:r>
          </a:p>
          <a:p>
            <a:pPr lvl="1"/>
            <a:r>
              <a:rPr lang="en-US" dirty="0"/>
              <a:t>Photon counter: photons make “events”</a:t>
            </a:r>
          </a:p>
          <a:p>
            <a:pPr lvl="2"/>
            <a:r>
              <a:rPr lang="en-US" dirty="0"/>
              <a:t>Photomultipliers</a:t>
            </a:r>
          </a:p>
          <a:p>
            <a:pPr lvl="2"/>
            <a:r>
              <a:rPr lang="en-US" dirty="0"/>
              <a:t>Photon counting arrays</a:t>
            </a:r>
          </a:p>
          <a:p>
            <a:pPr lvl="1"/>
            <a:r>
              <a:rPr lang="en-US" dirty="0"/>
              <a:t>Photon collector: photons generate photoelectrons</a:t>
            </a:r>
          </a:p>
          <a:p>
            <a:pPr lvl="2"/>
            <a:r>
              <a:rPr lang="en-US" dirty="0"/>
              <a:t>Photoelectric effect</a:t>
            </a:r>
          </a:p>
          <a:p>
            <a:pPr lvl="2"/>
            <a:r>
              <a:rPr lang="en-US" dirty="0"/>
              <a:t>Different materials: Si, HgCdTe, </a:t>
            </a:r>
            <a:r>
              <a:rPr lang="en-US" dirty="0" err="1"/>
              <a:t>InSb</a:t>
            </a:r>
            <a:r>
              <a:rPr lang="en-US" dirty="0"/>
              <a:t>, </a:t>
            </a:r>
            <a:r>
              <a:rPr lang="en-US" dirty="0" err="1"/>
              <a:t>PtSi</a:t>
            </a:r>
            <a:endParaRPr lang="en-US" dirty="0"/>
          </a:p>
        </p:txBody>
      </p:sp>
    </p:spTree>
    <p:extLst>
      <p:ext uri="{BB962C8B-B14F-4D97-AF65-F5344CB8AC3E}">
        <p14:creationId xmlns:p14="http://schemas.microsoft.com/office/powerpoint/2010/main" val="3549968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7923-C56E-5246-B8BB-4519F0C255E3}"/>
              </a:ext>
            </a:extLst>
          </p:cNvPr>
          <p:cNvSpPr>
            <a:spLocks noGrp="1"/>
          </p:cNvSpPr>
          <p:nvPr>
            <p:ph type="title"/>
          </p:nvPr>
        </p:nvSpPr>
        <p:spPr/>
        <p:txBody>
          <a:bodyPr/>
          <a:lstStyle/>
          <a:p>
            <a:r>
              <a:rPr lang="en-US" dirty="0"/>
              <a:t>Detector characteristics</a:t>
            </a:r>
          </a:p>
        </p:txBody>
      </p:sp>
      <p:sp>
        <p:nvSpPr>
          <p:cNvPr id="3" name="Content Placeholder 2">
            <a:extLst>
              <a:ext uri="{FF2B5EF4-FFF2-40B4-BE49-F238E27FC236}">
                <a16:creationId xmlns:a16="http://schemas.microsoft.com/office/drawing/2014/main" id="{27D94E52-5F05-604D-9C6D-4611E67B52F2}"/>
              </a:ext>
            </a:extLst>
          </p:cNvPr>
          <p:cNvSpPr>
            <a:spLocks noGrp="1"/>
          </p:cNvSpPr>
          <p:nvPr>
            <p:ph idx="1"/>
          </p:nvPr>
        </p:nvSpPr>
        <p:spPr/>
        <p:txBody>
          <a:bodyPr/>
          <a:lstStyle/>
          <a:p>
            <a:r>
              <a:rPr lang="en-US" dirty="0"/>
              <a:t>Quantum efficiency</a:t>
            </a:r>
          </a:p>
          <a:p>
            <a:r>
              <a:rPr lang="en-US" dirty="0"/>
              <a:t>Size / resolution elements</a:t>
            </a:r>
          </a:p>
          <a:p>
            <a:r>
              <a:rPr lang="en-US" dirty="0"/>
              <a:t>Discovery efficiency : size * QE</a:t>
            </a:r>
          </a:p>
          <a:p>
            <a:r>
              <a:rPr lang="en-US" dirty="0"/>
              <a:t>Dark current</a:t>
            </a:r>
          </a:p>
          <a:p>
            <a:r>
              <a:rPr lang="en-US" dirty="0"/>
              <a:t>Linearity</a:t>
            </a:r>
          </a:p>
          <a:p>
            <a:r>
              <a:rPr lang="en-US" dirty="0"/>
              <a:t>Full well</a:t>
            </a:r>
          </a:p>
        </p:txBody>
      </p:sp>
    </p:spTree>
    <p:extLst>
      <p:ext uri="{BB962C8B-B14F-4D97-AF65-F5344CB8AC3E}">
        <p14:creationId xmlns:p14="http://schemas.microsoft.com/office/powerpoint/2010/main" val="52506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586A-570F-729E-F0F8-3E8CF7BEEF17}"/>
              </a:ext>
            </a:extLst>
          </p:cNvPr>
          <p:cNvSpPr>
            <a:spLocks noGrp="1"/>
          </p:cNvSpPr>
          <p:nvPr>
            <p:ph type="title"/>
          </p:nvPr>
        </p:nvSpPr>
        <p:spPr/>
        <p:txBody>
          <a:bodyPr/>
          <a:lstStyle/>
          <a:p>
            <a:r>
              <a:rPr lang="en-US" dirty="0"/>
              <a:t>10/26</a:t>
            </a:r>
          </a:p>
        </p:txBody>
      </p:sp>
      <p:sp>
        <p:nvSpPr>
          <p:cNvPr id="3" name="Content Placeholder 2">
            <a:extLst>
              <a:ext uri="{FF2B5EF4-FFF2-40B4-BE49-F238E27FC236}">
                <a16:creationId xmlns:a16="http://schemas.microsoft.com/office/drawing/2014/main" id="{6D5CCD44-6F54-5F59-7FDE-A87849E6DD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9046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6C2D-CA42-BB48-8799-AB3D60A04115}"/>
              </a:ext>
            </a:extLst>
          </p:cNvPr>
          <p:cNvSpPr>
            <a:spLocks noGrp="1"/>
          </p:cNvSpPr>
          <p:nvPr>
            <p:ph type="title"/>
          </p:nvPr>
        </p:nvSpPr>
        <p:spPr/>
        <p:txBody>
          <a:bodyPr/>
          <a:lstStyle/>
          <a:p>
            <a:r>
              <a:rPr lang="en-US" dirty="0"/>
              <a:t>More detector characteristics</a:t>
            </a:r>
          </a:p>
        </p:txBody>
      </p:sp>
      <p:sp>
        <p:nvSpPr>
          <p:cNvPr id="3" name="Content Placeholder 2">
            <a:extLst>
              <a:ext uri="{FF2B5EF4-FFF2-40B4-BE49-F238E27FC236}">
                <a16:creationId xmlns:a16="http://schemas.microsoft.com/office/drawing/2014/main" id="{A3DE3028-EDCE-8948-BD6B-2BC46218A58E}"/>
              </a:ext>
            </a:extLst>
          </p:cNvPr>
          <p:cNvSpPr>
            <a:spLocks noGrp="1"/>
          </p:cNvSpPr>
          <p:nvPr>
            <p:ph idx="1"/>
          </p:nvPr>
        </p:nvSpPr>
        <p:spPr/>
        <p:txBody>
          <a:bodyPr/>
          <a:lstStyle/>
          <a:p>
            <a:r>
              <a:rPr lang="en-US" dirty="0"/>
              <a:t>Others</a:t>
            </a:r>
          </a:p>
          <a:p>
            <a:pPr lvl="1"/>
            <a:r>
              <a:rPr lang="en-US" dirty="0"/>
              <a:t>Defects</a:t>
            </a:r>
          </a:p>
          <a:p>
            <a:pPr lvl="1"/>
            <a:r>
              <a:rPr lang="en-US" dirty="0"/>
              <a:t>Modulation transfer function (note fringing)</a:t>
            </a:r>
          </a:p>
          <a:p>
            <a:pPr lvl="1"/>
            <a:r>
              <a:rPr lang="en-US" dirty="0"/>
              <a:t>Readout speed</a:t>
            </a:r>
          </a:p>
          <a:p>
            <a:pPr lvl="1"/>
            <a:r>
              <a:rPr lang="en-US" dirty="0"/>
              <a:t>Saturation behavior</a:t>
            </a:r>
          </a:p>
          <a:p>
            <a:pPr lvl="1"/>
            <a:r>
              <a:rPr lang="en-US" dirty="0"/>
              <a:t>Hysteresis</a:t>
            </a:r>
          </a:p>
          <a:p>
            <a:pPr lvl="1"/>
            <a:r>
              <a:rPr lang="en-US" dirty="0"/>
              <a:t>reciprocity</a:t>
            </a:r>
          </a:p>
          <a:p>
            <a:endParaRPr lang="en-US" dirty="0"/>
          </a:p>
        </p:txBody>
      </p:sp>
    </p:spTree>
    <p:extLst>
      <p:ext uri="{BB962C8B-B14F-4D97-AF65-F5344CB8AC3E}">
        <p14:creationId xmlns:p14="http://schemas.microsoft.com/office/powerpoint/2010/main" val="2713209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7E0F-6E7C-A44F-8B36-0CA5B320EBA0}"/>
              </a:ext>
            </a:extLst>
          </p:cNvPr>
          <p:cNvSpPr>
            <a:spLocks noGrp="1"/>
          </p:cNvSpPr>
          <p:nvPr>
            <p:ph type="title"/>
          </p:nvPr>
        </p:nvSpPr>
        <p:spPr/>
        <p:txBody>
          <a:bodyPr/>
          <a:lstStyle/>
          <a:p>
            <a:r>
              <a:rPr lang="en-US" dirty="0"/>
              <a:t>Digitization</a:t>
            </a:r>
          </a:p>
        </p:txBody>
      </p:sp>
      <p:sp>
        <p:nvSpPr>
          <p:cNvPr id="3" name="Content Placeholder 2">
            <a:extLst>
              <a:ext uri="{FF2B5EF4-FFF2-40B4-BE49-F238E27FC236}">
                <a16:creationId xmlns:a16="http://schemas.microsoft.com/office/drawing/2014/main" id="{0B7977BB-D9FE-A343-8215-2079CC4EFD0A}"/>
              </a:ext>
            </a:extLst>
          </p:cNvPr>
          <p:cNvSpPr>
            <a:spLocks noGrp="1"/>
          </p:cNvSpPr>
          <p:nvPr>
            <p:ph idx="1"/>
          </p:nvPr>
        </p:nvSpPr>
        <p:spPr/>
        <p:txBody>
          <a:bodyPr/>
          <a:lstStyle/>
          <a:p>
            <a:r>
              <a:rPr lang="en-US" dirty="0"/>
              <a:t>A/D converters: bits and output range</a:t>
            </a:r>
          </a:p>
          <a:p>
            <a:r>
              <a:rPr lang="en-US" dirty="0"/>
              <a:t>Gain/amplification</a:t>
            </a:r>
          </a:p>
          <a:p>
            <a:pPr lvl="1"/>
            <a:r>
              <a:rPr lang="en-US" dirty="0"/>
              <a:t>Implication for noise calculations</a:t>
            </a:r>
          </a:p>
          <a:p>
            <a:r>
              <a:rPr lang="en-US" dirty="0"/>
              <a:t>Dynamic range</a:t>
            </a:r>
          </a:p>
          <a:p>
            <a:r>
              <a:rPr lang="en-US" dirty="0"/>
              <a:t>Determining gain and readout noise</a:t>
            </a:r>
          </a:p>
        </p:txBody>
      </p:sp>
    </p:spTree>
    <p:extLst>
      <p:ext uri="{BB962C8B-B14F-4D97-AF65-F5344CB8AC3E}">
        <p14:creationId xmlns:p14="http://schemas.microsoft.com/office/powerpoint/2010/main" val="2740224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6430-40BB-A044-BFBE-73AA860350DD}"/>
              </a:ext>
            </a:extLst>
          </p:cNvPr>
          <p:cNvSpPr>
            <a:spLocks noGrp="1"/>
          </p:cNvSpPr>
          <p:nvPr>
            <p:ph type="title"/>
          </p:nvPr>
        </p:nvSpPr>
        <p:spPr/>
        <p:txBody>
          <a:bodyPr/>
          <a:lstStyle/>
          <a:p>
            <a:r>
              <a:rPr lang="en-US" dirty="0"/>
              <a:t>CCDs</a:t>
            </a:r>
          </a:p>
        </p:txBody>
      </p:sp>
      <p:sp>
        <p:nvSpPr>
          <p:cNvPr id="3" name="Content Placeholder 2">
            <a:extLst>
              <a:ext uri="{FF2B5EF4-FFF2-40B4-BE49-F238E27FC236}">
                <a16:creationId xmlns:a16="http://schemas.microsoft.com/office/drawing/2014/main" id="{406C2203-188C-CE44-B793-24ED075BD008}"/>
              </a:ext>
            </a:extLst>
          </p:cNvPr>
          <p:cNvSpPr>
            <a:spLocks noGrp="1"/>
          </p:cNvSpPr>
          <p:nvPr>
            <p:ph idx="1"/>
          </p:nvPr>
        </p:nvSpPr>
        <p:spPr/>
        <p:txBody>
          <a:bodyPr/>
          <a:lstStyle/>
          <a:p>
            <a:r>
              <a:rPr lang="en-US" dirty="0"/>
              <a:t>Readout method</a:t>
            </a:r>
          </a:p>
          <a:p>
            <a:r>
              <a:rPr lang="en-US" dirty="0"/>
              <a:t>Charge transfer </a:t>
            </a:r>
          </a:p>
          <a:p>
            <a:pPr lvl="1"/>
            <a:r>
              <a:rPr lang="en-US" dirty="0"/>
              <a:t>CTE</a:t>
            </a:r>
          </a:p>
          <a:p>
            <a:pPr lvl="1"/>
            <a:r>
              <a:rPr lang="en-US" dirty="0"/>
              <a:t>Deferred charge</a:t>
            </a:r>
          </a:p>
          <a:p>
            <a:r>
              <a:rPr lang="en-US" dirty="0"/>
              <a:t>QE</a:t>
            </a:r>
          </a:p>
          <a:p>
            <a:pPr lvl="1"/>
            <a:r>
              <a:rPr lang="en-US" dirty="0"/>
              <a:t>Front side vs back side thinned</a:t>
            </a:r>
          </a:p>
        </p:txBody>
      </p:sp>
    </p:spTree>
    <p:extLst>
      <p:ext uri="{BB962C8B-B14F-4D97-AF65-F5344CB8AC3E}">
        <p14:creationId xmlns:p14="http://schemas.microsoft.com/office/powerpoint/2010/main" val="2166852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F26B-1593-2245-818F-F1140BCF8FA6}"/>
              </a:ext>
            </a:extLst>
          </p:cNvPr>
          <p:cNvSpPr>
            <a:spLocks noGrp="1"/>
          </p:cNvSpPr>
          <p:nvPr>
            <p:ph type="title"/>
          </p:nvPr>
        </p:nvSpPr>
        <p:spPr/>
        <p:txBody>
          <a:bodyPr/>
          <a:lstStyle/>
          <a:p>
            <a:r>
              <a:rPr lang="en-US" dirty="0"/>
              <a:t>CMOS detectors</a:t>
            </a:r>
          </a:p>
        </p:txBody>
      </p:sp>
      <p:sp>
        <p:nvSpPr>
          <p:cNvPr id="3" name="Content Placeholder 2">
            <a:extLst>
              <a:ext uri="{FF2B5EF4-FFF2-40B4-BE49-F238E27FC236}">
                <a16:creationId xmlns:a16="http://schemas.microsoft.com/office/drawing/2014/main" id="{EC735258-6DC6-6D40-997F-E29EBB9B205D}"/>
              </a:ext>
            </a:extLst>
          </p:cNvPr>
          <p:cNvSpPr>
            <a:spLocks noGrp="1"/>
          </p:cNvSpPr>
          <p:nvPr>
            <p:ph idx="1"/>
          </p:nvPr>
        </p:nvSpPr>
        <p:spPr/>
        <p:txBody>
          <a:bodyPr/>
          <a:lstStyle/>
          <a:p>
            <a:r>
              <a:rPr lang="en-US" dirty="0"/>
              <a:t>Readout method</a:t>
            </a:r>
          </a:p>
        </p:txBody>
      </p:sp>
    </p:spTree>
    <p:extLst>
      <p:ext uri="{BB962C8B-B14F-4D97-AF65-F5344CB8AC3E}">
        <p14:creationId xmlns:p14="http://schemas.microsoft.com/office/powerpoint/2010/main" val="998472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EA33-7CBF-E440-85A8-C505AE5E0319}"/>
              </a:ext>
            </a:extLst>
          </p:cNvPr>
          <p:cNvSpPr>
            <a:spLocks noGrp="1"/>
          </p:cNvSpPr>
          <p:nvPr>
            <p:ph type="title"/>
          </p:nvPr>
        </p:nvSpPr>
        <p:spPr/>
        <p:txBody>
          <a:bodyPr/>
          <a:lstStyle/>
          <a:p>
            <a:r>
              <a:rPr lang="en-US" dirty="0"/>
              <a:t>IR detectors</a:t>
            </a:r>
          </a:p>
        </p:txBody>
      </p:sp>
      <p:sp>
        <p:nvSpPr>
          <p:cNvPr id="3" name="Content Placeholder 2">
            <a:extLst>
              <a:ext uri="{FF2B5EF4-FFF2-40B4-BE49-F238E27FC236}">
                <a16:creationId xmlns:a16="http://schemas.microsoft.com/office/drawing/2014/main" id="{DB390E71-6524-A642-AAA6-B87E5F93B421}"/>
              </a:ext>
            </a:extLst>
          </p:cNvPr>
          <p:cNvSpPr>
            <a:spLocks noGrp="1"/>
          </p:cNvSpPr>
          <p:nvPr>
            <p:ph idx="1"/>
          </p:nvPr>
        </p:nvSpPr>
        <p:spPr/>
        <p:txBody>
          <a:bodyPr/>
          <a:lstStyle/>
          <a:p>
            <a:r>
              <a:rPr lang="en-US" dirty="0"/>
              <a:t>Readout method: multiplexer</a:t>
            </a:r>
          </a:p>
          <a:p>
            <a:r>
              <a:rPr lang="en-US" dirty="0"/>
              <a:t>Non-destructive readout</a:t>
            </a:r>
          </a:p>
          <a:p>
            <a:r>
              <a:rPr lang="en-US" dirty="0"/>
              <a:t>Reset (</a:t>
            </a:r>
            <a:r>
              <a:rPr lang="en-US" dirty="0" err="1"/>
              <a:t>kTC</a:t>
            </a:r>
            <a:r>
              <a:rPr lang="en-US" dirty="0"/>
              <a:t>) noise</a:t>
            </a:r>
          </a:p>
          <a:p>
            <a:r>
              <a:rPr lang="en-US" dirty="0"/>
              <a:t>Readout noise</a:t>
            </a:r>
          </a:p>
          <a:p>
            <a:r>
              <a:rPr lang="en-US" dirty="0"/>
              <a:t>Readout modes</a:t>
            </a:r>
          </a:p>
          <a:p>
            <a:pPr lvl="1"/>
            <a:r>
              <a:rPr lang="en-US" dirty="0"/>
              <a:t>Doubly correlated sampling</a:t>
            </a:r>
          </a:p>
          <a:p>
            <a:pPr lvl="1"/>
            <a:r>
              <a:rPr lang="en-US" dirty="0"/>
              <a:t>Fowler sampling</a:t>
            </a:r>
          </a:p>
          <a:p>
            <a:pPr lvl="1"/>
            <a:r>
              <a:rPr lang="en-US" dirty="0"/>
              <a:t>Up the ramp sampling</a:t>
            </a:r>
          </a:p>
        </p:txBody>
      </p:sp>
    </p:spTree>
    <p:extLst>
      <p:ext uri="{BB962C8B-B14F-4D97-AF65-F5344CB8AC3E}">
        <p14:creationId xmlns:p14="http://schemas.microsoft.com/office/powerpoint/2010/main" val="864287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E8C7-C711-9542-B382-C6792DA34095}"/>
              </a:ext>
            </a:extLst>
          </p:cNvPr>
          <p:cNvSpPr>
            <a:spLocks noGrp="1"/>
          </p:cNvSpPr>
          <p:nvPr>
            <p:ph type="title"/>
          </p:nvPr>
        </p:nvSpPr>
        <p:spPr/>
        <p:txBody>
          <a:bodyPr/>
          <a:lstStyle/>
          <a:p>
            <a:r>
              <a:rPr lang="en-US" dirty="0"/>
              <a:t>UV detectors</a:t>
            </a:r>
          </a:p>
        </p:txBody>
      </p:sp>
      <p:sp>
        <p:nvSpPr>
          <p:cNvPr id="3" name="Content Placeholder 2">
            <a:extLst>
              <a:ext uri="{FF2B5EF4-FFF2-40B4-BE49-F238E27FC236}">
                <a16:creationId xmlns:a16="http://schemas.microsoft.com/office/drawing/2014/main" id="{4B219CE8-C473-8247-96F1-875FCF327213}"/>
              </a:ext>
            </a:extLst>
          </p:cNvPr>
          <p:cNvSpPr>
            <a:spLocks noGrp="1"/>
          </p:cNvSpPr>
          <p:nvPr>
            <p:ph idx="1"/>
          </p:nvPr>
        </p:nvSpPr>
        <p:spPr/>
        <p:txBody>
          <a:bodyPr/>
          <a:lstStyle/>
          <a:p>
            <a:r>
              <a:rPr lang="en-US" dirty="0"/>
              <a:t>Because of low background, photon counting devices are often preferred</a:t>
            </a:r>
          </a:p>
        </p:txBody>
      </p:sp>
    </p:spTree>
    <p:extLst>
      <p:ext uri="{BB962C8B-B14F-4D97-AF65-F5344CB8AC3E}">
        <p14:creationId xmlns:p14="http://schemas.microsoft.com/office/powerpoint/2010/main" val="366351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3781-0323-34A7-8748-C53328CD9AD1}"/>
              </a:ext>
            </a:extLst>
          </p:cNvPr>
          <p:cNvSpPr>
            <a:spLocks noGrp="1"/>
          </p:cNvSpPr>
          <p:nvPr>
            <p:ph type="title"/>
          </p:nvPr>
        </p:nvSpPr>
        <p:spPr/>
        <p:txBody>
          <a:bodyPr/>
          <a:lstStyle/>
          <a:p>
            <a:r>
              <a:rPr lang="en-US" dirty="0"/>
              <a:t>10/31</a:t>
            </a:r>
          </a:p>
        </p:txBody>
      </p:sp>
      <p:sp>
        <p:nvSpPr>
          <p:cNvPr id="3" name="Content Placeholder 2">
            <a:extLst>
              <a:ext uri="{FF2B5EF4-FFF2-40B4-BE49-F238E27FC236}">
                <a16:creationId xmlns:a16="http://schemas.microsoft.com/office/drawing/2014/main" id="{417C81F2-62E1-CFEC-2D2A-DA8170B4D88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67408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81B4-BD06-14E8-1F58-2677B4A789D6}"/>
              </a:ext>
            </a:extLst>
          </p:cNvPr>
          <p:cNvSpPr>
            <a:spLocks noGrp="1"/>
          </p:cNvSpPr>
          <p:nvPr>
            <p:ph type="title"/>
          </p:nvPr>
        </p:nvSpPr>
        <p:spPr/>
        <p:txBody>
          <a:bodyPr/>
          <a:lstStyle/>
          <a:p>
            <a:r>
              <a:rPr lang="en-US" dirty="0"/>
              <a:t>11/02</a:t>
            </a:r>
          </a:p>
        </p:txBody>
      </p:sp>
      <p:sp>
        <p:nvSpPr>
          <p:cNvPr id="3" name="Content Placeholder 2">
            <a:extLst>
              <a:ext uri="{FF2B5EF4-FFF2-40B4-BE49-F238E27FC236}">
                <a16:creationId xmlns:a16="http://schemas.microsoft.com/office/drawing/2014/main" id="{1D7D4442-56F2-1477-E1C8-EB37191D327E}"/>
              </a:ext>
            </a:extLst>
          </p:cNvPr>
          <p:cNvSpPr>
            <a:spLocks noGrp="1"/>
          </p:cNvSpPr>
          <p:nvPr>
            <p:ph idx="1"/>
          </p:nvPr>
        </p:nvSpPr>
        <p:spPr/>
        <p:txBody>
          <a:bodyPr/>
          <a:lstStyle/>
          <a:p>
            <a:r>
              <a:rPr lang="en-US" dirty="0"/>
              <a:t>Discussion/questions/quiz</a:t>
            </a:r>
          </a:p>
          <a:p>
            <a:r>
              <a:rPr lang="en-US" dirty="0"/>
              <a:t>Instruments</a:t>
            </a:r>
          </a:p>
          <a:p>
            <a:pPr lvl="1"/>
            <a:r>
              <a:rPr lang="en-US" dirty="0"/>
              <a:t>General principles</a:t>
            </a:r>
          </a:p>
          <a:p>
            <a:pPr lvl="1"/>
            <a:r>
              <a:rPr lang="en-US" dirty="0"/>
              <a:t>Field flattener</a:t>
            </a:r>
          </a:p>
          <a:p>
            <a:pPr lvl="1"/>
            <a:r>
              <a:rPr lang="en-US" dirty="0"/>
              <a:t>Focal plane reducers</a:t>
            </a:r>
          </a:p>
        </p:txBody>
      </p:sp>
    </p:spTree>
    <p:extLst>
      <p:ext uri="{BB962C8B-B14F-4D97-AF65-F5344CB8AC3E}">
        <p14:creationId xmlns:p14="http://schemas.microsoft.com/office/powerpoint/2010/main" val="361689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E542-EDC1-4184-91FD-DE0813251EC2}"/>
              </a:ext>
            </a:extLst>
          </p:cNvPr>
          <p:cNvSpPr>
            <a:spLocks noGrp="1"/>
          </p:cNvSpPr>
          <p:nvPr>
            <p:ph type="title"/>
          </p:nvPr>
        </p:nvSpPr>
        <p:spPr/>
        <p:txBody>
          <a:bodyPr/>
          <a:lstStyle/>
          <a:p>
            <a:r>
              <a:rPr lang="en-US" dirty="0"/>
              <a:t>Imaging data reduction</a:t>
            </a:r>
          </a:p>
        </p:txBody>
      </p:sp>
      <p:sp>
        <p:nvSpPr>
          <p:cNvPr id="3" name="Content Placeholder 2">
            <a:extLst>
              <a:ext uri="{FF2B5EF4-FFF2-40B4-BE49-F238E27FC236}">
                <a16:creationId xmlns:a16="http://schemas.microsoft.com/office/drawing/2014/main" id="{B9101A83-8E54-ADFB-5753-88F789D9CF70}"/>
              </a:ext>
            </a:extLst>
          </p:cNvPr>
          <p:cNvSpPr>
            <a:spLocks noGrp="1"/>
          </p:cNvSpPr>
          <p:nvPr>
            <p:ph idx="1"/>
          </p:nvPr>
        </p:nvSpPr>
        <p:spPr/>
        <p:txBody>
          <a:bodyPr/>
          <a:lstStyle/>
          <a:p>
            <a:r>
              <a:rPr lang="en-US" dirty="0"/>
              <a:t>Calibration frames</a:t>
            </a:r>
          </a:p>
          <a:p>
            <a:pPr lvl="1"/>
            <a:r>
              <a:rPr lang="en-US" dirty="0"/>
              <a:t>Flats</a:t>
            </a:r>
          </a:p>
          <a:p>
            <a:pPr lvl="1"/>
            <a:r>
              <a:rPr lang="en-US" dirty="0"/>
              <a:t>Biases</a:t>
            </a:r>
          </a:p>
          <a:p>
            <a:pPr lvl="1"/>
            <a:endParaRPr lang="en-US" dirty="0"/>
          </a:p>
          <a:p>
            <a:r>
              <a:rPr lang="en-US" dirty="0"/>
              <a:t>World coordinate system</a:t>
            </a:r>
          </a:p>
          <a:p>
            <a:pPr lvl="1"/>
            <a:r>
              <a:rPr lang="en-US" dirty="0"/>
              <a:t>Relates pixel position to sky position</a:t>
            </a:r>
          </a:p>
          <a:p>
            <a:pPr lvl="1"/>
            <a:r>
              <a:rPr lang="en-US" dirty="0"/>
              <a:t>Simple transformation</a:t>
            </a:r>
          </a:p>
          <a:p>
            <a:pPr lvl="1"/>
            <a:r>
              <a:rPr lang="en-US" dirty="0"/>
              <a:t>More complex transformation</a:t>
            </a:r>
          </a:p>
          <a:p>
            <a:pPr lvl="1"/>
            <a:r>
              <a:rPr lang="en-US" dirty="0"/>
              <a:t>Plate solving</a:t>
            </a:r>
          </a:p>
          <a:p>
            <a:pPr lvl="2"/>
            <a:r>
              <a:rPr lang="en-US" dirty="0" err="1"/>
              <a:t>astrometry.net</a:t>
            </a:r>
            <a:endParaRPr lang="en-US" dirty="0"/>
          </a:p>
        </p:txBody>
      </p:sp>
    </p:spTree>
    <p:extLst>
      <p:ext uri="{BB962C8B-B14F-4D97-AF65-F5344CB8AC3E}">
        <p14:creationId xmlns:p14="http://schemas.microsoft.com/office/powerpoint/2010/main" val="3642636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E3E3-CB84-FD80-7F16-E46F98B6E5AD}"/>
              </a:ext>
            </a:extLst>
          </p:cNvPr>
          <p:cNvSpPr>
            <a:spLocks noGrp="1"/>
          </p:cNvSpPr>
          <p:nvPr>
            <p:ph type="title"/>
          </p:nvPr>
        </p:nvSpPr>
        <p:spPr/>
        <p:txBody>
          <a:bodyPr/>
          <a:lstStyle/>
          <a:p>
            <a:r>
              <a:rPr lang="en-US" dirty="0"/>
              <a:t>World coordinate system keywords</a:t>
            </a:r>
          </a:p>
        </p:txBody>
      </p:sp>
      <p:sp>
        <p:nvSpPr>
          <p:cNvPr id="3" name="Content Placeholder 2">
            <a:extLst>
              <a:ext uri="{FF2B5EF4-FFF2-40B4-BE49-F238E27FC236}">
                <a16:creationId xmlns:a16="http://schemas.microsoft.com/office/drawing/2014/main" id="{8554931A-F538-59CC-A883-82FFD7C17D23}"/>
              </a:ext>
            </a:extLst>
          </p:cNvPr>
          <p:cNvSpPr>
            <a:spLocks noGrp="1"/>
          </p:cNvSpPr>
          <p:nvPr>
            <p:ph idx="1"/>
          </p:nvPr>
        </p:nvSpPr>
        <p:spPr/>
        <p:txBody>
          <a:bodyPr/>
          <a:lstStyle/>
          <a:p>
            <a:r>
              <a:rPr lang="en-US" dirty="0"/>
              <a:t>Simple transformations: CRVALN, CDELTN, CRPIXN</a:t>
            </a:r>
          </a:p>
          <a:p>
            <a:r>
              <a:rPr lang="en-US" dirty="0"/>
              <a:t>Full linear transformations: CDN_1, CDN_2</a:t>
            </a:r>
          </a:p>
          <a:p>
            <a:r>
              <a:rPr lang="en-US" dirty="0"/>
              <a:t>Standard imaging polynomials: </a:t>
            </a:r>
            <a:r>
              <a:rPr lang="en-US"/>
              <a:t>nonlinear transformations</a:t>
            </a:r>
            <a:endParaRPr lang="en-US" dirty="0"/>
          </a:p>
        </p:txBody>
      </p:sp>
    </p:spTree>
    <p:extLst>
      <p:ext uri="{BB962C8B-B14F-4D97-AF65-F5344CB8AC3E}">
        <p14:creationId xmlns:p14="http://schemas.microsoft.com/office/powerpoint/2010/main" val="689428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2768-8408-3043-BDFA-6447E747DDA8}"/>
              </a:ext>
            </a:extLst>
          </p:cNvPr>
          <p:cNvSpPr>
            <a:spLocks noGrp="1"/>
          </p:cNvSpPr>
          <p:nvPr>
            <p:ph type="title"/>
          </p:nvPr>
        </p:nvSpPr>
        <p:spPr>
          <a:xfrm>
            <a:off x="924697" y="105633"/>
            <a:ext cx="10515600" cy="1325563"/>
          </a:xfrm>
        </p:spPr>
        <p:txBody>
          <a:bodyPr/>
          <a:lstStyle/>
          <a:p>
            <a:r>
              <a:rPr lang="en-US" dirty="0"/>
              <a:t>Basic optics</a:t>
            </a:r>
          </a:p>
        </p:txBody>
      </p:sp>
      <p:sp>
        <p:nvSpPr>
          <p:cNvPr id="3" name="Content Placeholder 2">
            <a:extLst>
              <a:ext uri="{FF2B5EF4-FFF2-40B4-BE49-F238E27FC236}">
                <a16:creationId xmlns:a16="http://schemas.microsoft.com/office/drawing/2014/main" id="{6DE56FDC-2E01-6F40-AB38-255006D6E851}"/>
              </a:ext>
            </a:extLst>
          </p:cNvPr>
          <p:cNvSpPr>
            <a:spLocks noGrp="1"/>
          </p:cNvSpPr>
          <p:nvPr>
            <p:ph idx="1"/>
          </p:nvPr>
        </p:nvSpPr>
        <p:spPr>
          <a:xfrm>
            <a:off x="924697" y="1431195"/>
            <a:ext cx="10515600" cy="5110281"/>
          </a:xfrm>
        </p:spPr>
        <p:txBody>
          <a:bodyPr>
            <a:normAutofit fontScale="77500" lnSpcReduction="20000"/>
          </a:bodyPr>
          <a:lstStyle/>
          <a:p>
            <a:r>
              <a:rPr lang="en-US" dirty="0"/>
              <a:t>Why use optics?</a:t>
            </a:r>
          </a:p>
          <a:p>
            <a:r>
              <a:rPr lang="en-US" dirty="0"/>
              <a:t>Basic laws of refraction and reflection</a:t>
            </a:r>
          </a:p>
          <a:p>
            <a:pPr marL="457200" lvl="1" indent="0">
              <a:buNone/>
            </a:pPr>
            <a:r>
              <a:rPr lang="en-US" dirty="0"/>
              <a:t>n sin </a:t>
            </a:r>
            <a:r>
              <a:rPr lang="en-US" dirty="0" err="1"/>
              <a:t>i</a:t>
            </a:r>
            <a:r>
              <a:rPr lang="en-US" dirty="0"/>
              <a:t> = n’ sin </a:t>
            </a:r>
            <a:r>
              <a:rPr lang="en-US" dirty="0" err="1"/>
              <a:t>i</a:t>
            </a:r>
            <a:r>
              <a:rPr lang="en-US" dirty="0"/>
              <a:t>’   (refraction)</a:t>
            </a:r>
          </a:p>
          <a:p>
            <a:pPr marL="457200" lvl="1" indent="0">
              <a:buNone/>
            </a:pPr>
            <a:r>
              <a:rPr lang="en-US" dirty="0" err="1"/>
              <a:t>i</a:t>
            </a:r>
            <a:r>
              <a:rPr lang="en-US" dirty="0"/>
              <a:t> = -</a:t>
            </a:r>
            <a:r>
              <a:rPr lang="en-US" dirty="0" err="1"/>
              <a:t>i</a:t>
            </a:r>
            <a:r>
              <a:rPr lang="en-US" dirty="0"/>
              <a:t>’   (reflection)</a:t>
            </a:r>
          </a:p>
          <a:p>
            <a:r>
              <a:rPr lang="en-US" dirty="0"/>
              <a:t>Images and objects</a:t>
            </a:r>
          </a:p>
          <a:p>
            <a:pPr lvl="1"/>
            <a:r>
              <a:rPr lang="en-US" dirty="0"/>
              <a:t>real and virtual images</a:t>
            </a:r>
          </a:p>
          <a:p>
            <a:r>
              <a:rPr lang="en-US" dirty="0"/>
              <a:t>Terminology</a:t>
            </a:r>
          </a:p>
          <a:p>
            <a:pPr lvl="1"/>
            <a:r>
              <a:rPr lang="en-US" dirty="0"/>
              <a:t>Optical axis</a:t>
            </a:r>
          </a:p>
          <a:p>
            <a:pPr lvl="1"/>
            <a:r>
              <a:rPr lang="en-US" dirty="0"/>
              <a:t>Rays: chief, paraxial, marginal</a:t>
            </a:r>
          </a:p>
          <a:p>
            <a:pPr lvl="1"/>
            <a:r>
              <a:rPr lang="en-US" dirty="0"/>
              <a:t>Field angle</a:t>
            </a:r>
          </a:p>
          <a:p>
            <a:pPr lvl="1"/>
            <a:r>
              <a:rPr lang="en-US" dirty="0"/>
              <a:t>Geometric optics vs diffraction/physical optics</a:t>
            </a:r>
          </a:p>
          <a:p>
            <a:r>
              <a:rPr lang="en-US" dirty="0"/>
              <a:t>Paraxial regime</a:t>
            </a:r>
          </a:p>
          <a:p>
            <a:pPr lvl="1"/>
            <a:r>
              <a:rPr lang="en-US" dirty="0"/>
              <a:t>Consider rays near the chief ray</a:t>
            </a:r>
          </a:p>
          <a:p>
            <a:pPr lvl="1"/>
            <a:r>
              <a:rPr lang="en-US" dirty="0"/>
              <a:t>Angles are small</a:t>
            </a:r>
          </a:p>
          <a:p>
            <a:pPr lvl="1"/>
            <a:r>
              <a:rPr lang="en-US" dirty="0"/>
              <a:t>No aberrations</a:t>
            </a:r>
          </a:p>
          <a:p>
            <a:pPr lvl="1"/>
            <a:r>
              <a:rPr lang="en-US" dirty="0"/>
              <a:t>Optical surface specified fully by radius of curvature -- surface approximated by a sphere</a:t>
            </a:r>
          </a:p>
          <a:p>
            <a:pPr lvl="1"/>
            <a:r>
              <a:rPr lang="en-US" dirty="0"/>
              <a:t>Can still consider objects at non-zero field angle</a:t>
            </a:r>
          </a:p>
        </p:txBody>
      </p:sp>
    </p:spTree>
    <p:extLst>
      <p:ext uri="{BB962C8B-B14F-4D97-AF65-F5344CB8AC3E}">
        <p14:creationId xmlns:p14="http://schemas.microsoft.com/office/powerpoint/2010/main" val="424675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36961</TotalTime>
  <Words>1634</Words>
  <Application>Microsoft Macintosh PowerPoint</Application>
  <PresentationFormat>Widescreen</PresentationFormat>
  <Paragraphs>339</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Cambria Math</vt:lpstr>
      <vt:lpstr>Office Theme</vt:lpstr>
      <vt:lpstr>ASTR 535</vt:lpstr>
      <vt:lpstr>10/24</vt:lpstr>
      <vt:lpstr>Plate scale</vt:lpstr>
      <vt:lpstr>10/26</vt:lpstr>
      <vt:lpstr>10/31</vt:lpstr>
      <vt:lpstr>11/02</vt:lpstr>
      <vt:lpstr>Imaging data reduction</vt:lpstr>
      <vt:lpstr>World coordinate system keywords</vt:lpstr>
      <vt:lpstr>Basic optics</vt:lpstr>
      <vt:lpstr>First order optics</vt:lpstr>
      <vt:lpstr>Problem</vt:lpstr>
      <vt:lpstr>Multi surface systems</vt:lpstr>
      <vt:lpstr>Basic equations of 2-mirror telescopes</vt:lpstr>
      <vt:lpstr>Problem: telescope design</vt:lpstr>
      <vt:lpstr>Secondary mirror movement and the focal plane</vt:lpstr>
      <vt:lpstr>Pupils and stops</vt:lpstr>
      <vt:lpstr>Aberrations: surface shapes for perfect images</vt:lpstr>
      <vt:lpstr>Aberrations</vt:lpstr>
      <vt:lpstr>Classical (third order) aberrations</vt:lpstr>
      <vt:lpstr>Aberration compensation</vt:lpstr>
      <vt:lpstr>Sources of aberration</vt:lpstr>
      <vt:lpstr>Physical (diffraction) optics</vt:lpstr>
      <vt:lpstr>Adaptive optics</vt:lpstr>
      <vt:lpstr>AO wavefront correction, limitations, and overcoming them</vt:lpstr>
      <vt:lpstr>Telescopes</vt:lpstr>
      <vt:lpstr>Instruments</vt:lpstr>
      <vt:lpstr> Instrument examples</vt:lpstr>
      <vt:lpstr>Filters</vt:lpstr>
      <vt:lpstr>Imaging spectroscopy: Fabry-Perot interferometer</vt:lpstr>
      <vt:lpstr>Dispersing spectrographs </vt:lpstr>
      <vt:lpstr>Spectrographs</vt:lpstr>
      <vt:lpstr>PowerPoint Presentation</vt:lpstr>
      <vt:lpstr>Astronomical spectrographs </vt:lpstr>
      <vt:lpstr>PowerPoint Presentation</vt:lpstr>
      <vt:lpstr>PowerPoint Presentation</vt:lpstr>
      <vt:lpstr>PowerPoint Presentation</vt:lpstr>
      <vt:lpstr>Dispersing elements</vt:lpstr>
      <vt:lpstr>Detectors</vt:lpstr>
      <vt:lpstr>Detector characteristics</vt:lpstr>
      <vt:lpstr>More detector characteristics</vt:lpstr>
      <vt:lpstr>Digitization</vt:lpstr>
      <vt:lpstr>CCDs</vt:lpstr>
      <vt:lpstr>CMOS detectors</vt:lpstr>
      <vt:lpstr>IR detectors</vt:lpstr>
      <vt:lpstr>UV detectors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 535</dc:title>
  <dc:creator>Jon Holtzman</dc:creator>
  <cp:lastModifiedBy>Jon Holtzman</cp:lastModifiedBy>
  <cp:revision>38</cp:revision>
  <dcterms:created xsi:type="dcterms:W3CDTF">2019-10-23T15:22:23Z</dcterms:created>
  <dcterms:modified xsi:type="dcterms:W3CDTF">2023-11-06T22:00:49Z</dcterms:modified>
</cp:coreProperties>
</file>