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324" r:id="rId2"/>
    <p:sldId id="325" r:id="rId3"/>
    <p:sldId id="258" r:id="rId4"/>
    <p:sldId id="326" r:id="rId5"/>
    <p:sldId id="333" r:id="rId6"/>
    <p:sldId id="334" r:id="rId7"/>
    <p:sldId id="259" r:id="rId8"/>
    <p:sldId id="346" r:id="rId9"/>
    <p:sldId id="340" r:id="rId10"/>
    <p:sldId id="341" r:id="rId11"/>
    <p:sldId id="343" r:id="rId12"/>
    <p:sldId id="342" r:id="rId13"/>
    <p:sldId id="344" r:id="rId14"/>
    <p:sldId id="345" r:id="rId15"/>
    <p:sldId id="339" r:id="rId16"/>
    <p:sldId id="335" r:id="rId17"/>
    <p:sldId id="336" r:id="rId18"/>
    <p:sldId id="337" r:id="rId19"/>
    <p:sldId id="260" r:id="rId20"/>
    <p:sldId id="348" r:id="rId21"/>
    <p:sldId id="357" r:id="rId22"/>
    <p:sldId id="347" r:id="rId23"/>
    <p:sldId id="351" r:id="rId24"/>
    <p:sldId id="350" r:id="rId25"/>
    <p:sldId id="352" r:id="rId26"/>
    <p:sldId id="338" r:id="rId27"/>
    <p:sldId id="330" r:id="rId28"/>
    <p:sldId id="331" r:id="rId29"/>
    <p:sldId id="261" r:id="rId30"/>
    <p:sldId id="332" r:id="rId31"/>
    <p:sldId id="353" r:id="rId32"/>
    <p:sldId id="354" r:id="rId33"/>
    <p:sldId id="355" r:id="rId34"/>
    <p:sldId id="356" r:id="rId35"/>
    <p:sldId id="327" r:id="rId36"/>
    <p:sldId id="328" r:id="rId37"/>
    <p:sldId id="358" r:id="rId38"/>
    <p:sldId id="359" r:id="rId39"/>
    <p:sldId id="360" r:id="rId40"/>
    <p:sldId id="363" r:id="rId41"/>
    <p:sldId id="365" r:id="rId42"/>
    <p:sldId id="362" r:id="rId43"/>
    <p:sldId id="364" r:id="rId44"/>
    <p:sldId id="265" r:id="rId45"/>
    <p:sldId id="266" r:id="rId46"/>
    <p:sldId id="366" r:id="rId47"/>
    <p:sldId id="329" r:id="rId48"/>
    <p:sldId id="26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63"/>
  </p:normalViewPr>
  <p:slideViewPr>
    <p:cSldViewPr snapToGrid="0" snapToObjects="1">
      <p:cViewPr varScale="1">
        <p:scale>
          <a:sx n="76" d="100"/>
          <a:sy n="76" d="100"/>
        </p:scale>
        <p:origin x="20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CBB26-C23F-5C44-9AB2-BD9386C6EB11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F352F-444E-8542-B576-15286FF0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2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F352F-444E-8542-B576-15286FF0E4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23548-4F06-A546-957D-7C3830387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B811D-54EB-CA46-91F0-54AB038C7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13ECD-4E1B-F143-9D4B-32E43B1AC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9AB1D-08B0-0E41-B100-33BD08896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62621-865C-BB4F-BFC4-5D283B25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9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636A-49C3-BD4D-83AD-CA383006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882694-7531-6D46-B99B-DB00BB726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EBAD5-B6E2-9E4F-99F3-0CC1846E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54B71-6670-5749-B7C5-BA79E736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B5694-DB1A-DE44-9430-D3983912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1865AA-D47D-A743-A678-8BBBF6CEBF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7BF1D-40D0-2144-9630-28D2B6018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8D4AC-2160-224D-933C-59D38F4D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FC0-4559-E24D-896E-388B3B35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264CC-60E3-5543-B5F5-792B5DB3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4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CF48-E72D-C34A-8CF7-78C6A1195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D3F7E-9504-A94A-9FDF-C80B82016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043B4-99EF-B74A-9648-951239FB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CEAAB-3D53-674B-A806-4D4E7A35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B576F-9596-C043-8D13-87D9C20D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1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BE572-41A5-DE48-9873-3868C5520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12CD5-FD49-DC4A-B6C4-95FE0CB24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8FD89-C187-6A45-B30E-5707019F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6CE6D-CDBC-0B4F-9B80-1B15A517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95E0D-761D-9F46-81D4-B9A1679F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0830-E6CF-044A-B73B-E40AB6BB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4C82B-D73F-934B-B2F0-2140CEF1ED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FF50A-2E01-1D46-B0FF-1104D7C10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61BD7-458A-124D-B31B-5FF8CAD9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59D43-B603-634F-9E10-935AE256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3C019-74EF-E647-A6C6-602DF96F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3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361D-5CA2-6842-A70D-D33F4901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23C7E-61B3-8843-B9A0-180921919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ED844A-467F-B846-A1B4-265B918D3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A4277-7D46-3B49-98DF-DB2955541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CF5034-90DE-EB40-8A42-B97E0F468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3D960-B658-364A-8420-85264F137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B584FB-B1FF-114E-B8CF-83B80B09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CB7A7-A1F5-5243-B918-180F56EB7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2F650-F875-B54D-B299-52B63F8D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EE54A-BFA9-AA49-A675-4E5826F6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4F663-D846-1C46-8516-79DD9745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AD07A-D779-6341-9292-FCC0A096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3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96C64-708F-7C47-A1A0-7650DBF3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ECC72-6031-F94C-9D49-836ABF6D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45B9C-C311-1C40-9889-3E5DF0B5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2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358E-6BDA-B749-B7DA-7C860BF8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6E7D2-212D-054A-9230-CA1577858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0BA04-554D-044A-8080-B0A06ACD7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24C30-4491-154B-A734-61A54A89F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C3572-2405-084C-8F8A-3CC537FF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1A6EC-0AF3-164F-AC0D-D5AAAFD9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83AF9-DB30-294E-B9CD-B19AC31C2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61513-F8AD-7A49-8047-D9BD365D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4FF97-903D-7C47-9924-8C6BF8AC0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EED39-9CC2-0349-BE76-2FB0F03A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3DE9C-5AFA-744B-9C04-03656592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7DB17-3C34-4042-9213-212A6844A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5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DA6B3-0B19-5149-A028-4E5BD440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8C39-8EFA-8E47-AC73-2363EF03C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EF141-8EE0-CA48-A49C-067D40714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7B50A-F872-1D4D-BA45-9D4297BFC5E8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D503-CEDF-5549-8E44-827FF862F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A468-4FD8-F54E-A30B-0429A85FC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D1F7B-B63A-3D4A-AAFC-D7C4BF6FB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5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o.org/observing/etc/bin/gen/form?INS.MODE=swspectr+INS.NAME=SKYCAL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hyperlink" Target="https://en.wikipedia.org/wiki/Photometric_system#cite_note-Jursa-9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hotometric_system#cite_note-8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astronomy.nmsu.edu/holtz/a535/ay535notes/node4.html#SECTION0004300000000000000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britastro.org/sites/default/files/field/image/Figure%205_7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ASTR 535 : Observational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Effects of the Earth’s atmosphere</a:t>
            </a:r>
          </a:p>
          <a:p>
            <a:r>
              <a:rPr lang="en-US" dirty="0"/>
              <a:t>Four atmospheric effects</a:t>
            </a:r>
          </a:p>
        </p:txBody>
      </p:sp>
    </p:spTree>
    <p:extLst>
      <p:ext uri="{BB962C8B-B14F-4D97-AF65-F5344CB8AC3E}">
        <p14:creationId xmlns:p14="http://schemas.microsoft.com/office/powerpoint/2010/main" val="66650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0C25-C536-1A44-811B-BF48337B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sky brightness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CD2697D3-756B-D74E-A034-33E52C217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671" y="2780920"/>
            <a:ext cx="6992610" cy="1798373"/>
          </a:xfr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55FF3683-57B7-694E-BD8E-F6A63F4D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36" y="0"/>
            <a:ext cx="3257964" cy="3883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D3D361-FF6A-A649-B53E-D59F8114DC1B}"/>
              </a:ext>
            </a:extLst>
          </p:cNvPr>
          <p:cNvSpPr txBox="1"/>
          <p:nvPr/>
        </p:nvSpPr>
        <p:spPr>
          <a:xfrm>
            <a:off x="373671" y="1690688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Lunar sky brightness is a function of wavelength (blue!), phase of the Moon, and distance from Moon in the sky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A84676-4DB9-7046-A680-D9F219F4FB95}"/>
              </a:ext>
            </a:extLst>
          </p:cNvPr>
          <p:cNvSpPr txBox="1"/>
          <p:nvPr/>
        </p:nvSpPr>
        <p:spPr>
          <a:xfrm>
            <a:off x="749881" y="4792362"/>
            <a:ext cx="6240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Because of significant effect of Moon, observing time usually split into: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dark time: Moon below horizon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grey time (various definitions) : above horizon, &lt; 50% illuminated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Bright time : above horizon, &gt; 50% illuminated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19993AE9-EB90-4849-8583-3271159A2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933" y="3883081"/>
            <a:ext cx="2762827" cy="30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3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DCA2-5F36-9346-BB6F-4F85499F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Sunlight and twilight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1CD89-53FF-A14A-85DC-2B3D35C26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Surface brightness from sunlight depends on distance of Sun below horizon</a:t>
            </a:r>
          </a:p>
          <a:p>
            <a:r>
              <a:rPr lang="en-US" dirty="0"/>
              <a:t>Note definitions:</a:t>
            </a:r>
          </a:p>
          <a:p>
            <a:pPr lvl="1"/>
            <a:r>
              <a:rPr lang="en-US" dirty="0"/>
              <a:t>Sunset : sun goes below horizon</a:t>
            </a:r>
          </a:p>
          <a:p>
            <a:pPr lvl="1"/>
            <a:r>
              <a:rPr lang="en-US" dirty="0"/>
              <a:t>Civil twilight: 6 degrees below</a:t>
            </a:r>
          </a:p>
          <a:p>
            <a:pPr lvl="1"/>
            <a:r>
              <a:rPr lang="en-US" dirty="0"/>
              <a:t>Nautical twilight: 12 degrees below</a:t>
            </a:r>
          </a:p>
          <a:p>
            <a:pPr lvl="1"/>
            <a:r>
              <a:rPr lang="en-US" dirty="0"/>
              <a:t>Astronomical twilight: 18 degrees below (fully dark)</a:t>
            </a:r>
          </a:p>
          <a:p>
            <a:r>
              <a:rPr lang="en-US" dirty="0"/>
              <a:t>Lots of useful stuff can be done before astronomical twilight!</a:t>
            </a:r>
          </a:p>
          <a:p>
            <a:pPr lvl="1"/>
            <a:r>
              <a:rPr lang="en-US" dirty="0"/>
              <a:t>Twilight flat fields</a:t>
            </a:r>
          </a:p>
          <a:p>
            <a:pPr lvl="1"/>
            <a:r>
              <a:rPr lang="en-US" dirty="0"/>
              <a:t>Brighter star calibration</a:t>
            </a:r>
          </a:p>
          <a:p>
            <a:pPr lvl="1"/>
            <a:r>
              <a:rPr lang="en-US" dirty="0"/>
              <a:t>Brighter star observations</a:t>
            </a:r>
          </a:p>
          <a:p>
            <a:r>
              <a:rPr lang="en-US" dirty="0"/>
              <a:t>Observing: be prepared at sunset!</a:t>
            </a:r>
          </a:p>
        </p:txBody>
      </p:sp>
    </p:spTree>
    <p:extLst>
      <p:ext uri="{BB962C8B-B14F-4D97-AF65-F5344CB8AC3E}">
        <p14:creationId xmlns:p14="http://schemas.microsoft.com/office/powerpoint/2010/main" val="2118781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1A817-9093-9B47-9733-84D8C792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pollution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BB182122-CC85-9E4E-B09B-75ACB05EE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044" y="1387213"/>
            <a:ext cx="9067222" cy="4991630"/>
          </a:xfrm>
        </p:spPr>
      </p:pic>
    </p:spTree>
    <p:extLst>
      <p:ext uri="{BB962C8B-B14F-4D97-AF65-F5344CB8AC3E}">
        <p14:creationId xmlns:p14="http://schemas.microsoft.com/office/powerpoint/2010/main" val="210381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80178-78A7-7842-A958-AC416191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Variability of sky</a:t>
            </a:r>
          </a:p>
        </p:txBody>
      </p:sp>
      <p:pic>
        <p:nvPicPr>
          <p:cNvPr id="4" name="fpatat (Converted).mov" descr="fpatat (Converted).mov">
            <a:hlinkClick r:id="" action="ppaction://media"/>
            <a:extLst>
              <a:ext uri="{FF2B5EF4-FFF2-40B4-BE49-F238E27FC236}">
                <a16:creationId xmlns:a16="http://schemas.microsoft.com/office/drawing/2014/main" id="{3952B144-E2A3-9E4E-B4D2-BC1DAE8EE4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0620" y="1876954"/>
            <a:ext cx="5802313" cy="4351338"/>
          </a:xfrm>
        </p:spPr>
      </p:pic>
      <p:pic>
        <p:nvPicPr>
          <p:cNvPr id="5" name="2mass.mov" descr="2mass.mov">
            <a:hlinkClick r:id="" action="ppaction://media"/>
            <a:extLst>
              <a:ext uri="{FF2B5EF4-FFF2-40B4-BE49-F238E27FC236}">
                <a16:creationId xmlns:a16="http://schemas.microsoft.com/office/drawing/2014/main" id="{9F5EB33E-2CCC-D143-8F7C-E165425359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9067" y="3241675"/>
            <a:ext cx="3251200" cy="325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8D9DA-5BAB-8A49-8340-E1869C9268C7}"/>
              </a:ext>
            </a:extLst>
          </p:cNvPr>
          <p:cNvSpPr txBox="1"/>
          <p:nvPr/>
        </p:nvSpPr>
        <p:spPr>
          <a:xfrm>
            <a:off x="344605" y="1690688"/>
            <a:ext cx="4560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Sky emission in variable!</a:t>
            </a:r>
          </a:p>
          <a:p>
            <a:endParaRPr lang="en-US" dirty="0"/>
          </a:p>
          <a:p>
            <a:r>
              <a:rPr lang="en-US" dirty="0"/>
              <a:t>Need to measure ~simultaneously to remove</a:t>
            </a:r>
          </a:p>
          <a:p>
            <a:endParaRPr lang="en-US" dirty="0"/>
          </a:p>
          <a:p>
            <a:r>
              <a:rPr lang="en-US" dirty="0"/>
              <a:t>Also can be spatially variable</a:t>
            </a:r>
          </a:p>
        </p:txBody>
      </p:sp>
    </p:spTree>
    <p:extLst>
      <p:ext uri="{BB962C8B-B14F-4D97-AF65-F5344CB8AC3E}">
        <p14:creationId xmlns:p14="http://schemas.microsoft.com/office/powerpoint/2010/main" val="34885083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64D6-1E62-9D47-BD40-A0E0370D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sky brightness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B65B-3050-4742-B832-6D998D23F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Sky simulators are now available:</a:t>
            </a:r>
          </a:p>
          <a:p>
            <a:pPr lvl="1"/>
            <a:r>
              <a:rPr lang="en-US" dirty="0">
                <a:hlinkClick r:id="rId2"/>
              </a:rPr>
              <a:t>ESO Sky calculator</a:t>
            </a:r>
            <a:endParaRPr lang="en-US" dirty="0"/>
          </a:p>
          <a:p>
            <a:r>
              <a:rPr lang="en-US" dirty="0"/>
              <a:t>Sky contributes noise to observations!</a:t>
            </a:r>
          </a:p>
          <a:p>
            <a:pPr lvl="1"/>
            <a:r>
              <a:rPr lang="en-US" dirty="0"/>
              <a:t>Amount of sky noise depends on sky brightness</a:t>
            </a:r>
          </a:p>
          <a:p>
            <a:pPr lvl="1"/>
            <a:r>
              <a:rPr lang="en-US" dirty="0"/>
              <a:t>Amount of sky noise depends on image quality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ED6B-C26B-8D48-89B7-8ADE6FC1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on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BF423-529F-B14B-B4AB-CFE55B325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705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Optical broadband imaging</a:t>
            </a:r>
          </a:p>
          <a:p>
            <a:pPr lvl="1"/>
            <a:r>
              <a:rPr lang="en-US" dirty="0"/>
              <a:t>Sky surface brightness between 17 and 22.5 mag / square arcsec, depending on moon</a:t>
            </a:r>
          </a:p>
          <a:p>
            <a:pPr lvl="1"/>
            <a:r>
              <a:rPr lang="en-US" dirty="0"/>
              <a:t>“Fainter” objects achieve much better S/N in dark time</a:t>
            </a:r>
          </a:p>
          <a:p>
            <a:r>
              <a:rPr lang="en-US" dirty="0"/>
              <a:t>Optical spectroscopy</a:t>
            </a:r>
          </a:p>
          <a:p>
            <a:pPr lvl="1"/>
            <a:r>
              <a:rPr lang="en-US" dirty="0"/>
              <a:t>Moon produces continuum emission</a:t>
            </a:r>
          </a:p>
          <a:p>
            <a:pPr lvl="1"/>
            <a:r>
              <a:rPr lang="en-US" dirty="0"/>
              <a:t>“fainter” objects require dark time</a:t>
            </a:r>
          </a:p>
          <a:p>
            <a:r>
              <a:rPr lang="en-US" dirty="0"/>
              <a:t>Near-IR broadband imaging: brightness and time variation</a:t>
            </a:r>
          </a:p>
          <a:p>
            <a:pPr lvl="1"/>
            <a:r>
              <a:rPr lang="en-US" dirty="0"/>
              <a:t>Sky is much brighter :  between 12 and 13.5 mag / square arcsec. Background limited except for ”bright” objects</a:t>
            </a:r>
          </a:p>
          <a:p>
            <a:pPr lvl="1"/>
            <a:r>
              <a:rPr lang="en-US" dirty="0"/>
              <a:t>Leads to different strategies for data collection and reduction</a:t>
            </a:r>
          </a:p>
          <a:p>
            <a:pPr lvl="1"/>
            <a:r>
              <a:rPr lang="en-US" dirty="0"/>
              <a:t>Moon contributes relatively little</a:t>
            </a:r>
          </a:p>
          <a:p>
            <a:pPr lvl="1"/>
            <a:r>
              <a:rPr lang="en-US" dirty="0"/>
              <a:t>Bright time!</a:t>
            </a:r>
          </a:p>
          <a:p>
            <a:r>
              <a:rPr lang="en-US" dirty="0"/>
              <a:t>Near-IR spectroscopy</a:t>
            </a:r>
          </a:p>
          <a:p>
            <a:pPr lvl="1"/>
            <a:r>
              <a:rPr lang="en-US" dirty="0"/>
              <a:t>Sky significant in lines</a:t>
            </a:r>
          </a:p>
          <a:p>
            <a:pPr lvl="1"/>
            <a:r>
              <a:rPr lang="en-US" dirty="0"/>
              <a:t>Again, moon contributes relatively little</a:t>
            </a:r>
          </a:p>
        </p:txBody>
      </p:sp>
    </p:spTree>
    <p:extLst>
      <p:ext uri="{BB962C8B-B14F-4D97-AF65-F5344CB8AC3E}">
        <p14:creationId xmlns:p14="http://schemas.microsoft.com/office/powerpoint/2010/main" val="327946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E61B-9DA3-7740-84FD-002F7B0B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F2AE-C992-8246-BD6F-1EFE79973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7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ASTR 535 : Observational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Effects of the Earth’s atmosphere</a:t>
            </a:r>
          </a:p>
          <a:p>
            <a:r>
              <a:rPr lang="en-US" dirty="0"/>
              <a:t>Atmospheric absorption</a:t>
            </a:r>
          </a:p>
        </p:txBody>
      </p:sp>
    </p:spTree>
    <p:extLst>
      <p:ext uri="{BB962C8B-B14F-4D97-AF65-F5344CB8AC3E}">
        <p14:creationId xmlns:p14="http://schemas.microsoft.com/office/powerpoint/2010/main" val="1578148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BBB8-FA81-8C41-8205-7A3E69F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0125-6C32-5D42-8A24-2451CDB6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nature of sources that contribute to absorption in the Earth’s atmosphere, including their origin, wavelength dependence, and dependence on location and time</a:t>
            </a:r>
          </a:p>
          <a:p>
            <a:r>
              <a:rPr lang="en-US" dirty="0"/>
              <a:t>Understand the basic radiative transfer of absorption and the definition of airmass and extinction coefficients</a:t>
            </a:r>
          </a:p>
          <a:p>
            <a:r>
              <a:rPr lang="en-US" dirty="0"/>
              <a:t>Understand how atmospheric absorption is corrected for in imaging and spectroscopy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17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3CCD-14B0-6F40-A612-72070309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FA32-66ED-B946-A034-858D707F2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 err="1"/>
              <a:t>Rsyleigh</a:t>
            </a:r>
            <a:r>
              <a:rPr lang="en-US" dirty="0"/>
              <a:t> scattering, mostly off molecules in atmosphere</a:t>
            </a:r>
          </a:p>
          <a:p>
            <a:pPr lvl="1"/>
            <a:r>
              <a:rPr lang="en-US" dirty="0"/>
              <a:t>Aerosols : particulates in the atmosphere, e.g. salt, dust, ash</a:t>
            </a:r>
          </a:p>
          <a:p>
            <a:pPr lvl="1"/>
            <a:r>
              <a:rPr lang="en-US" dirty="0"/>
              <a:t>Molecular absorption : O</a:t>
            </a:r>
            <a:r>
              <a:rPr lang="en-US" baseline="-25000" dirty="0"/>
              <a:t>3</a:t>
            </a:r>
            <a:r>
              <a:rPr lang="en-US" dirty="0"/>
              <a:t>, O</a:t>
            </a:r>
            <a:r>
              <a:rPr lang="en-US" baseline="-25000" dirty="0"/>
              <a:t>2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O, CO</a:t>
            </a:r>
            <a:r>
              <a:rPr lang="en-US" baseline="-25000" dirty="0"/>
              <a:t>2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etc.</a:t>
            </a:r>
          </a:p>
          <a:p>
            <a:r>
              <a:rPr lang="en-US" dirty="0"/>
              <a:t>All are functions of wavelength</a:t>
            </a:r>
          </a:p>
          <a:p>
            <a:r>
              <a:rPr lang="en-US" dirty="0"/>
              <a:t>All a functions of position</a:t>
            </a:r>
          </a:p>
          <a:p>
            <a:r>
              <a:rPr lang="en-US" dirty="0"/>
              <a:t>Some are functions of time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9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BBB8-FA81-8C41-8205-7A3E69F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0125-6C32-5D42-8A24-2451CDB6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effects of the Earth’s atmosphere (+) that we will discuss: emission, absorption, refraction, and seeing</a:t>
            </a:r>
          </a:p>
        </p:txBody>
      </p:sp>
    </p:spTree>
    <p:extLst>
      <p:ext uri="{BB962C8B-B14F-4D97-AF65-F5344CB8AC3E}">
        <p14:creationId xmlns:p14="http://schemas.microsoft.com/office/powerpoint/2010/main" val="2398914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4691-2B28-1C47-B371-7E11AE81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98246" cy="1325563"/>
          </a:xfrm>
        </p:spPr>
        <p:txBody>
          <a:bodyPr>
            <a:normAutofit/>
          </a:bodyPr>
          <a:lstStyle/>
          <a:p>
            <a:r>
              <a:rPr lang="en-US" dirty="0"/>
              <a:t>Absorption wavelength dependence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9A61F2-73EC-9C42-AD19-A19135428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0698" y="-289055"/>
            <a:ext cx="4843769" cy="395948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35EF7-DF49-BE44-82AD-A77D2E12C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48" y="4213079"/>
            <a:ext cx="4726322" cy="2369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E9174-A5D5-EB44-A675-378C0859D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168" y="3662405"/>
            <a:ext cx="4282205" cy="319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A8CAD-12A2-5548-B7F5-AFED8FA79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433" y="124750"/>
            <a:ext cx="3394297" cy="998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02629B-FC0F-4F4E-96F7-0CEA1B69A1F7}"/>
              </a:ext>
            </a:extLst>
          </p:cNvPr>
          <p:cNvSpPr txBox="1"/>
          <p:nvPr/>
        </p:nvSpPr>
        <p:spPr>
          <a:xfrm>
            <a:off x="667123" y="1752581"/>
            <a:ext cx="508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Ozone provides short wavelength cutoff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largely continuous from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molecular absorption, e.g. A and B bands</a:t>
            </a:r>
          </a:p>
          <a:p>
            <a:r>
              <a:rPr lang="en-US" dirty="0"/>
              <a:t>Near-IR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absorption, </a:t>
            </a:r>
            <a:r>
              <a:rPr lang="en-US" dirty="0" err="1"/>
              <a:t>esp</a:t>
            </a:r>
            <a:r>
              <a:rPr lang="en-US" dirty="0"/>
              <a:t> H2O, dominates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H2O absorption leads to atmospheric windows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C2950-DE9C-2A43-B90F-BE8495AD4D89}"/>
              </a:ext>
            </a:extLst>
          </p:cNvPr>
          <p:cNvSpPr txBox="1"/>
          <p:nvPr/>
        </p:nvSpPr>
        <p:spPr>
          <a:xfrm>
            <a:off x="7172332" y="4661298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6C6A2-1250-5D4D-8D57-CF69FB4BF454}"/>
              </a:ext>
            </a:extLst>
          </p:cNvPr>
          <p:cNvSpPr txBox="1"/>
          <p:nvPr/>
        </p:nvSpPr>
        <p:spPr>
          <a:xfrm>
            <a:off x="7687734" y="466129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387D9-3106-A543-A924-353626E53D26}"/>
              </a:ext>
            </a:extLst>
          </p:cNvPr>
          <p:cNvSpPr txBox="1"/>
          <p:nvPr/>
        </p:nvSpPr>
        <p:spPr>
          <a:xfrm>
            <a:off x="8201934" y="473018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C345400-4F69-AD4F-B1D8-1B7A42FA6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669311"/>
              </p:ext>
            </p:extLst>
          </p:nvPr>
        </p:nvGraphicFramePr>
        <p:xfrm>
          <a:off x="9972337" y="3312320"/>
          <a:ext cx="2156836" cy="3436620"/>
        </p:xfrm>
        <a:graphic>
          <a:graphicData uri="http://schemas.openxmlformats.org/drawingml/2006/table">
            <a:tbl>
              <a:tblPr/>
              <a:tblGrid>
                <a:gridCol w="426006">
                  <a:extLst>
                    <a:ext uri="{9D8B030D-6E8A-4147-A177-3AD203B41FA5}">
                      <a16:colId xmlns:a16="http://schemas.microsoft.com/office/drawing/2014/main" val="2399400828"/>
                    </a:ext>
                  </a:extLst>
                </a:gridCol>
                <a:gridCol w="1730830">
                  <a:extLst>
                    <a:ext uri="{9D8B030D-6E8A-4147-A177-3AD203B41FA5}">
                      <a16:colId xmlns:a16="http://schemas.microsoft.com/office/drawing/2014/main" val="3253870716"/>
                    </a:ext>
                  </a:extLst>
                </a:gridCol>
              </a:tblGrid>
              <a:tr h="302611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I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806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891390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Z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900 nm</a:t>
                      </a:r>
                      <a:r>
                        <a:rPr lang="en-US" b="0" i="0" u="none" strike="noStrike" baseline="30000">
                          <a:solidFill>
                            <a:srgbClr val="0645AD"/>
                          </a:solidFill>
                          <a:effectLst/>
                          <a:hlinkClick r:id="rId6"/>
                        </a:rPr>
                        <a:t>[4]</a:t>
                      </a:r>
                      <a:endParaRPr lang="en-US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68200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1020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137005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J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1220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388273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1630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356330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K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2190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11527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3450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929306"/>
                  </a:ext>
                </a:extLst>
              </a:tr>
              <a:tr h="302611">
                <a:tc gridSpan="2">
                  <a:txBody>
                    <a:bodyPr/>
                    <a:lstStyle/>
                    <a:p>
                      <a:pPr algn="l" fontAlgn="ctr"/>
                      <a:endParaRPr lang="en-US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53982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4750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79603"/>
                  </a:ext>
                </a:extLst>
              </a:tr>
              <a:tr h="246756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10500 nm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306836"/>
                  </a:ext>
                </a:extLst>
              </a:tr>
              <a:tr h="302611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Q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21000 nm</a:t>
                      </a:r>
                      <a:r>
                        <a:rPr lang="en-US" b="0" i="0" u="none" strike="noStrike" baseline="30000" dirty="0">
                          <a:solidFill>
                            <a:srgbClr val="0645AD"/>
                          </a:solidFill>
                          <a:effectLst/>
                          <a:hlinkClick r:id="rId7"/>
                        </a:rPr>
                        <a:t>[5]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300939"/>
                  </a:ext>
                </a:extLst>
              </a:tr>
            </a:tbl>
          </a:graphicData>
        </a:graphic>
      </p:graphicFrame>
      <p:sp>
        <p:nvSpPr>
          <p:cNvPr id="17" name="Rectangle 2">
            <a:extLst>
              <a:ext uri="{FF2B5EF4-FFF2-40B4-BE49-F238E27FC236}">
                <a16:creationId xmlns:a16="http://schemas.microsoft.com/office/drawing/2014/main" id="{061B499F-A454-5347-B0BC-B2687ED04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01441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72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454-1F50-0943-A0EF-A5D92561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of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75E9F-86CA-934C-A1FD-98FD292A8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2734733" cy="5032375"/>
          </a:xfrm>
        </p:spPr>
        <p:txBody>
          <a:bodyPr/>
          <a:lstStyle/>
          <a:p>
            <a:r>
              <a:rPr lang="en-US" dirty="0"/>
              <a:t>Also in ESO Sky calculator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38EA0-56B5-6D4A-A4DB-9F7E06CE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67" y="1361249"/>
            <a:ext cx="8847941" cy="53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61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5A70E-1250-0D47-B8A8-1C45F2AC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83" y="181503"/>
            <a:ext cx="10515600" cy="1325563"/>
          </a:xfrm>
        </p:spPr>
        <p:txBody>
          <a:bodyPr/>
          <a:lstStyle/>
          <a:p>
            <a:r>
              <a:rPr lang="en-US" dirty="0"/>
              <a:t>Quantitative light loss through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9543C-DD34-614E-8542-27A6BEBB8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325" y="1825625"/>
            <a:ext cx="5728854" cy="449050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Depends on how much air light passes through</a:t>
            </a:r>
          </a:p>
          <a:p>
            <a:pPr lvl="1"/>
            <a:r>
              <a:rPr lang="en-US" dirty="0"/>
              <a:t>Parameterized by the airmass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i="1" dirty="0"/>
              <a:t>                    </a:t>
            </a:r>
            <a:r>
              <a:rPr lang="en-US" i="1" dirty="0" err="1"/>
              <a:t>X</a:t>
            </a:r>
            <a:r>
              <a:rPr lang="en-US" dirty="0" err="1"/>
              <a:t>∼sec</a:t>
            </a:r>
            <a:r>
              <a:rPr lang="en-US" dirty="0"/>
              <a:t> </a:t>
            </a:r>
            <a:r>
              <a:rPr lang="en-US" i="1" dirty="0"/>
              <a:t>z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where z is the zenith distance, which can be calculated for an observation:</a:t>
            </a:r>
          </a:p>
          <a:p>
            <a:pPr marL="0" indent="0">
              <a:buNone/>
            </a:pPr>
            <a:r>
              <a:rPr lang="en-US" dirty="0"/>
              <a:t>          sec </a:t>
            </a:r>
            <a:r>
              <a:rPr lang="en-US" i="1" dirty="0"/>
              <a:t>z</a:t>
            </a:r>
            <a:r>
              <a:rPr lang="en-US" dirty="0"/>
              <a:t> = (sin</a:t>
            </a:r>
            <a:r>
              <a:rPr lang="el-GR" i="1" dirty="0"/>
              <a:t> φ </a:t>
            </a:r>
            <a:r>
              <a:rPr lang="en-US" dirty="0"/>
              <a:t>sin</a:t>
            </a:r>
            <a:r>
              <a:rPr lang="el-GR" i="1" dirty="0"/>
              <a:t>δ</a:t>
            </a:r>
            <a:r>
              <a:rPr lang="el-GR" dirty="0"/>
              <a:t> +</a:t>
            </a:r>
            <a:r>
              <a:rPr lang="en-US" dirty="0"/>
              <a:t> cos</a:t>
            </a:r>
            <a:r>
              <a:rPr lang="el-GR" i="1" dirty="0"/>
              <a:t>φ</a:t>
            </a:r>
            <a:r>
              <a:rPr lang="en-US" dirty="0"/>
              <a:t>cos</a:t>
            </a:r>
            <a:r>
              <a:rPr lang="el-GR" i="1" dirty="0"/>
              <a:t>δ</a:t>
            </a:r>
            <a:r>
              <a:rPr lang="en-US" dirty="0"/>
              <a:t>cos </a:t>
            </a:r>
            <a:r>
              <a:rPr lang="en-US" i="1" dirty="0"/>
              <a:t>h</a:t>
            </a:r>
            <a:r>
              <a:rPr lang="en-US" dirty="0"/>
              <a:t>)</a:t>
            </a:r>
            <a:r>
              <a:rPr lang="en-US" baseline="30000" dirty="0"/>
              <a:t>-1</a:t>
            </a:r>
          </a:p>
          <a:p>
            <a:pPr marL="0" indent="0">
              <a:buNone/>
            </a:pPr>
            <a:r>
              <a:rPr lang="en-US" dirty="0"/>
              <a:t>where</a:t>
            </a:r>
            <a:r>
              <a:rPr lang="en-US" baseline="30000" dirty="0"/>
              <a:t> </a:t>
            </a:r>
            <a:r>
              <a:rPr lang="el-GR" i="1" dirty="0"/>
              <a:t>φ</a:t>
            </a:r>
            <a:r>
              <a:rPr lang="en-US" i="1" dirty="0"/>
              <a:t> </a:t>
            </a:r>
            <a:r>
              <a:rPr lang="en-US" dirty="0"/>
              <a:t>is latitude</a:t>
            </a:r>
            <a:r>
              <a:rPr lang="en-US" i="1" dirty="0"/>
              <a:t>, </a:t>
            </a:r>
            <a:r>
              <a:rPr lang="el-GR" i="1" dirty="0"/>
              <a:t>δ</a:t>
            </a:r>
            <a:r>
              <a:rPr lang="en-US" i="1" dirty="0"/>
              <a:t> </a:t>
            </a:r>
            <a:r>
              <a:rPr lang="en-US" dirty="0"/>
              <a:t>is declination, h is hour angle</a:t>
            </a:r>
          </a:p>
          <a:p>
            <a:pPr marL="0" indent="0">
              <a:buNone/>
            </a:pPr>
            <a:endParaRPr lang="en-US" baseline="30000" dirty="0"/>
          </a:p>
          <a:p>
            <a:pPr marL="0" indent="0">
              <a:buNone/>
            </a:pPr>
            <a:r>
              <a:rPr lang="en-US" dirty="0"/>
              <a:t>Taking into account curvature </a:t>
            </a:r>
            <a:r>
              <a:rPr lang="en-US" dirty="0">
                <a:sym typeface="Wingdings" pitchFamily="2" charset="2"/>
              </a:rPr>
              <a:t>(relevant only for higher airmass) :</a:t>
            </a:r>
            <a:endParaRPr lang="en-US" i="1" dirty="0"/>
          </a:p>
          <a:p>
            <a:pPr marL="0" indent="0">
              <a:buNone/>
            </a:pPr>
            <a:r>
              <a:rPr lang="en-US" i="1" dirty="0"/>
              <a:t>X</a:t>
            </a:r>
            <a:r>
              <a:rPr lang="en-US" dirty="0"/>
              <a:t> = sec </a:t>
            </a:r>
            <a:r>
              <a:rPr lang="en-US" i="1" dirty="0"/>
              <a:t>z</a:t>
            </a:r>
            <a:r>
              <a:rPr lang="en-US" dirty="0"/>
              <a:t> - 0.0018167(sec </a:t>
            </a:r>
            <a:r>
              <a:rPr lang="en-US" i="1" dirty="0"/>
              <a:t>z</a:t>
            </a:r>
            <a:r>
              <a:rPr lang="en-US" dirty="0"/>
              <a:t> - 1) - 0.002875(sec </a:t>
            </a:r>
            <a:r>
              <a:rPr lang="en-US" i="1" dirty="0"/>
              <a:t>z</a:t>
            </a:r>
            <a:r>
              <a:rPr lang="en-US" dirty="0"/>
              <a:t> - 1)</a:t>
            </a:r>
            <a:r>
              <a:rPr lang="en-US" baseline="30000" dirty="0"/>
              <a:t>2</a:t>
            </a:r>
            <a:r>
              <a:rPr lang="en-US" dirty="0"/>
              <a:t> -      0.0008083(sec </a:t>
            </a:r>
            <a:r>
              <a:rPr lang="en-US" i="1" dirty="0"/>
              <a:t>z</a:t>
            </a:r>
            <a:r>
              <a:rPr lang="en-US" dirty="0"/>
              <a:t> - 1)</a:t>
            </a:r>
            <a:r>
              <a:rPr lang="en-US" baseline="30000" dirty="0"/>
              <a:t>3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3A39A-45DE-4F46-828C-11908BBEE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783" y="1507066"/>
            <a:ext cx="3721100" cy="218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129F8-A209-F44E-9AFD-9AB20702A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333" y="4040717"/>
            <a:ext cx="4826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8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5DB9-BFD8-C846-A292-2D9964C6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92"/>
            <a:ext cx="10515600" cy="1325563"/>
          </a:xfrm>
        </p:spPr>
        <p:txBody>
          <a:bodyPr/>
          <a:lstStyle/>
          <a:p>
            <a:r>
              <a:rPr lang="en-US" dirty="0"/>
              <a:t>Quantitative light loss through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CA9B9-CA51-7E46-AAD8-EF420D3D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95" y="1282400"/>
            <a:ext cx="7564006" cy="50761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Consider a thin slab of atmosphere with incident flux F and absorber opacity  </a:t>
            </a:r>
          </a:p>
          <a:p>
            <a:pPr marL="0" indent="0">
              <a:buNone/>
            </a:pPr>
            <a:r>
              <a:rPr lang="en-US" sz="1800" i="1" dirty="0"/>
              <a:t>            </a:t>
            </a:r>
            <a:r>
              <a:rPr lang="el-GR" sz="1800" i="1" dirty="0"/>
              <a:t>κ</a:t>
            </a:r>
            <a:r>
              <a:rPr lang="en-US" sz="1800" i="1" dirty="0"/>
              <a:t> = N 𝜎</a:t>
            </a:r>
          </a:p>
          <a:p>
            <a:pPr marL="0" indent="0">
              <a:buNone/>
            </a:pPr>
            <a:r>
              <a:rPr lang="en-US" sz="1800" dirty="0"/>
              <a:t>Simple radiative transfer equation :</a:t>
            </a:r>
          </a:p>
          <a:p>
            <a:pPr marL="0" indent="0">
              <a:buNone/>
            </a:pPr>
            <a:r>
              <a:rPr lang="en-US" sz="1800" i="1" dirty="0"/>
              <a:t>           </a:t>
            </a:r>
            <a:r>
              <a:rPr lang="en-US" sz="1800" i="1" dirty="0" err="1"/>
              <a:t>dF</a:t>
            </a:r>
            <a:r>
              <a:rPr lang="en-US" sz="1800" dirty="0"/>
              <a:t> = - </a:t>
            </a:r>
            <a:r>
              <a:rPr lang="el-GR" sz="1800" i="1" dirty="0"/>
              <a:t>κ</a:t>
            </a:r>
            <a:r>
              <a:rPr lang="en-US" sz="1800" i="1" dirty="0" err="1"/>
              <a:t>Fdx</a:t>
            </a:r>
            <a:endParaRPr lang="en-US" sz="1800" i="1" dirty="0"/>
          </a:p>
          <a:p>
            <a:pPr marL="0" indent="0">
              <a:buNone/>
            </a:pPr>
            <a:r>
              <a:rPr lang="en-US" sz="1800" dirty="0"/>
              <a:t>with solution</a:t>
            </a:r>
          </a:p>
          <a:p>
            <a:pPr marL="0" indent="0">
              <a:buNone/>
            </a:pPr>
            <a:r>
              <a:rPr lang="en-US" altLang="en-US" sz="1800" i="1" dirty="0">
                <a:solidFill>
                  <a:srgbClr val="000000"/>
                </a:solidFill>
                <a:latin typeface="Times" pitchFamily="2" charset="0"/>
              </a:rPr>
              <a:t>          F</a:t>
            </a:r>
            <a:r>
              <a:rPr lang="en-US" altLang="en-US" sz="1800" dirty="0">
                <a:solidFill>
                  <a:srgbClr val="000000"/>
                </a:solidFill>
                <a:latin typeface="Times" pitchFamily="2" charset="0"/>
              </a:rPr>
              <a:t> = </a:t>
            </a:r>
            <a:r>
              <a:rPr lang="en-US" altLang="en-US" sz="1800" i="1" dirty="0" err="1">
                <a:solidFill>
                  <a:srgbClr val="000000"/>
                </a:solidFill>
                <a:latin typeface="Times" pitchFamily="2" charset="0"/>
              </a:rPr>
              <a:t>F</a:t>
            </a:r>
            <a:r>
              <a:rPr lang="en-US" altLang="en-US" sz="1800" baseline="-30000" dirty="0" err="1">
                <a:solidFill>
                  <a:srgbClr val="000000"/>
                </a:solidFill>
                <a:latin typeface="Times" pitchFamily="2" charset="0"/>
              </a:rPr>
              <a:t>top</a:t>
            </a:r>
            <a:r>
              <a:rPr lang="en-US" altLang="en-US" sz="1800" i="1" dirty="0" err="1">
                <a:solidFill>
                  <a:srgbClr val="000000"/>
                </a:solidFill>
                <a:latin typeface="Times" pitchFamily="2" charset="0"/>
              </a:rPr>
              <a:t>e</a:t>
            </a:r>
            <a:r>
              <a:rPr lang="en-US" altLang="en-US" sz="1800" baseline="30000" dirty="0">
                <a:solidFill>
                  <a:srgbClr val="000000"/>
                </a:solidFill>
                <a:latin typeface="Times" pitchFamily="2" charset="0"/>
              </a:rPr>
              <a:t>- 𝜅dx </a:t>
            </a:r>
            <a:r>
              <a:rPr lang="en-US" altLang="en-US" sz="1800" dirty="0">
                <a:solidFill>
                  <a:srgbClr val="000000"/>
                </a:solidFill>
                <a:latin typeface="Times" pitchFamily="2" charset="0"/>
              </a:rPr>
              <a:t>≡ </a:t>
            </a:r>
            <a:r>
              <a:rPr lang="en-US" altLang="en-US" sz="1800" i="1" dirty="0" err="1">
                <a:solidFill>
                  <a:srgbClr val="000000"/>
                </a:solidFill>
                <a:latin typeface="Times" pitchFamily="2" charset="0"/>
              </a:rPr>
              <a:t>F</a:t>
            </a:r>
            <a:r>
              <a:rPr lang="en-US" altLang="en-US" sz="1800" baseline="-30000" dirty="0" err="1">
                <a:solidFill>
                  <a:srgbClr val="000000"/>
                </a:solidFill>
                <a:latin typeface="Times" pitchFamily="2" charset="0"/>
              </a:rPr>
              <a:t>top</a:t>
            </a:r>
            <a:r>
              <a:rPr lang="en-US" altLang="en-US" sz="1800" i="1" dirty="0" err="1">
                <a:solidFill>
                  <a:srgbClr val="000000"/>
                </a:solidFill>
                <a:latin typeface="Times" pitchFamily="2" charset="0"/>
              </a:rPr>
              <a:t>e</a:t>
            </a:r>
            <a:r>
              <a:rPr lang="en-US" altLang="en-US" sz="1800" baseline="30000" dirty="0" err="1">
                <a:solidFill>
                  <a:srgbClr val="000000"/>
                </a:solidFill>
                <a:latin typeface="Times" pitchFamily="2" charset="0"/>
              </a:rPr>
              <a:t>-</a:t>
            </a:r>
            <a:r>
              <a:rPr lang="en-US" altLang="en-US" sz="1800" i="1" baseline="30000" dirty="0" err="1">
                <a:solidFill>
                  <a:srgbClr val="000000"/>
                </a:solidFill>
                <a:latin typeface="Times" pitchFamily="2" charset="0"/>
              </a:rPr>
              <a:t>τ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/>
              <a:t>where 𝜏 is the optical depth. Scaling with airmass:</a:t>
            </a:r>
          </a:p>
          <a:p>
            <a:pPr marL="0" indent="0">
              <a:buNone/>
            </a:pPr>
            <a:r>
              <a:rPr lang="en-US" sz="1800" i="1" dirty="0"/>
              <a:t>            </a:t>
            </a:r>
            <a:r>
              <a:rPr lang="el-GR" sz="1800" i="1" dirty="0"/>
              <a:t>τ</a:t>
            </a:r>
            <a:r>
              <a:rPr lang="el-GR" sz="1800" dirty="0"/>
              <a:t>(</a:t>
            </a:r>
            <a:r>
              <a:rPr lang="en-US" sz="1800" i="1" dirty="0"/>
              <a:t>X</a:t>
            </a:r>
            <a:r>
              <a:rPr lang="en-US" sz="1800" dirty="0"/>
              <a:t>)∼</a:t>
            </a:r>
            <a:r>
              <a:rPr lang="el-GR" sz="1800" i="1" dirty="0"/>
              <a:t>τ</a:t>
            </a:r>
            <a:r>
              <a:rPr lang="el-GR" sz="1800" baseline="-25000" dirty="0"/>
              <a:t>0</a:t>
            </a:r>
            <a:r>
              <a:rPr lang="en-US" sz="1800" i="1" dirty="0"/>
              <a:t>X</a:t>
            </a:r>
          </a:p>
          <a:p>
            <a:pPr marL="0" indent="0">
              <a:buNone/>
            </a:pPr>
            <a:r>
              <a:rPr lang="en-US" sz="1800" dirty="0"/>
              <a:t>we get</a:t>
            </a:r>
          </a:p>
          <a:p>
            <a:pPr marL="0" indent="0">
              <a:buNone/>
            </a:pPr>
            <a:r>
              <a:rPr lang="en-US" sz="1800" i="1" dirty="0"/>
              <a:t>              F</a:t>
            </a:r>
            <a:r>
              <a:rPr lang="en-US" sz="1800" dirty="0"/>
              <a:t> = </a:t>
            </a:r>
            <a:r>
              <a:rPr lang="en-US" sz="1800" i="1" dirty="0" err="1"/>
              <a:t>F</a:t>
            </a:r>
            <a:r>
              <a:rPr lang="en-US" sz="1800" baseline="-25000" dirty="0" err="1"/>
              <a:t>top</a:t>
            </a:r>
            <a:r>
              <a:rPr lang="en-US" sz="1800" i="1" dirty="0" err="1"/>
              <a:t>e</a:t>
            </a:r>
            <a:r>
              <a:rPr lang="en-US" sz="1800" baseline="30000" dirty="0"/>
              <a:t>-</a:t>
            </a:r>
            <a:r>
              <a:rPr lang="el-GR" sz="1800" i="1" baseline="30000" dirty="0"/>
              <a:t>τ</a:t>
            </a:r>
            <a:r>
              <a:rPr lang="el-GR" sz="1800" baseline="-25000" dirty="0"/>
              <a:t>0</a:t>
            </a:r>
            <a:r>
              <a:rPr lang="en-US" sz="1800" baseline="30000" dirty="0"/>
              <a:t>X</a:t>
            </a:r>
          </a:p>
          <a:p>
            <a:pPr marL="0" indent="0">
              <a:buNone/>
            </a:pPr>
            <a:r>
              <a:rPr lang="en-US" sz="1800" dirty="0"/>
              <a:t>Expressed in magnitudes</a:t>
            </a:r>
          </a:p>
          <a:p>
            <a:pPr marL="0" indent="0">
              <a:buNone/>
            </a:pPr>
            <a:r>
              <a:rPr lang="en-US" sz="1800" i="1" dirty="0"/>
              <a:t>             m</a:t>
            </a:r>
            <a:r>
              <a:rPr lang="en-US" sz="1800" dirty="0"/>
              <a:t> = </a:t>
            </a:r>
            <a:r>
              <a:rPr lang="en-US" sz="1800" i="1" dirty="0"/>
              <a:t>m</a:t>
            </a:r>
            <a:r>
              <a:rPr lang="en-US" sz="1800" baseline="-25000" dirty="0"/>
              <a:t>0</a:t>
            </a:r>
            <a:r>
              <a:rPr lang="en-US" sz="1800" dirty="0"/>
              <a:t> +1.086</a:t>
            </a:r>
            <a:r>
              <a:rPr lang="el-GR" sz="1800" i="1" dirty="0"/>
              <a:t>τ</a:t>
            </a:r>
            <a:r>
              <a:rPr lang="el-GR" sz="1800" baseline="-25000" dirty="0"/>
              <a:t>0</a:t>
            </a:r>
            <a:r>
              <a:rPr lang="en-US" sz="1800" i="1" dirty="0"/>
              <a:t>X</a:t>
            </a:r>
          </a:p>
          <a:p>
            <a:pPr marL="0" indent="0">
              <a:buNone/>
            </a:pPr>
            <a:r>
              <a:rPr lang="en-US" sz="1800" i="1" dirty="0"/>
              <a:t>            m</a:t>
            </a:r>
            <a:r>
              <a:rPr lang="en-US" sz="1800" baseline="-25000" dirty="0"/>
              <a:t>0</a:t>
            </a:r>
            <a:r>
              <a:rPr lang="en-US" sz="1800" dirty="0"/>
              <a:t> = </a:t>
            </a:r>
            <a:r>
              <a:rPr lang="en-US" sz="1800" i="1" dirty="0"/>
              <a:t>m</a:t>
            </a:r>
            <a:r>
              <a:rPr lang="en-US" sz="1800" dirty="0"/>
              <a:t> + </a:t>
            </a:r>
            <a:r>
              <a:rPr lang="en-US" sz="1800" i="1" dirty="0"/>
              <a:t>k</a:t>
            </a:r>
            <a:r>
              <a:rPr lang="el-GR" sz="1800" i="1" baseline="-25000" dirty="0"/>
              <a:t>λ</a:t>
            </a:r>
            <a:r>
              <a:rPr lang="en-US" sz="1800" i="1" dirty="0"/>
              <a:t>X</a:t>
            </a:r>
          </a:p>
          <a:p>
            <a:pPr marL="0" indent="0">
              <a:buNone/>
            </a:pPr>
            <a:r>
              <a:rPr lang="en-US" sz="1800" dirty="0"/>
              <a:t>Where the </a:t>
            </a:r>
            <a:r>
              <a:rPr lang="en-US" sz="1800" i="1" dirty="0"/>
              <a:t>extinction coefficient, k, </a:t>
            </a:r>
            <a:r>
              <a:rPr lang="en-US" sz="1800" dirty="0"/>
              <a:t>is defined as:</a:t>
            </a:r>
          </a:p>
          <a:p>
            <a:pPr marL="0" indent="0">
              <a:buNone/>
            </a:pPr>
            <a:r>
              <a:rPr lang="en-US" sz="1800" i="1" dirty="0"/>
              <a:t>           k</a:t>
            </a:r>
            <a:r>
              <a:rPr lang="el-GR" sz="1800" i="1" baseline="-25000" dirty="0"/>
              <a:t>λ</a:t>
            </a:r>
            <a:r>
              <a:rPr lang="el-GR" sz="1800" dirty="0"/>
              <a:t>≡ -1.086</a:t>
            </a:r>
            <a:r>
              <a:rPr lang="el-GR" sz="1800" i="1" dirty="0"/>
              <a:t>τ</a:t>
            </a:r>
            <a:r>
              <a:rPr lang="el-GR" sz="1800" baseline="-25000" dirty="0"/>
              <a:t>0</a:t>
            </a:r>
            <a:endParaRPr lang="en-US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6CB6C9-73E1-C048-91DA-41F8D408CB21}"/>
              </a:ext>
            </a:extLst>
          </p:cNvPr>
          <p:cNvCxnSpPr/>
          <p:nvPr/>
        </p:nvCxnSpPr>
        <p:spPr>
          <a:xfrm>
            <a:off x="7192488" y="1825253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207BFD-03D9-AE4A-ABA3-9EF29681E7BB}"/>
              </a:ext>
            </a:extLst>
          </p:cNvPr>
          <p:cNvCxnSpPr/>
          <p:nvPr/>
        </p:nvCxnSpPr>
        <p:spPr>
          <a:xfrm>
            <a:off x="7180040" y="2933205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AE6BF1-CF0B-FD4A-B520-133A788F583A}"/>
              </a:ext>
            </a:extLst>
          </p:cNvPr>
          <p:cNvCxnSpPr/>
          <p:nvPr/>
        </p:nvCxnSpPr>
        <p:spPr>
          <a:xfrm>
            <a:off x="8847117" y="1175285"/>
            <a:ext cx="0" cy="649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4583CD-4439-DD40-8575-E46F4B89B1E8}"/>
              </a:ext>
            </a:extLst>
          </p:cNvPr>
          <p:cNvCxnSpPr/>
          <p:nvPr/>
        </p:nvCxnSpPr>
        <p:spPr>
          <a:xfrm>
            <a:off x="8880763" y="2933205"/>
            <a:ext cx="0" cy="495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AF24C64-E9D5-DB49-8D59-2542A36F120B}"/>
              </a:ext>
            </a:extLst>
          </p:cNvPr>
          <p:cNvSpPr/>
          <p:nvPr/>
        </p:nvSpPr>
        <p:spPr>
          <a:xfrm>
            <a:off x="9625598" y="2186709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28E6D6-DE25-1B46-99B9-955E370BD88A}"/>
              </a:ext>
            </a:extLst>
          </p:cNvPr>
          <p:cNvSpPr/>
          <p:nvPr/>
        </p:nvSpPr>
        <p:spPr>
          <a:xfrm>
            <a:off x="8065326" y="2086923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98CB0E-C4E8-6041-99EC-AD733F6136B4}"/>
              </a:ext>
            </a:extLst>
          </p:cNvPr>
          <p:cNvSpPr/>
          <p:nvPr/>
        </p:nvSpPr>
        <p:spPr>
          <a:xfrm>
            <a:off x="7821881" y="2430483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3121F6-3BDD-0642-A25A-ED0670456767}"/>
              </a:ext>
            </a:extLst>
          </p:cNvPr>
          <p:cNvSpPr/>
          <p:nvPr/>
        </p:nvSpPr>
        <p:spPr>
          <a:xfrm>
            <a:off x="8665030" y="2072676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72014D-65E6-0848-811B-0B0D23E6B960}"/>
              </a:ext>
            </a:extLst>
          </p:cNvPr>
          <p:cNvSpPr/>
          <p:nvPr/>
        </p:nvSpPr>
        <p:spPr>
          <a:xfrm>
            <a:off x="8457210" y="2567401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266F4-92A6-C34E-844B-1629EC651AC3}"/>
              </a:ext>
            </a:extLst>
          </p:cNvPr>
          <p:cNvSpPr/>
          <p:nvPr/>
        </p:nvSpPr>
        <p:spPr>
          <a:xfrm>
            <a:off x="8279081" y="2887683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060E9C-F9E1-084B-A5C9-43E6A734454A}"/>
              </a:ext>
            </a:extLst>
          </p:cNvPr>
          <p:cNvSpPr/>
          <p:nvPr/>
        </p:nvSpPr>
        <p:spPr>
          <a:xfrm>
            <a:off x="9076706" y="1943038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0CC2AD2-4B95-6A41-967F-43ECEC1CB107}"/>
              </a:ext>
            </a:extLst>
          </p:cNvPr>
          <p:cNvSpPr/>
          <p:nvPr/>
        </p:nvSpPr>
        <p:spPr>
          <a:xfrm>
            <a:off x="8288977" y="2371106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CFBC8E9-4BB9-714D-8DC5-816CC4545C6D}"/>
              </a:ext>
            </a:extLst>
          </p:cNvPr>
          <p:cNvSpPr/>
          <p:nvPr/>
        </p:nvSpPr>
        <p:spPr>
          <a:xfrm>
            <a:off x="9828811" y="2646022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85F59D-7CC2-1B42-B656-977DC8C177DD}"/>
              </a:ext>
            </a:extLst>
          </p:cNvPr>
          <p:cNvSpPr/>
          <p:nvPr/>
        </p:nvSpPr>
        <p:spPr>
          <a:xfrm>
            <a:off x="9258794" y="2418216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BCFC97A-EE45-B94F-A6A1-534F75641DB4}"/>
              </a:ext>
            </a:extLst>
          </p:cNvPr>
          <p:cNvSpPr/>
          <p:nvPr/>
        </p:nvSpPr>
        <p:spPr>
          <a:xfrm>
            <a:off x="8763991" y="2582842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583C0B-5FCB-A445-9C7A-892E04C6C592}"/>
              </a:ext>
            </a:extLst>
          </p:cNvPr>
          <p:cNvSpPr/>
          <p:nvPr/>
        </p:nvSpPr>
        <p:spPr>
          <a:xfrm>
            <a:off x="7779329" y="2047730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85EBF6-87D4-DE4B-A849-3C84398ED955}"/>
              </a:ext>
            </a:extLst>
          </p:cNvPr>
          <p:cNvSpPr/>
          <p:nvPr/>
        </p:nvSpPr>
        <p:spPr>
          <a:xfrm>
            <a:off x="8136577" y="2669926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BDF749-0427-3842-9D18-302DADA75ED5}"/>
              </a:ext>
            </a:extLst>
          </p:cNvPr>
          <p:cNvSpPr/>
          <p:nvPr/>
        </p:nvSpPr>
        <p:spPr>
          <a:xfrm>
            <a:off x="8845138" y="2239282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64025A1-0FEE-5A4D-9FDE-169144D8077F}"/>
              </a:ext>
            </a:extLst>
          </p:cNvPr>
          <p:cNvSpPr/>
          <p:nvPr/>
        </p:nvSpPr>
        <p:spPr>
          <a:xfrm>
            <a:off x="9187543" y="2700626"/>
            <a:ext cx="71251" cy="593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51CD26-31F0-C44B-8601-70D3D32AED29}"/>
              </a:ext>
            </a:extLst>
          </p:cNvPr>
          <p:cNvSpPr txBox="1"/>
          <p:nvPr/>
        </p:nvSpPr>
        <p:spPr>
          <a:xfrm>
            <a:off x="9191504" y="145592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AD4FA3-4516-3F45-95D7-A7F02414DE54}"/>
              </a:ext>
            </a:extLst>
          </p:cNvPr>
          <p:cNvSpPr txBox="1"/>
          <p:nvPr/>
        </p:nvSpPr>
        <p:spPr>
          <a:xfrm>
            <a:off x="9008840" y="3019486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+ </a:t>
            </a:r>
            <a:r>
              <a:rPr lang="en-US" dirty="0" err="1"/>
              <a:t>dF</a:t>
            </a:r>
            <a:endParaRPr lang="en-US" dirty="0"/>
          </a:p>
        </p:txBody>
      </p:sp>
      <p:sp>
        <p:nvSpPr>
          <p:cNvPr id="31" name="AutoShape 2" descr="$\scriptstyle \int$">
            <a:extLst>
              <a:ext uri="{FF2B5EF4-FFF2-40B4-BE49-F238E27FC236}">
                <a16:creationId xmlns:a16="http://schemas.microsoft.com/office/drawing/2014/main" id="{2FBEE603-5347-DE4C-9A5A-8B78635915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61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4" descr="$\scriptstyle \int$">
            <a:extLst>
              <a:ext uri="{FF2B5EF4-FFF2-40B4-BE49-F238E27FC236}">
                <a16:creationId xmlns:a16="http://schemas.microsoft.com/office/drawing/2014/main" id="{BFB3DA13-CDD9-CC4E-BE50-BC6066F88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85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16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EE37-4470-3647-8107-59C696A19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absorption and photometry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89271-D941-C64D-95E2-1C1ABF66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sky photometry</a:t>
            </a:r>
          </a:p>
          <a:p>
            <a:pPr lvl="1"/>
            <a:r>
              <a:rPr lang="en-US" dirty="0"/>
              <a:t>Required conditions : photometric so that there is uniform dependence on airmass</a:t>
            </a:r>
          </a:p>
          <a:p>
            <a:pPr lvl="1"/>
            <a:r>
              <a:rPr lang="en-US" dirty="0"/>
              <a:t>Solve for extinction only</a:t>
            </a:r>
          </a:p>
          <a:p>
            <a:pPr lvl="2"/>
            <a:r>
              <a:rPr lang="en-US" dirty="0"/>
              <a:t>First and second order extinction coefficients</a:t>
            </a:r>
          </a:p>
          <a:p>
            <a:pPr marL="914400" lvl="2" indent="0">
              <a:buNone/>
            </a:pPr>
            <a:r>
              <a:rPr lang="en-US" dirty="0"/>
              <a:t>      </a:t>
            </a:r>
            <a:r>
              <a:rPr lang="en-US" i="1" dirty="0"/>
              <a:t> m</a:t>
            </a:r>
            <a:r>
              <a:rPr lang="en-US" baseline="-25000" dirty="0"/>
              <a:t>0</a:t>
            </a:r>
            <a:r>
              <a:rPr lang="en-US" dirty="0"/>
              <a:t> = </a:t>
            </a:r>
            <a:r>
              <a:rPr lang="en-US" i="1" dirty="0"/>
              <a:t>m</a:t>
            </a:r>
            <a:r>
              <a:rPr lang="en-US" dirty="0"/>
              <a:t> + </a:t>
            </a:r>
            <a:r>
              <a:rPr lang="en-US" i="1" dirty="0"/>
              <a:t>k</a:t>
            </a:r>
            <a:r>
              <a:rPr lang="el-GR" i="1" baseline="-25000" dirty="0"/>
              <a:t>λ</a:t>
            </a:r>
            <a:r>
              <a:rPr lang="en-US" i="1" dirty="0"/>
              <a:t>X + k</a:t>
            </a:r>
            <a:r>
              <a:rPr lang="en-US" i="1" baseline="-25000" dirty="0"/>
              <a:t>2𝜆  </a:t>
            </a:r>
            <a:r>
              <a:rPr lang="en-US" i="1" dirty="0"/>
              <a:t>(color )X</a:t>
            </a:r>
          </a:p>
          <a:p>
            <a:pPr lvl="2"/>
            <a:r>
              <a:rPr lang="en-US" dirty="0"/>
              <a:t>Observe one (or more) stars at a range of airmasses, determine k</a:t>
            </a:r>
          </a:p>
          <a:p>
            <a:pPr lvl="2"/>
            <a:r>
              <a:rPr lang="en-US" dirty="0"/>
              <a:t>Apply extinction correction to instrumental magnitudes</a:t>
            </a:r>
          </a:p>
          <a:p>
            <a:pPr lvl="1"/>
            <a:r>
              <a:rPr lang="en-US" dirty="0"/>
              <a:t>Solve simultaneously for extinction plus transformation, observing a set of stars of known magnitude over a range of colors and a range of airmasses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i="1" dirty="0"/>
              <a:t>               M</a:t>
            </a:r>
            <a:r>
              <a:rPr lang="en-US" baseline="-25000" dirty="0"/>
              <a:t>i</a:t>
            </a:r>
            <a:r>
              <a:rPr lang="en-US" dirty="0"/>
              <a:t> = </a:t>
            </a:r>
            <a:r>
              <a:rPr lang="en-US" i="1" dirty="0"/>
              <a:t>m</a:t>
            </a:r>
            <a:r>
              <a:rPr lang="en-US" baseline="-25000" dirty="0"/>
              <a:t>i</a:t>
            </a:r>
            <a:r>
              <a:rPr lang="en-US" dirty="0"/>
              <a:t> + </a:t>
            </a:r>
            <a:r>
              <a:rPr lang="en-US" i="1" dirty="0" err="1"/>
              <a:t>k</a:t>
            </a:r>
            <a:r>
              <a:rPr lang="en-US" baseline="-25000" dirty="0" err="1"/>
              <a:t>i</a:t>
            </a:r>
            <a:r>
              <a:rPr lang="en-US" i="1" dirty="0" err="1"/>
              <a:t>X</a:t>
            </a:r>
            <a:r>
              <a:rPr lang="en-US" dirty="0"/>
              <a:t> + </a:t>
            </a:r>
            <a:r>
              <a:rPr lang="en-US" i="1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baseline="-25000" dirty="0"/>
              <a:t>i</a:t>
            </a:r>
            <a:r>
              <a:rPr lang="en-US" dirty="0"/>
              <a:t> - </a:t>
            </a:r>
            <a:r>
              <a:rPr lang="en-US" i="1" dirty="0" err="1"/>
              <a:t>M</a:t>
            </a:r>
            <a:r>
              <a:rPr lang="en-US" baseline="-25000" dirty="0" err="1"/>
              <a:t>j</a:t>
            </a:r>
            <a:r>
              <a:rPr lang="en-US" dirty="0"/>
              <a:t>) + </a:t>
            </a:r>
            <a:r>
              <a:rPr lang="en-US" i="1" dirty="0" err="1"/>
              <a:t>z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marL="457200" lvl="1" indent="0">
              <a:buNone/>
            </a:pPr>
            <a:endParaRPr lang="en-US" baseline="-25000" dirty="0"/>
          </a:p>
          <a:p>
            <a:pPr marL="457200" lvl="1" indent="0">
              <a:buNone/>
            </a:pPr>
            <a:r>
              <a:rPr lang="en-US" dirty="0"/>
              <a:t>     solve for surface to determine k, t, z. Then for science targets, apply!</a:t>
            </a:r>
          </a:p>
          <a:p>
            <a:pPr lvl="1"/>
            <a:r>
              <a:rPr lang="en-US" dirty="0"/>
              <a:t>In a single field (differential photometry), </a:t>
            </a:r>
            <a:r>
              <a:rPr lang="en-US" dirty="0" err="1"/>
              <a:t>zeropoint</a:t>
            </a:r>
            <a:r>
              <a:rPr lang="en-US" dirty="0"/>
              <a:t> accounts for extinction, but only to the extent to which the extinction is constant over the field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91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4432-0356-1045-9214-2F3F6AF2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27"/>
            <a:ext cx="10515600" cy="1325563"/>
          </a:xfrm>
        </p:spPr>
        <p:txBody>
          <a:bodyPr/>
          <a:lstStyle/>
          <a:p>
            <a:r>
              <a:rPr lang="en-US" dirty="0"/>
              <a:t>Atmospheric absorption and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4A258-DE9E-6542-B5B3-9D3FC0796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Mean extinction coefficients</a:t>
            </a:r>
          </a:p>
          <a:p>
            <a:r>
              <a:rPr lang="en-US" dirty="0"/>
              <a:t>telluric absorption and spectroscopy</a:t>
            </a:r>
          </a:p>
          <a:p>
            <a:pPr lvl="1"/>
            <a:r>
              <a:rPr lang="en-US" dirty="0"/>
              <a:t>“telluric standards”, usually hot stars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6CC6C-A05C-6641-987A-1A63424A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15" y="3785658"/>
            <a:ext cx="8707165" cy="306387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52C9A97-5443-3D47-9390-D44ED3FA2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185" y="1153055"/>
            <a:ext cx="3207300" cy="26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2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E61B-9DA3-7740-84FD-002F7B0B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F2AE-C992-8246-BD6F-1EFE79973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1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ASTR 535 : Observational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Effects of the Earth’s atmosphere</a:t>
            </a:r>
          </a:p>
          <a:p>
            <a:r>
              <a:rPr lang="en-US" dirty="0"/>
              <a:t>Atmospheric refraction</a:t>
            </a:r>
          </a:p>
        </p:txBody>
      </p:sp>
    </p:spTree>
    <p:extLst>
      <p:ext uri="{BB962C8B-B14F-4D97-AF65-F5344CB8AC3E}">
        <p14:creationId xmlns:p14="http://schemas.microsoft.com/office/powerpoint/2010/main" val="3164167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BBB8-FA81-8C41-8205-7A3E69F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0125-6C32-5D42-8A24-2451CDB6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how refraction from the Earth’s atmosphere causes the direction of light from astronomical objects to be deflected</a:t>
            </a:r>
          </a:p>
          <a:p>
            <a:r>
              <a:rPr lang="en-US" dirty="0"/>
              <a:t>Understand the terms astronomical refraction and constant of refraction</a:t>
            </a:r>
          </a:p>
          <a:p>
            <a:r>
              <a:rPr lang="en-US" dirty="0"/>
              <a:t>Understand that refraction varies with wavelength, leading to differential refraction</a:t>
            </a:r>
          </a:p>
          <a:p>
            <a:r>
              <a:rPr lang="en-US" dirty="0"/>
              <a:t>Understand some of the implications of refraction and differential refraction </a:t>
            </a:r>
          </a:p>
        </p:txBody>
      </p:sp>
    </p:spTree>
    <p:extLst>
      <p:ext uri="{BB962C8B-B14F-4D97-AF65-F5344CB8AC3E}">
        <p14:creationId xmlns:p14="http://schemas.microsoft.com/office/powerpoint/2010/main" val="753367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C66A9-BF88-6A45-9E8E-7BFEF4B8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Atmospheric refraction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08CB0B-E9B1-9746-8D69-C411403604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868334" cy="497706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Refraction and Snell’s law</a:t>
                </a:r>
              </a:p>
              <a:p>
                <a:r>
                  <a:rPr lang="en-US" dirty="0"/>
                  <a:t>Application to the Earth’s atmosphere (</a:t>
                </a:r>
                <a:r>
                  <a:rPr lang="en-US" dirty="0" err="1"/>
                  <a:t>n</a:t>
                </a:r>
                <a:r>
                  <a:rPr lang="en-US" baseline="-25000" dirty="0" err="1"/>
                  <a:t>air</a:t>
                </a:r>
                <a:r>
                  <a:rPr lang="en-US" dirty="0"/>
                  <a:t> ~ 1.00029)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baseline="-2500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fun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….</a:t>
                </a:r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 baseline="-2500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--&gt;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08CB0B-E9B1-9746-8D69-C411403604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868334" cy="4977064"/>
              </a:xfrm>
              <a:blipFill>
                <a:blip r:embed="rId3"/>
                <a:stretch>
                  <a:fillRect l="-2344" t="-3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E666E5B-A5B5-0143-A2F3-97C4ED54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467" y="2566241"/>
            <a:ext cx="4488370" cy="3665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4F91B-CB4B-8F4A-ADF6-00F2AF9D0AC6}"/>
              </a:ext>
            </a:extLst>
          </p:cNvPr>
          <p:cNvSpPr txBox="1"/>
          <p:nvPr/>
        </p:nvSpPr>
        <p:spPr>
          <a:xfrm>
            <a:off x="6671733" y="6433357"/>
            <a:ext cx="607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britastro.org</a:t>
            </a:r>
            <a:r>
              <a:rPr lang="en-US" dirty="0"/>
              <a:t>/node/17066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2E25C-BEF0-1F4C-93D0-B7AE116D0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737" y="87733"/>
            <a:ext cx="3848100" cy="2108200"/>
          </a:xfrm>
          <a:prstGeom prst="rect">
            <a:avLst/>
          </a:prstGeom>
        </p:spPr>
      </p:pic>
      <p:sp>
        <p:nvSpPr>
          <p:cNvPr id="7" name="AutoShape 1" descr="$\displaystyle {\sin z_0\over \sin z_N}$">
            <a:extLst>
              <a:ext uri="{FF2B5EF4-FFF2-40B4-BE49-F238E27FC236}">
                <a16:creationId xmlns:a16="http://schemas.microsoft.com/office/drawing/2014/main" id="{12949DD3-B93D-6749-98FC-B93A50620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$\displaystyle {\mu_N \over 1}$">
            <a:extLst>
              <a:ext uri="{FF2B5EF4-FFF2-40B4-BE49-F238E27FC236}">
                <a16:creationId xmlns:a16="http://schemas.microsoft.com/office/drawing/2014/main" id="{5462C3CF-FECC-964F-BD00-C8B27C1A9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7188" y="-419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D68F0-9458-5E4F-B6C7-64C7260C25E4}"/>
              </a:ext>
            </a:extLst>
          </p:cNvPr>
          <p:cNvSpPr txBox="1"/>
          <p:nvPr/>
        </p:nvSpPr>
        <p:spPr>
          <a:xfrm>
            <a:off x="10651067" y="5638800"/>
            <a:ext cx="38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47F7E3-DDDD-9F48-BFD2-0AF1A5C5EC5A}"/>
              </a:ext>
            </a:extLst>
          </p:cNvPr>
          <p:cNvSpPr txBox="1"/>
          <p:nvPr/>
        </p:nvSpPr>
        <p:spPr>
          <a:xfrm>
            <a:off x="10640091" y="4983995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8893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C23F-C786-B64F-AC11-DF146FAB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17" y="433158"/>
            <a:ext cx="10515600" cy="1325563"/>
          </a:xfrm>
        </p:spPr>
        <p:txBody>
          <a:bodyPr/>
          <a:lstStyle/>
          <a:p>
            <a:r>
              <a:rPr lang="en-US" dirty="0"/>
              <a:t>Four effects of Earth’s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51ED1-4E43-8E4B-9E36-AA3D29776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17" y="1830640"/>
            <a:ext cx="10515600" cy="4351338"/>
          </a:xfrm>
        </p:spPr>
        <p:txBody>
          <a:bodyPr/>
          <a:lstStyle/>
          <a:p>
            <a:r>
              <a:rPr lang="en-US" dirty="0"/>
              <a:t>Emission : atmosphere emits light, with flux a function of wavelength</a:t>
            </a:r>
          </a:p>
          <a:p>
            <a:pPr lvl="1"/>
            <a:r>
              <a:rPr lang="en-US" dirty="0"/>
              <a:t>Also will discuss other sources of “background” light</a:t>
            </a:r>
          </a:p>
          <a:p>
            <a:r>
              <a:rPr lang="en-US" dirty="0"/>
              <a:t>Absorption : atmosphere absorbs light, with fraction absorbed a function of wavelength and also a function of airmass</a:t>
            </a:r>
          </a:p>
          <a:p>
            <a:r>
              <a:rPr lang="en-US" dirty="0"/>
              <a:t>Refraction : atmosphere causes direction of light to be changed slightly, and this shift is a function of wavelength and also airmass</a:t>
            </a:r>
          </a:p>
          <a:p>
            <a:r>
              <a:rPr lang="en-US" dirty="0"/>
              <a:t>Seeing : atmosphere blurs images</a:t>
            </a:r>
          </a:p>
          <a:p>
            <a:pPr lvl="1"/>
            <a:r>
              <a:rPr lang="en-US" dirty="0"/>
              <a:t>Also will discuss typical blurring function and  how seeing is characterized</a:t>
            </a:r>
          </a:p>
        </p:txBody>
      </p:sp>
    </p:spTree>
    <p:extLst>
      <p:ext uri="{BB962C8B-B14F-4D97-AF65-F5344CB8AC3E}">
        <p14:creationId xmlns:p14="http://schemas.microsoft.com/office/powerpoint/2010/main" val="3007539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E61B-9DA3-7740-84FD-002F7B0B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refraction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0F2AE-C992-8246-BD6F-1EFE79973C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Astronomical refraction, r, is the amount the object is displaced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Since r is small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 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R is the “constant of refraction” and is determined by the index of refraction of air.</a:t>
                </a:r>
              </a:p>
              <a:p>
                <a:pPr lvl="1"/>
                <a:r>
                  <a:rPr lang="en-US" dirty="0"/>
                  <a:t>This breaks down at larger airmass, where a more complicated formula is required	</a:t>
                </a:r>
              </a:p>
              <a:p>
                <a:r>
                  <a:rPr lang="en-US" dirty="0"/>
                  <a:t>Index of refraction is a function of wavelength, but typical value in the mid-optical is 𝜇 = 1.00029, which gives R ≈ 60 arcsec, so objects are displaced about 1 arcminute</a:t>
                </a:r>
              </a:p>
              <a:p>
                <a:r>
                  <a:rPr lang="en-US" dirty="0"/>
                  <a:t>Direction of displacement is towards the zenith, which can be a combination of motion in both right ascension and declination</a:t>
                </a:r>
              </a:p>
              <a:p>
                <a:pPr lvl="1"/>
                <a:r>
                  <a:rPr lang="en-US" dirty="0"/>
                  <a:t>Displacement is along the parallactic angle, which is the angle between N and the zenith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80F2AE-C992-8246-BD6F-1EFE79973C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965" t="-2771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5508198-3E80-BB4B-80C6-E5B51421E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1132558"/>
            <a:ext cx="2811970" cy="22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03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D978-BD45-2049-9C2D-DD7A8893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impacts of refraction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A73FC-C525-1C44-AA11-15AFA7640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know to point telescopes</a:t>
            </a:r>
          </a:p>
          <a:p>
            <a:r>
              <a:rPr lang="en-US" dirty="0"/>
              <a:t>Need to know when determining actual positions of objects across the sky (all-sky astrometry)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39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B716-1AF4-0A46-8E86-3E745B12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and wide field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A1F96-B4CE-EB48-AB7A-4684DB394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328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Across a ”wide” field, refraction varies, so if you need to precisely locate where the relative positions of objects are, you may need to do so for a particular position in the sky</a:t>
            </a:r>
          </a:p>
          <a:p>
            <a:r>
              <a:rPr lang="en-US" dirty="0"/>
              <a:t>Example: SDSS plug plates where multiple plates needed to be made for the </a:t>
            </a:r>
            <a:r>
              <a:rPr lang="en-US" i="1" dirty="0"/>
              <a:t>same</a:t>
            </a:r>
            <a:r>
              <a:rPr lang="en-US" dirty="0"/>
              <a:t> field, depending on hour angle of observation!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11DB6-EF98-9240-A5D6-EA9B82C2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78513"/>
            <a:ext cx="5590117" cy="51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60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C871-82ED-094F-B360-132939F6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0"/>
            <a:ext cx="10515600" cy="1325563"/>
          </a:xfrm>
        </p:spPr>
        <p:txBody>
          <a:bodyPr/>
          <a:lstStyle/>
          <a:p>
            <a:r>
              <a:rPr lang="en-US" dirty="0"/>
              <a:t>Differential refraction and 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92AA7-0D0F-574D-9E18-ECC7AD7B4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01303"/>
            <a:ext cx="7603067" cy="589385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Index of refraction of air is a function of wavelength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 descr="Figure 5. An image of Polaris at high magnification showing atmospheric dispersion. Image courtesy of Martin Lewis.">
            <a:hlinkClick r:id="rId2"/>
            <a:extLst>
              <a:ext uri="{FF2B5EF4-FFF2-40B4-BE49-F238E27FC236}">
                <a16:creationId xmlns:a16="http://schemas.microsoft.com/office/drawing/2014/main" id="{2E14B8B3-05E3-EF44-94EC-78B08C16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978915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1DEC2-CFC8-5E46-9AA9-F7EE951988EA}"/>
              </a:ext>
            </a:extLst>
          </p:cNvPr>
          <p:cNvSpPr txBox="1"/>
          <p:nvPr/>
        </p:nvSpPr>
        <p:spPr>
          <a:xfrm>
            <a:off x="9533464" y="4460852"/>
            <a:ext cx="26585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Arial" panose="020B0604020202020204" pitchFamily="34" charset="0"/>
                <a:hlinkClick r:id="rId2"/>
              </a:rPr>
              <a:t>Figure 5. An image of Polaris at high magnification showing atmospheric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>
                <a:latin typeface="Arial" panose="020B0604020202020204" pitchFamily="34" charset="0"/>
                <a:hlinkClick r:id="rId2"/>
              </a:rPr>
              <a:t>dispersion. Image courtesy of Martin Lewis</a:t>
            </a:r>
            <a:r>
              <a:rPr lang="en-US" altLang="en-US" sz="1400" dirty="0">
                <a:latin typeface="Arial" panose="020B0604020202020204" pitchFamily="34" charset="0"/>
              </a:rPr>
              <a:t> https://</a:t>
            </a:r>
            <a:r>
              <a:rPr lang="en-US" altLang="en-US" sz="1400" dirty="0" err="1">
                <a:latin typeface="Arial" panose="020B0604020202020204" pitchFamily="34" charset="0"/>
              </a:rPr>
              <a:t>britastro.org</a:t>
            </a:r>
            <a:r>
              <a:rPr lang="en-US" altLang="en-US" sz="1400" dirty="0">
                <a:latin typeface="Arial" panose="020B0604020202020204" pitchFamily="34" charset="0"/>
              </a:rPr>
              <a:t>/node/17066</a:t>
            </a:r>
            <a:endParaRPr lang="en-US" sz="140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E70CF7C-676C-B647-98A9-54462574D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099785"/>
              </p:ext>
            </p:extLst>
          </p:nvPr>
        </p:nvGraphicFramePr>
        <p:xfrm>
          <a:off x="2404533" y="1523258"/>
          <a:ext cx="265853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7">
                  <a:extLst>
                    <a:ext uri="{9D8B030D-6E8A-4147-A177-3AD203B41FA5}">
                      <a16:colId xmlns:a16="http://schemas.microsoft.com/office/drawing/2014/main" val="230258373"/>
                    </a:ext>
                  </a:extLst>
                </a:gridCol>
                <a:gridCol w="1329267">
                  <a:extLst>
                    <a:ext uri="{9D8B030D-6E8A-4147-A177-3AD203B41FA5}">
                      <a16:colId xmlns:a16="http://schemas.microsoft.com/office/drawing/2014/main" val="2083174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𝜆 (</a:t>
                      </a:r>
                      <a:r>
                        <a:rPr lang="en-US" dirty="0" err="1"/>
                        <a:t>Å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 (“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88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944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886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38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3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726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60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8977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4DB14CD-A553-FA48-88C3-139219FAE71B}"/>
              </a:ext>
            </a:extLst>
          </p:cNvPr>
          <p:cNvSpPr txBox="1"/>
          <p:nvPr/>
        </p:nvSpPr>
        <p:spPr>
          <a:xfrm>
            <a:off x="338667" y="4507019"/>
            <a:ext cx="8974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Atmosphere acts as a prism : differential refraction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Implication for aperture or slit spectroscopy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Will get different fraction of light depending on wavelength, leading to inability to accurately do relative flux calibration, i.e. get large scale shape of spectrum correct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For slit spectroscopy, can be alleviated by positioning slit along the parallactic angle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It is possible to build atmospheric dispersion (ADC) corrector to counteract the effect, but this must include a moving component, since amplitude changes with zenith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33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EFE4-BAE9-A540-B251-323270F9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ABE9B-8645-034D-9DB8-318E4EC64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6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ASTR 535 : Observational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Effects of the Earth’s atmosphere</a:t>
            </a:r>
          </a:p>
          <a:p>
            <a:r>
              <a:rPr lang="en-US" dirty="0"/>
              <a:t>Atmospheric seeing</a:t>
            </a:r>
          </a:p>
        </p:txBody>
      </p:sp>
    </p:spTree>
    <p:extLst>
      <p:ext uri="{BB962C8B-B14F-4D97-AF65-F5344CB8AC3E}">
        <p14:creationId xmlns:p14="http://schemas.microsoft.com/office/powerpoint/2010/main" val="1636711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BBB8-FA81-8C41-8205-7A3E69F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0125-6C32-5D42-8A24-2451CDB6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basic concept of scintillation and seeing. Know the terminology of the coherence length (r</a:t>
            </a:r>
            <a:r>
              <a:rPr lang="en-US" baseline="-25000" dirty="0"/>
              <a:t>0</a:t>
            </a:r>
            <a:r>
              <a:rPr lang="en-US" dirty="0"/>
              <a:t>) and the </a:t>
            </a:r>
            <a:r>
              <a:rPr lang="en-US" dirty="0" err="1"/>
              <a:t>isoplanatic</a:t>
            </a:r>
            <a:r>
              <a:rPr lang="en-US" dirty="0"/>
              <a:t> patch, and know what typical values are.</a:t>
            </a:r>
          </a:p>
          <a:p>
            <a:r>
              <a:rPr lang="en-US" dirty="0"/>
              <a:t>Understand the multiple man-made sources of seeing.</a:t>
            </a:r>
          </a:p>
          <a:p>
            <a:r>
              <a:rPr lang="en-US" dirty="0"/>
              <a:t>Know the terminology for describing/characterizing image shape: FWHM, PSF, MTF, EE, and </a:t>
            </a:r>
            <a:r>
              <a:rPr lang="en-US" dirty="0" err="1"/>
              <a:t>Strehl</a:t>
            </a:r>
            <a:r>
              <a:rPr lang="en-US" dirty="0"/>
              <a:t> ratio.</a:t>
            </a:r>
          </a:p>
          <a:p>
            <a:r>
              <a:rPr lang="en-US" dirty="0"/>
              <a:t>Understand how the PSF extends to large distances and does not depend on the brightness of the star, although your ability to recognize it might.</a:t>
            </a:r>
          </a:p>
        </p:txBody>
      </p:sp>
    </p:spTree>
    <p:extLst>
      <p:ext uri="{BB962C8B-B14F-4D97-AF65-F5344CB8AC3E}">
        <p14:creationId xmlns:p14="http://schemas.microsoft.com/office/powerpoint/2010/main" val="686400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3D36-B2A1-824D-A430-6CA44B96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seeing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C7CEDB-B342-7F46-9FDA-E9E943352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248824"/>
            <a:ext cx="5779198" cy="334988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185F9D-2CCB-2F44-B77D-7BCA1328B11D}"/>
              </a:ext>
            </a:extLst>
          </p:cNvPr>
          <p:cNvSpPr txBox="1"/>
          <p:nvPr/>
        </p:nvSpPr>
        <p:spPr>
          <a:xfrm>
            <a:off x="524933" y="1930400"/>
            <a:ext cx="4978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an incoming plane wave of light, a perfect optical system will make a diffraction-limited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Variations in the index of refraction over the scale of the cylinder of light coming into the telescope cause small deviations from a plane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Causes two effects: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Scintillation : integrated intensity variations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Seeing: positional and image quality variations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74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5489C-6078-F940-BC31-F398FD1F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seeing: effects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F0C780-B18D-D140-8C81-5683AC193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7415" y="4704433"/>
            <a:ext cx="1625600" cy="1625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041BD-2832-624C-8797-B12748296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31" y="2294402"/>
            <a:ext cx="6643568" cy="2290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8B0AA-E274-5049-B22B-8D1EC8850A42}"/>
              </a:ext>
            </a:extLst>
          </p:cNvPr>
          <p:cNvSpPr txBox="1"/>
          <p:nvPr/>
        </p:nvSpPr>
        <p:spPr>
          <a:xfrm>
            <a:off x="508001" y="1690688"/>
            <a:ext cx="504043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Observation: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scintillation small for larger apertures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small apertures (&lt;~ 10cm), one sees diffraction limited images in short exposures (&lt;10-100 msec), but they move 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larger apertures, one sees “speckles” in short exposures, which move around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longer exposures, both give similar images, typically around 1” FWHM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74C5E-E472-5F4A-B8D6-ABF593CB62F3}"/>
              </a:ext>
            </a:extLst>
          </p:cNvPr>
          <p:cNvSpPr txBox="1"/>
          <p:nvPr/>
        </p:nvSpPr>
        <p:spPr>
          <a:xfrm>
            <a:off x="833967" y="5517233"/>
            <a:ext cx="10375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Implication: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Wavefront in ~flat on scales of 10-20 cm,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Instantaneous slopes vary by ~1 arcsec on scales of tens of </a:t>
            </a:r>
            <a:r>
              <a:rPr lang="en-US" sz="2200" dirty="0" err="1"/>
              <a:t>millisec</a:t>
            </a:r>
            <a:endParaRPr lang="en-US" sz="2200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B5DA939-BB38-834B-AD95-9D4E6D29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866" y="33002"/>
            <a:ext cx="3268133" cy="18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8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65F8-7364-7E49-947C-DA299E98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seeing: theory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B3085-E79E-5A45-94B7-F9F723EBC6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50244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sz="3700" dirty="0"/>
                  <a:t>Seeing comes from atmospheric turbulence, theory worked out by Kolmogorov, Fried and others</a:t>
                </a:r>
              </a:p>
              <a:p>
                <a:r>
                  <a:rPr lang="en-US" sz="3700" dirty="0"/>
                  <a:t>Interested here just in recognizing some vocabulary!</a:t>
                </a:r>
              </a:p>
              <a:p>
                <a:r>
                  <a:rPr lang="en-US" sz="3700" dirty="0"/>
                  <a:t>Turbulent fields described by a structure function</a:t>
                </a:r>
              </a:p>
              <a:p>
                <a:pPr marL="0" indent="0">
                  <a:buNone/>
                </a:pPr>
                <a:r>
                  <a:rPr lang="en-US" sz="3700" dirty="0"/>
                  <a:t>          </a:t>
                </a:r>
                <a:r>
                  <a:rPr lang="en-US" sz="3700" i="1" dirty="0"/>
                  <a:t>D</a:t>
                </a:r>
                <a:r>
                  <a:rPr lang="en-US" sz="3700" baseline="-25000" dirty="0"/>
                  <a:t>N</a:t>
                </a:r>
                <a:r>
                  <a:rPr lang="en-US" sz="3700" dirty="0"/>
                  <a:t>(</a:t>
                </a:r>
                <a:r>
                  <a:rPr lang="en-US" sz="3700" i="1" dirty="0"/>
                  <a:t>x</a:t>
                </a:r>
                <a:r>
                  <a:rPr lang="en-US" sz="3700" dirty="0"/>
                  <a:t>) ≡ &lt; | </a:t>
                </a:r>
                <a:r>
                  <a:rPr lang="en-US" sz="3700" i="1" dirty="0"/>
                  <a:t>N</a:t>
                </a:r>
                <a:r>
                  <a:rPr lang="en-US" sz="3700" dirty="0"/>
                  <a:t>(</a:t>
                </a:r>
                <a:r>
                  <a:rPr lang="en-US" sz="3700" i="1" dirty="0"/>
                  <a:t>r</a:t>
                </a:r>
                <a:r>
                  <a:rPr lang="en-US" sz="3700" dirty="0"/>
                  <a:t> + </a:t>
                </a:r>
                <a:r>
                  <a:rPr lang="en-US" sz="3700" i="1" dirty="0"/>
                  <a:t>x</a:t>
                </a:r>
                <a:r>
                  <a:rPr lang="en-US" sz="3700" dirty="0"/>
                  <a:t>) - </a:t>
                </a:r>
                <a:r>
                  <a:rPr lang="en-US" sz="3700" i="1" dirty="0"/>
                  <a:t>N</a:t>
                </a:r>
                <a:r>
                  <a:rPr lang="en-US" sz="3700" dirty="0"/>
                  <a:t>(</a:t>
                </a:r>
                <a:r>
                  <a:rPr lang="en-US" sz="3700" i="1" dirty="0"/>
                  <a:t>r</a:t>
                </a:r>
                <a:r>
                  <a:rPr lang="en-US" sz="3700" dirty="0"/>
                  <a:t>)|</a:t>
                </a:r>
                <a:r>
                  <a:rPr lang="en-US" sz="3700" baseline="30000" dirty="0"/>
                  <a:t>2</a:t>
                </a:r>
                <a:r>
                  <a:rPr lang="en-US" sz="3700" dirty="0"/>
                  <a:t> &gt;</a:t>
                </a:r>
              </a:p>
              <a:p>
                <a:r>
                  <a:rPr lang="en-US" sz="3700" dirty="0"/>
                  <a:t>Kolmogorov turbulence gives index of refraction structure function:</a:t>
                </a:r>
              </a:p>
              <a:p>
                <a:pPr marL="0" indent="0">
                  <a:buNone/>
                </a:pPr>
                <a:r>
                  <a:rPr lang="en-US" sz="3700" dirty="0"/>
                  <a:t>         </a:t>
                </a:r>
                <a:r>
                  <a:rPr lang="en-US" sz="3700" i="1" dirty="0" err="1"/>
                  <a:t>D</a:t>
                </a:r>
                <a:r>
                  <a:rPr lang="en-US" sz="3700" baseline="-25000" dirty="0" err="1"/>
                  <a:t>n</a:t>
                </a:r>
                <a:r>
                  <a:rPr lang="en-US" sz="3700" dirty="0"/>
                  <a:t>(</a:t>
                </a:r>
                <a:r>
                  <a:rPr lang="en-US" sz="3700" i="1" dirty="0"/>
                  <a:t>x</a:t>
                </a:r>
                <a:r>
                  <a:rPr lang="en-US" sz="3700" dirty="0"/>
                  <a:t>) = </a:t>
                </a:r>
                <a:r>
                  <a:rPr lang="en-US" sz="3700" i="1" dirty="0"/>
                  <a:t>C</a:t>
                </a:r>
                <a:r>
                  <a:rPr lang="en-US" sz="3700" baseline="-25000" dirty="0"/>
                  <a:t>n</a:t>
                </a:r>
                <a:r>
                  <a:rPr lang="en-US" sz="3700" baseline="30000" dirty="0"/>
                  <a:t>2</a:t>
                </a:r>
                <a:r>
                  <a:rPr lang="en-US" sz="3700" i="1" dirty="0"/>
                  <a:t>x</a:t>
                </a:r>
                <a:r>
                  <a:rPr lang="en-US" sz="3700" baseline="30000" dirty="0"/>
                  <a:t>2/3</a:t>
                </a:r>
              </a:p>
              <a:p>
                <a:pPr marL="0" indent="0">
                  <a:buNone/>
                </a:pPr>
                <a:r>
                  <a:rPr lang="en-US" sz="3700" dirty="0"/>
                  <a:t>where C</a:t>
                </a:r>
                <a:r>
                  <a:rPr lang="en-US" sz="3700" baseline="-25000" dirty="0"/>
                  <a:t>n </a:t>
                </a:r>
                <a:r>
                  <a:rPr lang="en-US" sz="3700" dirty="0"/>
                  <a:t>is the refractive index structure constant</a:t>
                </a:r>
              </a:p>
              <a:p>
                <a:r>
                  <a:rPr lang="en-US" sz="3700" dirty="0"/>
                  <a:t>This leads to phase structure function:</a:t>
                </a:r>
              </a:p>
              <a:p>
                <a:pPr marL="0" indent="0">
                  <a:buNone/>
                </a:pPr>
                <a:r>
                  <a:rPr lang="en-US" sz="3700" dirty="0"/>
                  <a:t>        D</a:t>
                </a:r>
                <a:r>
                  <a:rPr lang="en-US" sz="3700" baseline="-25000" dirty="0"/>
                  <a:t>𝜑</a:t>
                </a:r>
                <a:r>
                  <a:rPr lang="en-US" sz="3700" dirty="0"/>
                  <a:t>(x) = 6.88</a:t>
                </a:r>
                <a14:m>
                  <m:oMath xmlns:m="http://schemas.openxmlformats.org/officeDocument/2006/math">
                    <m:r>
                      <a:rPr lang="en-US" sz="37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7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7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3700" b="0" i="1" baseline="-2500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37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700" baseline="30000" dirty="0"/>
                  <a:t>5/3</a:t>
                </a:r>
                <a:endParaRPr lang="en-US" sz="3700" dirty="0"/>
              </a:p>
              <a:p>
                <a:pPr marL="0" indent="0">
                  <a:buNone/>
                </a:pPr>
                <a:r>
                  <a:rPr lang="en-US" sz="3700" dirty="0"/>
                  <a:t>where the coherence length, r</a:t>
                </a:r>
                <a:r>
                  <a:rPr lang="en-US" sz="3700" baseline="-25000" dirty="0"/>
                  <a:t>0</a:t>
                </a:r>
                <a:r>
                  <a:rPr lang="en-US" sz="3700" dirty="0"/>
                  <a:t>, is given by:</a:t>
                </a:r>
              </a:p>
              <a:p>
                <a:pPr marL="0" indent="0">
                  <a:buNone/>
                </a:pPr>
                <a:r>
                  <a:rPr lang="en-US" sz="3700" dirty="0"/>
                  <a:t>         r</a:t>
                </a:r>
                <a:r>
                  <a:rPr lang="en-US" sz="3700" baseline="-25000" dirty="0"/>
                  <a:t>0</a:t>
                </a:r>
                <a:r>
                  <a:rPr lang="en-US" sz="3700" dirty="0"/>
                  <a:t> = .185 𝜆</a:t>
                </a:r>
                <a:r>
                  <a:rPr lang="en-US" sz="3700" baseline="30000" dirty="0"/>
                  <a:t>6/5</a:t>
                </a:r>
                <a:r>
                  <a:rPr lang="en-US" sz="3700" dirty="0"/>
                  <a:t> cos</a:t>
                </a:r>
                <a:r>
                  <a:rPr lang="en-US" sz="3700" baseline="30000" dirty="0"/>
                  <a:t>3/5</a:t>
                </a:r>
                <a:r>
                  <a:rPr lang="en-US" sz="3700" dirty="0"/>
                  <a:t> z (∫C</a:t>
                </a:r>
                <a:r>
                  <a:rPr lang="en-US" sz="3700" baseline="-25000" dirty="0"/>
                  <a:t>n</a:t>
                </a:r>
                <a:r>
                  <a:rPr lang="en-US" sz="3700" baseline="30000" dirty="0"/>
                  <a:t>2</a:t>
                </a:r>
                <a:r>
                  <a:rPr lang="en-US" sz="3700" dirty="0"/>
                  <a:t> dh )</a:t>
                </a:r>
                <a:r>
                  <a:rPr lang="en-US" sz="3700" baseline="30000" dirty="0"/>
                  <a:t>-3/5</a:t>
                </a:r>
              </a:p>
              <a:p>
                <a:pPr marL="0" indent="0">
                  <a:buNone/>
                </a:pPr>
                <a:r>
                  <a:rPr lang="en-US" dirty="0"/>
                  <a:t>           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B3085-E79E-5A45-94B7-F9F723EBC6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5024438"/>
              </a:xfrm>
              <a:blipFill>
                <a:blip r:embed="rId2"/>
                <a:stretch>
                  <a:fillRect l="-844" t="-2771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utoShape 2" descr="$\displaystyle {\left(x\over r_o\right)}^{{5/3}}_{}$">
            <a:extLst>
              <a:ext uri="{FF2B5EF4-FFF2-40B4-BE49-F238E27FC236}">
                <a16:creationId xmlns:a16="http://schemas.microsoft.com/office/drawing/2014/main" id="{E3BF5F5F-94CC-8148-93A1-FE0EEABFBB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06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$\displaystyle {\left(x\over r_o\right)}^{{5/3}}_{}$">
            <a:extLst>
              <a:ext uri="{FF2B5EF4-FFF2-40B4-BE49-F238E27FC236}">
                <a16:creationId xmlns:a16="http://schemas.microsoft.com/office/drawing/2014/main" id="{CFDA81CA-A541-EC41-85E2-F0B063FE20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30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$\displaystyle \left(\vphantom{\lambda^{6/5}}\right.$">
            <a:extLst>
              <a:ext uri="{FF2B5EF4-FFF2-40B4-BE49-F238E27FC236}">
                <a16:creationId xmlns:a16="http://schemas.microsoft.com/office/drawing/2014/main" id="{EAE5A8B9-F824-2346-9B09-AAB346FFC9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9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7" descr="$\displaystyle \left.\vphantom{\lambda^{6/5}}\right)$">
            <a:extLst>
              <a:ext uri="{FF2B5EF4-FFF2-40B4-BE49-F238E27FC236}">
                <a16:creationId xmlns:a16="http://schemas.microsoft.com/office/drawing/2014/main" id="{06D6F6A5-134F-A142-94A1-C3BB43A5E7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19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$\displaystyle \left(\vphantom{\cos^{3/5} z}\right.$">
            <a:extLst>
              <a:ext uri="{FF2B5EF4-FFF2-40B4-BE49-F238E27FC236}">
                <a16:creationId xmlns:a16="http://schemas.microsoft.com/office/drawing/2014/main" id="{88E2F5D4-D813-9545-9E88-DB7FFA4597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79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9" descr="$\displaystyle \left.\vphantom{\cos^{3/5} z}\right)$">
            <a:extLst>
              <a:ext uri="{FF2B5EF4-FFF2-40B4-BE49-F238E27FC236}">
                <a16:creationId xmlns:a16="http://schemas.microsoft.com/office/drawing/2014/main" id="{4643B1CF-2610-3946-AF4F-1A7BEFF706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2898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0" descr="$\displaystyle \left[\vphantom{ \int(C_n^2 dh) }\right.$">
            <a:extLst>
              <a:ext uri="{FF2B5EF4-FFF2-40B4-BE49-F238E27FC236}">
                <a16:creationId xmlns:a16="http://schemas.microsoft.com/office/drawing/2014/main" id="{46D9D843-C400-EE47-8F44-BD01FCD1B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9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1" descr="$\displaystyle \int$">
            <a:extLst>
              <a:ext uri="{FF2B5EF4-FFF2-40B4-BE49-F238E27FC236}">
                <a16:creationId xmlns:a16="http://schemas.microsoft.com/office/drawing/2014/main" id="{12B6D1DC-BDC6-DE46-BE9D-5BE2C24EF8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497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2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E61B-9DA3-7740-84FD-002F7B0B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F2AE-C992-8246-BD6F-1EFE79973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3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DDECB-9438-5E49-84B2-E4DEC752B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size from seeing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BEC2-20C8-234D-AB8E-6238FF398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Physically, r</a:t>
            </a:r>
            <a:r>
              <a:rPr lang="en-US" baseline="-25000" dirty="0"/>
              <a:t>0</a:t>
            </a:r>
            <a:r>
              <a:rPr lang="en-US" dirty="0"/>
              <a:t> is roughly inversely proportional to image size (d) from seeing</a:t>
            </a:r>
          </a:p>
          <a:p>
            <a:pPr marL="0" indent="0">
              <a:buNone/>
            </a:pPr>
            <a:r>
              <a:rPr lang="en-US" dirty="0"/>
              <a:t>                      d ~ 𝜆 / r</a:t>
            </a:r>
            <a:r>
              <a:rPr lang="en-US" baseline="-25000" dirty="0"/>
              <a:t>0</a:t>
            </a:r>
          </a:p>
          <a:p>
            <a:pPr marL="0" indent="0">
              <a:buNone/>
            </a:pPr>
            <a:r>
              <a:rPr lang="en-US" baseline="-25000" dirty="0"/>
              <a:t>    </a:t>
            </a:r>
            <a:r>
              <a:rPr lang="en-US" dirty="0"/>
              <a:t>bigger r</a:t>
            </a:r>
            <a:r>
              <a:rPr lang="en-US" baseline="-25000" dirty="0"/>
              <a:t>0</a:t>
            </a:r>
            <a:r>
              <a:rPr lang="en-US" dirty="0"/>
              <a:t> is better!</a:t>
            </a:r>
          </a:p>
          <a:p>
            <a:r>
              <a:rPr lang="en-US" dirty="0"/>
              <a:t>For diffraction, image size is given by</a:t>
            </a:r>
          </a:p>
          <a:p>
            <a:pPr marL="0" indent="0">
              <a:buNone/>
            </a:pPr>
            <a:r>
              <a:rPr lang="en-US" dirty="0"/>
              <a:t>                       d ~ 𝜆 / D</a:t>
            </a:r>
          </a:p>
          <a:p>
            <a:r>
              <a:rPr lang="en-US" dirty="0"/>
              <a:t>Seeing dominates when 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 &lt; </a:t>
            </a:r>
            <a:r>
              <a:rPr lang="en-US" i="1" dirty="0"/>
              <a:t>D</a:t>
            </a:r>
            <a:r>
              <a:rPr lang="en-US" dirty="0"/>
              <a:t>; a larger 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 means better seeing. Diffraction more important for smaller apertures.</a:t>
            </a:r>
          </a:p>
          <a:p>
            <a:r>
              <a:rPr lang="en-US" dirty="0"/>
              <a:t>Seeing is more important than diffraction at shorter wavelengths (and for larger apertures) since 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 scales roughly with wavelength. Diffraction more important at longer wavelengths </a:t>
            </a:r>
          </a:p>
          <a:p>
            <a:r>
              <a:rPr lang="en-US" dirty="0"/>
              <a:t>effects of diffraction and seeing cross over in the IR for most astronomical-sized telescopes (∼5 microns for 4m); the crossover falls at a shorter wavelength for smaller telescope or better seeing.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25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9B343-BF17-E542-97B2-EB0B6B10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in atmosphere does seeing arise?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C7AA8-9AD8-1349-A990-7205982C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843617"/>
            <a:ext cx="5969000" cy="430424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Amplitude of r</a:t>
            </a:r>
            <a:r>
              <a:rPr lang="en-US" baseline="-25000" dirty="0"/>
              <a:t>0</a:t>
            </a:r>
            <a:r>
              <a:rPr lang="en-US" dirty="0"/>
              <a:t> comes from (∫C</a:t>
            </a:r>
            <a:r>
              <a:rPr lang="en-US" baseline="-25000" dirty="0"/>
              <a:t>n</a:t>
            </a:r>
            <a:r>
              <a:rPr lang="en-US" baseline="30000" dirty="0"/>
              <a:t>2</a:t>
            </a:r>
            <a:r>
              <a:rPr lang="en-US" dirty="0"/>
              <a:t> dh )</a:t>
            </a:r>
            <a:r>
              <a:rPr lang="en-US" baseline="30000" dirty="0"/>
              <a:t>-3/5</a:t>
            </a:r>
            <a:endParaRPr lang="en-US" dirty="0"/>
          </a:p>
          <a:p>
            <a:r>
              <a:rPr lang="en-US" dirty="0"/>
              <a:t>as you might expect, this varies from site to site and also in time. </a:t>
            </a:r>
          </a:p>
          <a:p>
            <a:r>
              <a:rPr lang="en-US" dirty="0"/>
              <a:t>At most sites, there seems to be three regimes of ``surface layer" (wind-surface interactions and manmade seeing), ``planetary boundary layer" ( influenced by diurnal heating), and ``free atmosphere" (10 km is tropopause: high wind shears</a:t>
            </a:r>
          </a:p>
          <a:p>
            <a:r>
              <a:rPr lang="en-US" dirty="0"/>
              <a:t>typical astronomical site has 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∼10-20 cm at 5000Å</a:t>
            </a:r>
          </a:p>
          <a:p>
            <a:pPr lvl="1"/>
            <a:r>
              <a:rPr lang="en-US" dirty="0"/>
              <a:t>Roughly matches empirical data of when speckles are seen</a:t>
            </a:r>
          </a:p>
        </p:txBody>
      </p:sp>
      <p:sp>
        <p:nvSpPr>
          <p:cNvPr id="5" name="AutoShape 2" descr="$\int$">
            <a:extLst>
              <a:ext uri="{FF2B5EF4-FFF2-40B4-BE49-F238E27FC236}">
                <a16:creationId xmlns:a16="http://schemas.microsoft.com/office/drawing/2014/main" id="{EAB70BF4-206B-C846-B188-3CD931DA8F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558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$\int$">
            <a:extLst>
              <a:ext uri="{FF2B5EF4-FFF2-40B4-BE49-F238E27FC236}">
                <a16:creationId xmlns:a16="http://schemas.microsoft.com/office/drawing/2014/main" id="{F6E1DC85-1C19-C747-B4F8-C470939B8D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082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DD3D5-7AC0-4B42-991F-6BCF17FF8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569" y="1743075"/>
            <a:ext cx="5364631" cy="39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63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9ED9-051E-D342-A5A4-C4E1E333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Isoplanatic</a:t>
            </a:r>
            <a:r>
              <a:rPr lang="en-US" dirty="0"/>
              <a:t> patch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2A6BA-1ADB-D141-AB97-62A7C004E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2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Can also consider the coherence of the same turbulence pattern over the sky. This coherence angle is called the </a:t>
            </a:r>
            <a:r>
              <a:rPr lang="en-US" i="1" dirty="0" err="1"/>
              <a:t>isoplanatic</a:t>
            </a:r>
            <a:r>
              <a:rPr lang="en-US" i="1" dirty="0"/>
              <a:t> angle </a:t>
            </a:r>
            <a:r>
              <a:rPr lang="en-US" dirty="0"/>
              <a:t>(solid angle over which wavefront is ~ the same). Theory gives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l-GR" i="1" dirty="0"/>
              <a:t>θ</a:t>
            </a:r>
            <a:r>
              <a:rPr lang="el-GR" dirty="0"/>
              <a:t>∼0.314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/</a:t>
            </a:r>
            <a:r>
              <a:rPr lang="en-US" i="1" dirty="0"/>
              <a:t>H</a:t>
            </a:r>
          </a:p>
          <a:p>
            <a:pPr marL="0" indent="0">
              <a:buNone/>
            </a:pPr>
            <a:r>
              <a:rPr lang="en-US" i="1" dirty="0"/>
              <a:t>    </a:t>
            </a:r>
            <a:r>
              <a:rPr lang="en-US" dirty="0"/>
              <a:t>where H is the typical distance to seeing layer</a:t>
            </a:r>
          </a:p>
          <a:p>
            <a:pPr marL="0" indent="0">
              <a:buNone/>
            </a:pPr>
            <a:r>
              <a:rPr lang="en-US" dirty="0"/>
              <a:t>        H = sec z (∫C</a:t>
            </a:r>
            <a:r>
              <a:rPr lang="en-US" baseline="-25000" dirty="0"/>
              <a:t>n</a:t>
            </a:r>
            <a:r>
              <a:rPr lang="en-US" baseline="30000" dirty="0"/>
              <a:t>2</a:t>
            </a:r>
            <a:r>
              <a:rPr lang="en-US" dirty="0"/>
              <a:t> h</a:t>
            </a:r>
            <a:r>
              <a:rPr lang="en-US" baseline="30000" dirty="0"/>
              <a:t>5/3</a:t>
            </a:r>
            <a:r>
              <a:rPr lang="en-US" dirty="0"/>
              <a:t> dh / ∫ C</a:t>
            </a:r>
            <a:r>
              <a:rPr lang="en-US" baseline="-25000" dirty="0"/>
              <a:t>n</a:t>
            </a:r>
            <a:r>
              <a:rPr lang="en-US" baseline="30000" dirty="0"/>
              <a:t>2</a:t>
            </a:r>
            <a:r>
              <a:rPr lang="en-US" dirty="0"/>
              <a:t> dh ) </a:t>
            </a:r>
            <a:r>
              <a:rPr lang="en-US" baseline="30000" dirty="0"/>
              <a:t>3/5</a:t>
            </a:r>
          </a:p>
          <a:p>
            <a:r>
              <a:rPr lang="en-US" dirty="0"/>
              <a:t>region over which the turbulence pattern is the same is called the </a:t>
            </a:r>
            <a:r>
              <a:rPr lang="en-US" i="1" dirty="0" err="1"/>
              <a:t>isoplanatic</a:t>
            </a:r>
            <a:r>
              <a:rPr lang="en-US" i="1" dirty="0"/>
              <a:t> patch</a:t>
            </a:r>
            <a:r>
              <a:rPr lang="en-US" dirty="0"/>
              <a:t>.</a:t>
            </a:r>
          </a:p>
          <a:p>
            <a:r>
              <a:rPr lang="en-US" dirty="0"/>
              <a:t>relevant to adaptive optics, where we will try to correct for the differences across the telescope aperture; if we do a single correction, how large a field of view will be corrected?</a:t>
            </a:r>
          </a:p>
          <a:p>
            <a:r>
              <a:rPr lang="en-US" dirty="0"/>
              <a:t>For 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 = 10 cm (e.g. in optical) </a:t>
            </a:r>
            <a:r>
              <a:rPr lang="en-US" i="1" dirty="0"/>
              <a:t>H</a:t>
            </a:r>
            <a:r>
              <a:rPr lang="en-US" dirty="0"/>
              <a:t>∼5000 m , </a:t>
            </a:r>
            <a:r>
              <a:rPr lang="el-GR" i="1" dirty="0"/>
              <a:t>θ</a:t>
            </a:r>
            <a:r>
              <a:rPr lang="el-GR" dirty="0"/>
              <a:t>∼1.3 </a:t>
            </a:r>
            <a:r>
              <a:rPr lang="en-US" dirty="0"/>
              <a:t>arcsec. In the infrared 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∼70 cm, </a:t>
            </a:r>
            <a:r>
              <a:rPr lang="en-US" i="1" dirty="0"/>
              <a:t>H</a:t>
            </a:r>
            <a:r>
              <a:rPr lang="en-US" dirty="0"/>
              <a:t>∼5000 m, </a:t>
            </a:r>
            <a:r>
              <a:rPr lang="el-GR" i="1" dirty="0"/>
              <a:t>θ</a:t>
            </a:r>
            <a:r>
              <a:rPr lang="el-GR" dirty="0"/>
              <a:t>∼9 </a:t>
            </a:r>
            <a:r>
              <a:rPr lang="en-US" dirty="0"/>
              <a:t>arcsec, i.e. for free atmosphere. </a:t>
            </a:r>
          </a:p>
          <a:p>
            <a:pPr lvl="1"/>
            <a:r>
              <a:rPr lang="en-US" sz="2900" dirty="0"/>
              <a:t>For boundary layer, however, </a:t>
            </a:r>
            <a:r>
              <a:rPr lang="en-US" sz="2900" dirty="0" err="1"/>
              <a:t>isoplanatic</a:t>
            </a:r>
            <a:r>
              <a:rPr lang="en-US" sz="2900" dirty="0"/>
              <a:t> patch is considerably larger (part of motivation for ground-layer AO).</a:t>
            </a:r>
          </a:p>
          <a:p>
            <a:r>
              <a:rPr lang="en-US" dirty="0"/>
              <a:t>Note that the ``</a:t>
            </a:r>
            <a:r>
              <a:rPr lang="en-US" dirty="0" err="1"/>
              <a:t>isoplanatic</a:t>
            </a:r>
            <a:r>
              <a:rPr lang="en-US" dirty="0"/>
              <a:t> patch for image motion" (not wavefront) is ∼0.3</a:t>
            </a:r>
            <a:r>
              <a:rPr lang="en-US" i="1" dirty="0"/>
              <a:t>D</a:t>
            </a:r>
            <a:r>
              <a:rPr lang="en-US" dirty="0"/>
              <a:t>/</a:t>
            </a:r>
            <a:r>
              <a:rPr lang="en-US" i="1" dirty="0"/>
              <a:t>H</a:t>
            </a:r>
            <a:r>
              <a:rPr lang="en-US" dirty="0"/>
              <a:t>. </a:t>
            </a:r>
          </a:p>
          <a:p>
            <a:pPr lvl="1"/>
            <a:r>
              <a:rPr lang="en-US" sz="2900" dirty="0"/>
              <a:t>For </a:t>
            </a:r>
            <a:r>
              <a:rPr lang="en-US" sz="2900" i="1" dirty="0"/>
              <a:t>D</a:t>
            </a:r>
            <a:r>
              <a:rPr lang="en-US" sz="2900" dirty="0"/>
              <a:t> = 4 m, </a:t>
            </a:r>
            <a:r>
              <a:rPr lang="en-US" sz="2900" i="1" dirty="0"/>
              <a:t>H</a:t>
            </a:r>
            <a:r>
              <a:rPr lang="en-US" sz="2900" dirty="0"/>
              <a:t>∼5000 m, </a:t>
            </a:r>
            <a:r>
              <a:rPr lang="el-GR" sz="2900" i="1" dirty="0"/>
              <a:t>θ</a:t>
            </a:r>
            <a:r>
              <a:rPr lang="en-US" sz="2900" baseline="-25000" dirty="0"/>
              <a:t>kin</a:t>
            </a:r>
            <a:r>
              <a:rPr lang="en-US" sz="2900" dirty="0"/>
              <a:t> = 50 arcsec.</a:t>
            </a:r>
          </a:p>
          <a:p>
            <a:pPr lvl="1"/>
            <a:r>
              <a:rPr lang="en-US" sz="2900" dirty="0"/>
              <a:t>relevant for low-order atmospheric correction, i.e., tip-tilt, where one is doing </a:t>
            </a:r>
            <a:r>
              <a:rPr lang="en-US" sz="2900" i="1" dirty="0"/>
              <a:t>partial</a:t>
            </a:r>
            <a:r>
              <a:rPr lang="en-US" sz="2900" dirty="0"/>
              <a:t> correction of the effect of the atmosphere.</a:t>
            </a:r>
          </a:p>
        </p:txBody>
      </p:sp>
      <p:sp>
        <p:nvSpPr>
          <p:cNvPr id="5" name="AutoShape 2" descr="$\displaystyle \int$">
            <a:extLst>
              <a:ext uri="{FF2B5EF4-FFF2-40B4-BE49-F238E27FC236}">
                <a16:creationId xmlns:a16="http://schemas.microsoft.com/office/drawing/2014/main" id="{239D5558-FBE9-2C42-A47B-C606E7108B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6638" y="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$\displaystyle \int$">
            <a:extLst>
              <a:ext uri="{FF2B5EF4-FFF2-40B4-BE49-F238E27FC236}">
                <a16:creationId xmlns:a16="http://schemas.microsoft.com/office/drawing/2014/main" id="{165FCB13-08F0-E749-80F1-16726E7413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71750" y="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$\displaystyle \int$">
            <a:extLst>
              <a:ext uri="{FF2B5EF4-FFF2-40B4-BE49-F238E27FC236}">
                <a16:creationId xmlns:a16="http://schemas.microsoft.com/office/drawing/2014/main" id="{E7C85426-CB7E-B644-88B8-1ADDD946D8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9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3" descr="$\displaystyle \int$">
            <a:extLst>
              <a:ext uri="{FF2B5EF4-FFF2-40B4-BE49-F238E27FC236}">
                <a16:creationId xmlns:a16="http://schemas.microsoft.com/office/drawing/2014/main" id="{EF624C4D-8381-3E49-B917-5CF76F618A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68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40FAD6-C4D3-B542-847D-55359D2A800D}"/>
              </a:ext>
            </a:extLst>
          </p:cNvPr>
          <p:cNvCxnSpPr/>
          <p:nvPr/>
        </p:nvCxnSpPr>
        <p:spPr>
          <a:xfrm>
            <a:off x="8263467" y="130175"/>
            <a:ext cx="0" cy="137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004EF1-2C3C-A54E-AD72-8771A0FD6DD8}"/>
              </a:ext>
            </a:extLst>
          </p:cNvPr>
          <p:cNvCxnSpPr/>
          <p:nvPr/>
        </p:nvCxnSpPr>
        <p:spPr>
          <a:xfrm flipV="1">
            <a:off x="8263467" y="130175"/>
            <a:ext cx="304800" cy="137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C0068B-05A3-1943-83E2-5339C34AA7C5}"/>
              </a:ext>
            </a:extLst>
          </p:cNvPr>
          <p:cNvCxnSpPr/>
          <p:nvPr/>
        </p:nvCxnSpPr>
        <p:spPr>
          <a:xfrm>
            <a:off x="7569200" y="1168400"/>
            <a:ext cx="142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61D003-51BC-4F4F-B9DB-5EEA1A12EFAA}"/>
              </a:ext>
            </a:extLst>
          </p:cNvPr>
          <p:cNvCxnSpPr/>
          <p:nvPr/>
        </p:nvCxnSpPr>
        <p:spPr>
          <a:xfrm>
            <a:off x="7569200" y="365125"/>
            <a:ext cx="177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051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CC84-549E-2245-AFEB-ECF609B7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Seeing and site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0987-0C90-7649-A7D5-EEED84CDE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Seeing varies from night to night</a:t>
            </a:r>
          </a:p>
          <a:p>
            <a:r>
              <a:rPr lang="en-US" dirty="0"/>
              <a:t>Better seeing with less turbulence</a:t>
            </a:r>
          </a:p>
          <a:p>
            <a:r>
              <a:rPr lang="en-US" dirty="0"/>
              <a:t>Laminar air flow is less turbulent, so often observatories located along leading edge in direction of prevailing winds</a:t>
            </a:r>
          </a:p>
          <a:p>
            <a:r>
              <a:rPr lang="en-US" dirty="0"/>
              <a:t>atmospheric turbulence is not directly correlated with the presence of clouds. In fact, the seeing is often better with thin cirrus than when it is clear!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629FC-1013-8D44-9A96-8F5B3757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034" y="1017323"/>
            <a:ext cx="4902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8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24B4-9379-F342-913A-8B08FC6B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sources of image degradation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D672F-E262-D444-B209-2C236EBF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Man-made seeing</a:t>
            </a:r>
          </a:p>
          <a:p>
            <a:pPr lvl="1"/>
            <a:r>
              <a:rPr lang="en-US" dirty="0"/>
              <a:t>Dome: turbulence at slit </a:t>
            </a:r>
          </a:p>
          <a:p>
            <a:pPr lvl="1"/>
            <a:r>
              <a:rPr lang="en-US" dirty="0"/>
              <a:t>Mirror: turbulence at mirror</a:t>
            </a:r>
          </a:p>
          <a:p>
            <a:r>
              <a:rPr lang="en-US" dirty="0"/>
              <a:t>Telescope motion</a:t>
            </a:r>
          </a:p>
          <a:p>
            <a:pPr lvl="1"/>
            <a:r>
              <a:rPr lang="en-US" dirty="0"/>
              <a:t>Wind</a:t>
            </a:r>
          </a:p>
          <a:p>
            <a:pPr lvl="1"/>
            <a:r>
              <a:rPr lang="en-US" dirty="0"/>
              <a:t>Tracking</a:t>
            </a:r>
          </a:p>
          <a:p>
            <a:r>
              <a:rPr lang="en-US" dirty="0"/>
              <a:t>Optical design / fabrication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F4752-F73E-304A-8219-D0E40695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182" y="3384283"/>
            <a:ext cx="3446820" cy="2792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B6F75-3E70-F64E-A1A8-FCDA9B770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0" y="1464913"/>
            <a:ext cx="3647902" cy="17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6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3597-9E50-9F46-9928-9E0C093F0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image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1F343-0918-C44C-9304-70BAC32F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66" y="1690687"/>
            <a:ext cx="7082367" cy="48021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Point spread function (PSF) : full 2D function</a:t>
            </a:r>
          </a:p>
          <a:p>
            <a:r>
              <a:rPr lang="en-US" dirty="0"/>
              <a:t>Under assumption of azimuthal symmetry</a:t>
            </a:r>
          </a:p>
          <a:p>
            <a:pPr lvl="1"/>
            <a:r>
              <a:rPr lang="en-US" dirty="0"/>
              <a:t>Full width at half maximum (FWHM)</a:t>
            </a:r>
          </a:p>
          <a:p>
            <a:pPr lvl="1"/>
            <a:r>
              <a:rPr lang="en-US" dirty="0"/>
              <a:t>Encircled energy (EE) : integral of PSF</a:t>
            </a:r>
          </a:p>
          <a:p>
            <a:r>
              <a:rPr lang="en-US" dirty="0"/>
              <a:t>Modulation Transfer Function (MTF) : Fourier transform of PSF</a:t>
            </a:r>
          </a:p>
          <a:p>
            <a:pPr marL="0" indent="0">
              <a:buNone/>
            </a:pPr>
            <a:r>
              <a:rPr lang="en-US" i="1" dirty="0"/>
              <a:t>      MTF</a:t>
            </a:r>
            <a:r>
              <a:rPr lang="en-US" dirty="0"/>
              <a:t>(</a:t>
            </a:r>
            <a:r>
              <a:rPr lang="el-GR" i="1" dirty="0"/>
              <a:t>ν</a:t>
            </a:r>
            <a:r>
              <a:rPr lang="el-GR" dirty="0"/>
              <a:t>) = </a:t>
            </a:r>
            <a:r>
              <a:rPr lang="en-US" dirty="0"/>
              <a:t>exp[-3.44(</a:t>
            </a:r>
            <a:r>
              <a:rPr lang="el-GR" i="1" dirty="0" err="1"/>
              <a:t>λν</a:t>
            </a:r>
            <a:r>
              <a:rPr lang="el-GR" dirty="0"/>
              <a:t>/</a:t>
            </a:r>
            <a:r>
              <a:rPr lang="en-US" i="1" dirty="0" err="1"/>
              <a:t>r</a:t>
            </a:r>
            <a:r>
              <a:rPr lang="en-US" baseline="-25000" dirty="0" err="1"/>
              <a:t>o</a:t>
            </a:r>
            <a:r>
              <a:rPr lang="en-US" dirty="0"/>
              <a:t>)</a:t>
            </a:r>
            <a:r>
              <a:rPr lang="en-US" baseline="30000" dirty="0"/>
              <a:t>5/3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Note that this is close to Gaussian</a:t>
            </a:r>
          </a:p>
          <a:p>
            <a:r>
              <a:rPr lang="en-US" dirty="0" err="1"/>
              <a:t>Strehl</a:t>
            </a:r>
            <a:r>
              <a:rPr lang="en-US" dirty="0"/>
              <a:t> ratio</a:t>
            </a:r>
          </a:p>
          <a:p>
            <a:pPr lvl="1"/>
            <a:r>
              <a:rPr lang="en-US" dirty="0"/>
              <a:t>Often used to describe AO performance</a:t>
            </a:r>
          </a:p>
          <a:p>
            <a:pPr lvl="1"/>
            <a:r>
              <a:rPr lang="en-US" dirty="0"/>
              <a:t>Ratio of peak to peak of diffraction limited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91D8F-D4EB-984E-9B99-AB52693AC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094" y="3048000"/>
            <a:ext cx="3733800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6145D-24FE-4248-9E3D-66A3A452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04" y="1108075"/>
            <a:ext cx="5130946" cy="17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45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7000-DC92-6446-92E2-D600E9D8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PSF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FEE31-CB63-4241-806C-FE4D019E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733" y="3587380"/>
            <a:ext cx="2929467" cy="263915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001105-29C3-A140-88A1-61895E6E9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4934" y="-163353"/>
            <a:ext cx="3733800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79725-F1C3-E34B-95EA-9771B3215453}"/>
              </a:ext>
            </a:extLst>
          </p:cNvPr>
          <p:cNvSpPr txBox="1"/>
          <p:nvPr/>
        </p:nvSpPr>
        <p:spPr>
          <a:xfrm>
            <a:off x="685800" y="1913467"/>
            <a:ext cx="7213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PSF has more extended wings than Gaussian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Well characterized by a Moffat function or, even better, by 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Note that PSF extends “forever”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Wings are “lost” in the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Fainter star wings are lost at smaller radii, but the PSF of faint and bright stars are the same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Fainter stars are not “smaller” than brighter stars!</a:t>
            </a:r>
          </a:p>
        </p:txBody>
      </p:sp>
    </p:spTree>
    <p:extLst>
      <p:ext uri="{BB962C8B-B14F-4D97-AF65-F5344CB8AC3E}">
        <p14:creationId xmlns:p14="http://schemas.microsoft.com/office/powerpoint/2010/main" val="3022567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E61B-9DA3-7740-84FD-002F7B0B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F2AE-C992-8246-BD6F-1EFE79973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4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EE48-31F3-954F-97F1-FF7E5012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 Observing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725DB-AAAC-DB4B-AA78-9D5F1CA20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Observing information page: astronomy.nmsu.edu:8000/apo-wiki/wiki/NMSU/2019 (linked from Canvas page)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Spectrophotometric standards</a:t>
            </a:r>
          </a:p>
          <a:p>
            <a:endParaRPr lang="en-US" dirty="0"/>
          </a:p>
          <a:p>
            <a:r>
              <a:rPr lang="en-US" dirty="0"/>
              <a:t>In groups, read through material, present:</a:t>
            </a:r>
          </a:p>
          <a:p>
            <a:pPr lvl="1"/>
            <a:r>
              <a:rPr lang="en-US" dirty="0"/>
              <a:t>Science context and goal</a:t>
            </a:r>
          </a:p>
          <a:p>
            <a:pPr lvl="1"/>
            <a:r>
              <a:rPr lang="en-US" dirty="0"/>
              <a:t>Instrument and instrument configuration</a:t>
            </a:r>
          </a:p>
          <a:p>
            <a:pPr lvl="1"/>
            <a:r>
              <a:rPr lang="en-US" dirty="0"/>
              <a:t>Targets : location, slit position?</a:t>
            </a:r>
          </a:p>
          <a:p>
            <a:pPr lvl="2"/>
            <a:r>
              <a:rPr lang="en-US" dirty="0"/>
              <a:t>When are they observable? Use </a:t>
            </a:r>
            <a:r>
              <a:rPr lang="en-US" dirty="0" err="1"/>
              <a:t>skycalc</a:t>
            </a:r>
            <a:r>
              <a:rPr lang="en-US" dirty="0"/>
              <a:t> or some other observation planning tool</a:t>
            </a:r>
          </a:p>
          <a:p>
            <a:pPr lvl="2"/>
            <a:r>
              <a:rPr lang="en-US" dirty="0"/>
              <a:t>TUI catalogs</a:t>
            </a:r>
          </a:p>
          <a:p>
            <a:pPr lvl="1"/>
            <a:r>
              <a:rPr lang="en-US" dirty="0"/>
              <a:t>Required conditions</a:t>
            </a:r>
          </a:p>
          <a:p>
            <a:pPr lvl="1"/>
            <a:r>
              <a:rPr lang="en-US" dirty="0"/>
              <a:t>Exposure times / criteria</a:t>
            </a:r>
          </a:p>
          <a:p>
            <a:pPr lvl="1"/>
            <a:r>
              <a:rPr lang="en-US" dirty="0"/>
              <a:t>Calibrations</a:t>
            </a:r>
          </a:p>
          <a:p>
            <a:pPr lvl="1"/>
            <a:r>
              <a:rPr lang="en-US" dirty="0"/>
              <a:t>Other?</a:t>
            </a:r>
          </a:p>
          <a:p>
            <a:pPr lvl="1"/>
            <a:r>
              <a:rPr lang="en-US" dirty="0"/>
              <a:t>Outstanding questions</a:t>
            </a:r>
          </a:p>
        </p:txBody>
      </p:sp>
    </p:spTree>
    <p:extLst>
      <p:ext uri="{BB962C8B-B14F-4D97-AF65-F5344CB8AC3E}">
        <p14:creationId xmlns:p14="http://schemas.microsoft.com/office/powerpoint/2010/main" val="121466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3289-DF0B-E44E-AC26-BD6648118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ASTR 535 : Observational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8B35F-ECCA-A24A-B994-FA3C37479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Effects of the Earth’s atmosphere</a:t>
            </a:r>
          </a:p>
          <a:p>
            <a:r>
              <a:rPr lang="en-US" dirty="0"/>
              <a:t>Atmospheric emission</a:t>
            </a:r>
          </a:p>
        </p:txBody>
      </p:sp>
    </p:spTree>
    <p:extLst>
      <p:ext uri="{BB962C8B-B14F-4D97-AF65-F5344CB8AC3E}">
        <p14:creationId xmlns:p14="http://schemas.microsoft.com/office/powerpoint/2010/main" val="4082324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BBB8-FA81-8C41-8205-7A3E69F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0125-6C32-5D42-8A24-2451CDB60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nature of sources that contribute to the sky “background”, including their origin, wavelength dependence, and dependence on location and time</a:t>
            </a:r>
          </a:p>
        </p:txBody>
      </p:sp>
    </p:spTree>
    <p:extLst>
      <p:ext uri="{BB962C8B-B14F-4D97-AF65-F5344CB8AC3E}">
        <p14:creationId xmlns:p14="http://schemas.microsoft.com/office/powerpoint/2010/main" val="180717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00F7-0FCB-EC49-AF51-EE5F4E9E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 from Earth’s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6F94E-1FA6-154F-A767-737F03B0B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sources</a:t>
            </a:r>
          </a:p>
          <a:p>
            <a:pPr lvl="1"/>
            <a:r>
              <a:rPr lang="en-US" dirty="0"/>
              <a:t>airglow : excitation of molecules in atmosphere</a:t>
            </a:r>
          </a:p>
          <a:p>
            <a:pPr lvl="1"/>
            <a:r>
              <a:rPr lang="en-US" dirty="0"/>
              <a:t>thermal emission of atmosphere</a:t>
            </a:r>
          </a:p>
          <a:p>
            <a:pPr lvl="1"/>
            <a:r>
              <a:rPr lang="en-US" dirty="0"/>
              <a:t>zodiacal light : scattered light from dust in solar system (not from atmosphere!)</a:t>
            </a:r>
          </a:p>
          <a:p>
            <a:pPr lvl="1"/>
            <a:r>
              <a:rPr lang="en-US" dirty="0"/>
              <a:t>unresolved stars/galaxies</a:t>
            </a:r>
          </a:p>
          <a:p>
            <a:pPr lvl="1"/>
            <a:r>
              <a:rPr lang="en-US" dirty="0"/>
              <a:t>moonlight</a:t>
            </a:r>
          </a:p>
          <a:p>
            <a:pPr lvl="1"/>
            <a:r>
              <a:rPr lang="en-US" dirty="0"/>
              <a:t>sunlight</a:t>
            </a:r>
          </a:p>
          <a:p>
            <a:pPr lvl="1"/>
            <a:r>
              <a:rPr lang="en-US" dirty="0"/>
              <a:t>aurorae</a:t>
            </a:r>
          </a:p>
          <a:p>
            <a:pPr lvl="1"/>
            <a:r>
              <a:rPr lang="en-US" dirty="0"/>
              <a:t>light pollution</a:t>
            </a:r>
          </a:p>
          <a:p>
            <a:r>
              <a:rPr lang="en-US" dirty="0"/>
              <a:t>All are function of wavelength </a:t>
            </a:r>
          </a:p>
          <a:p>
            <a:r>
              <a:rPr lang="en-US" dirty="0"/>
              <a:t>Most are function of time</a:t>
            </a:r>
          </a:p>
          <a:p>
            <a:r>
              <a:rPr lang="en-US" dirty="0"/>
              <a:t>Most are function of position</a:t>
            </a:r>
          </a:p>
        </p:txBody>
      </p:sp>
    </p:spTree>
    <p:extLst>
      <p:ext uri="{BB962C8B-B14F-4D97-AF65-F5344CB8AC3E}">
        <p14:creationId xmlns:p14="http://schemas.microsoft.com/office/powerpoint/2010/main" val="71898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23C2-931A-9D4E-8F2D-5161C56EE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Zodiacal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B048E-6179-D84B-9A50-4D83A2D33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from Earth’s atmosphere!</a:t>
            </a:r>
          </a:p>
          <a:p>
            <a:r>
              <a:rPr lang="en-US" dirty="0"/>
              <a:t>Dust in the plane of the solar system scatters sunlight</a:t>
            </a:r>
          </a:p>
          <a:p>
            <a:pPr lvl="1"/>
            <a:r>
              <a:rPr lang="en-US" dirty="0"/>
              <a:t>Brighter near ecliptic</a:t>
            </a:r>
          </a:p>
          <a:p>
            <a:r>
              <a:rPr lang="en-US" dirty="0"/>
              <a:t>Continuous emission with solar-like spectrum</a:t>
            </a:r>
          </a:p>
          <a:p>
            <a:r>
              <a:rPr lang="en-US" dirty="0"/>
              <a:t>Surface brightness in optical (V band) ranges from 22-23.5 mag/square arcsec</a:t>
            </a:r>
          </a:p>
          <a:p>
            <a:r>
              <a:rPr lang="en-US" dirty="0"/>
              <a:t>Provides “base” background emission</a:t>
            </a:r>
          </a:p>
          <a:p>
            <a:pPr lvl="1"/>
            <a:r>
              <a:rPr lang="en-US" dirty="0"/>
              <a:t>True even from orbit!</a:t>
            </a:r>
          </a:p>
        </p:txBody>
      </p:sp>
    </p:spTree>
    <p:extLst>
      <p:ext uri="{BB962C8B-B14F-4D97-AF65-F5344CB8AC3E}">
        <p14:creationId xmlns:p14="http://schemas.microsoft.com/office/powerpoint/2010/main" val="4192802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3048-BA3E-E649-8712-DF654FCB0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87436" cy="1491384"/>
          </a:xfrm>
        </p:spPr>
        <p:txBody>
          <a:bodyPr/>
          <a:lstStyle/>
          <a:p>
            <a:r>
              <a:rPr lang="en-US" dirty="0"/>
              <a:t>Emission spectrum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EC25C2-5853-534F-B5A2-747C0F50B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2291" y="0"/>
            <a:ext cx="3879275" cy="262405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76F86-39B9-A842-83F0-7FEFB417611A}"/>
              </a:ext>
            </a:extLst>
          </p:cNvPr>
          <p:cNvSpPr txBox="1"/>
          <p:nvPr/>
        </p:nvSpPr>
        <p:spPr>
          <a:xfrm>
            <a:off x="647272" y="2178120"/>
            <a:ext cx="45446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Baseline emission is from zodiacal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Without moonlight, most atmospheric emission is in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Predominantly, emission is from airglow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OH: the “OH forest”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Others, e.g. [OI] 5577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Strong function of wavelength, increasing towards longer wavelengths</a:t>
            </a:r>
          </a:p>
          <a:p>
            <a:endParaRPr lang="en-US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544FE87-0B24-A34A-AD71-5EE4E14D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75" y="2520493"/>
            <a:ext cx="4985181" cy="4403019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FB6FF4E-AEFD-0B4F-9463-50ECFD3C4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52" y="196869"/>
            <a:ext cx="3739648" cy="22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54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27041</TotalTime>
  <Words>2880</Words>
  <Application>Microsoft Macintosh PowerPoint</Application>
  <PresentationFormat>Widescreen</PresentationFormat>
  <Paragraphs>365</Paragraphs>
  <Slides>48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Times</vt:lpstr>
      <vt:lpstr>Wingdings</vt:lpstr>
      <vt:lpstr>Office Theme</vt:lpstr>
      <vt:lpstr>ASTR 535 : Observational Techniques</vt:lpstr>
      <vt:lpstr>Learning objectives</vt:lpstr>
      <vt:lpstr>Four effects of Earth’s atmosphere</vt:lpstr>
      <vt:lpstr>PowerPoint Presentation</vt:lpstr>
      <vt:lpstr>ASTR 535 : Observational Techniques</vt:lpstr>
      <vt:lpstr>Learning objectives</vt:lpstr>
      <vt:lpstr>Emission from Earth’s atmosphere</vt:lpstr>
      <vt:lpstr>Zodiacal light</vt:lpstr>
      <vt:lpstr>Emission spectrum</vt:lpstr>
      <vt:lpstr>Lunar sky brightness</vt:lpstr>
      <vt:lpstr>Sunlight and twilight</vt:lpstr>
      <vt:lpstr>Light pollution</vt:lpstr>
      <vt:lpstr>Variability of sky</vt:lpstr>
      <vt:lpstr>Quantitative sky brightness</vt:lpstr>
      <vt:lpstr>Impact on observations</vt:lpstr>
      <vt:lpstr>PowerPoint Presentation</vt:lpstr>
      <vt:lpstr>ASTR 535 : Observational Techniques</vt:lpstr>
      <vt:lpstr>Learning objectives</vt:lpstr>
      <vt:lpstr>Atmospheric absorption</vt:lpstr>
      <vt:lpstr>Absorption wavelength dependence</vt:lpstr>
      <vt:lpstr>Modeling of absorption</vt:lpstr>
      <vt:lpstr>Quantitative light loss through atmosphere</vt:lpstr>
      <vt:lpstr>Quantitative light loss through atmosphere</vt:lpstr>
      <vt:lpstr>Atmospheric absorption and photometry</vt:lpstr>
      <vt:lpstr>Atmospheric absorption and spectroscopy</vt:lpstr>
      <vt:lpstr>PowerPoint Presentation</vt:lpstr>
      <vt:lpstr>ASTR 535 : Observational Techniques</vt:lpstr>
      <vt:lpstr>Learning objectives</vt:lpstr>
      <vt:lpstr>Atmospheric refraction</vt:lpstr>
      <vt:lpstr>Atmospheric refraction</vt:lpstr>
      <vt:lpstr>Some impacts of refraction</vt:lpstr>
      <vt:lpstr>Refraction and wide field spectroscopy</vt:lpstr>
      <vt:lpstr>Differential refraction and spectroscopy</vt:lpstr>
      <vt:lpstr>PowerPoint Presentation</vt:lpstr>
      <vt:lpstr>ASTR 535 : Observational Techniques</vt:lpstr>
      <vt:lpstr>Learning objectives</vt:lpstr>
      <vt:lpstr>Atmospheric seeing</vt:lpstr>
      <vt:lpstr>Atmospheric seeing: effects</vt:lpstr>
      <vt:lpstr>Atmospheric seeing: theory</vt:lpstr>
      <vt:lpstr>Image size from seeing</vt:lpstr>
      <vt:lpstr>Where in atmosphere does seeing arise?</vt:lpstr>
      <vt:lpstr>Isoplanatic patch</vt:lpstr>
      <vt:lpstr>Seeing and site location</vt:lpstr>
      <vt:lpstr>Other sources of image degradation</vt:lpstr>
      <vt:lpstr>Characterizing image shape</vt:lpstr>
      <vt:lpstr>Empirical PSF</vt:lpstr>
      <vt:lpstr>PowerPoint Presentation</vt:lpstr>
      <vt:lpstr>APO Observing programs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535</dc:title>
  <dc:creator>Jon Holtzman</dc:creator>
  <cp:lastModifiedBy>Jon Holtzman</cp:lastModifiedBy>
  <cp:revision>65</cp:revision>
  <dcterms:created xsi:type="dcterms:W3CDTF">2019-09-25T14:06:52Z</dcterms:created>
  <dcterms:modified xsi:type="dcterms:W3CDTF">2021-10-05T17:48:11Z</dcterms:modified>
</cp:coreProperties>
</file>