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8" r:id="rId2"/>
    <p:sldId id="259" r:id="rId3"/>
    <p:sldId id="277" r:id="rId4"/>
    <p:sldId id="278" r:id="rId5"/>
    <p:sldId id="276" r:id="rId6"/>
    <p:sldId id="275" r:id="rId7"/>
    <p:sldId id="257" r:id="rId8"/>
    <p:sldId id="260" r:id="rId9"/>
    <p:sldId id="267" r:id="rId10"/>
    <p:sldId id="279" r:id="rId11"/>
    <p:sldId id="280" r:id="rId12"/>
    <p:sldId id="281" r:id="rId13"/>
    <p:sldId id="282" r:id="rId14"/>
    <p:sldId id="266" r:id="rId15"/>
    <p:sldId id="272" r:id="rId16"/>
    <p:sldId id="274" r:id="rId17"/>
    <p:sldId id="273" r:id="rId18"/>
    <p:sldId id="268" r:id="rId19"/>
    <p:sldId id="283" r:id="rId20"/>
    <p:sldId id="284" r:id="rId21"/>
    <p:sldId id="269" r:id="rId22"/>
    <p:sldId id="285" r:id="rId23"/>
    <p:sldId id="286" r:id="rId24"/>
    <p:sldId id="271" r:id="rId25"/>
    <p:sldId id="287" r:id="rId26"/>
    <p:sldId id="288" r:id="rId27"/>
    <p:sldId id="289" r:id="rId28"/>
    <p:sldId id="292" r:id="rId29"/>
    <p:sldId id="290" r:id="rId30"/>
    <p:sldId id="291" r:id="rId3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724"/>
    <p:restoredTop sz="94694"/>
  </p:normalViewPr>
  <p:slideViewPr>
    <p:cSldViewPr snapToGrid="0" snapToObjects="1">
      <p:cViewPr varScale="1">
        <p:scale>
          <a:sx n="115" d="100"/>
          <a:sy n="115" d="100"/>
        </p:scale>
        <p:origin x="624"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6DF05-3DAA-4749-8095-63F3A8C9D0C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1955F22-801F-5A47-9B05-E82FFA9B5AE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F0C04261-7625-4F44-B213-DBA184B016C2}"/>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5" name="Footer Placeholder 4">
            <a:extLst>
              <a:ext uri="{FF2B5EF4-FFF2-40B4-BE49-F238E27FC236}">
                <a16:creationId xmlns:a16="http://schemas.microsoft.com/office/drawing/2014/main" id="{DB95DF62-E869-A249-92A9-139307F1769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22B9C-1B0E-124E-8A80-4ABC9E56065E}"/>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37277861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0BEB83-56BA-574C-907D-6C0413F43DB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5EA4EED-9448-C647-8F68-0D05ADD1A6D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D1F8034-EE33-7F4D-B459-2B9E5ECDCCB7}"/>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5" name="Footer Placeholder 4">
            <a:extLst>
              <a:ext uri="{FF2B5EF4-FFF2-40B4-BE49-F238E27FC236}">
                <a16:creationId xmlns:a16="http://schemas.microsoft.com/office/drawing/2014/main" id="{DE06FA2B-7B61-0741-9050-19A5CAFC0CF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220B1AA-93AD-C643-B590-5C01E8D21F29}"/>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35422505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6B03EB3-200B-1B4B-8FB3-825CB01EFEA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DB3163E-A139-B647-B866-A96DFF90BA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C967D4C-A9FE-C241-9FF1-3C50C08DC342}"/>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5" name="Footer Placeholder 4">
            <a:extLst>
              <a:ext uri="{FF2B5EF4-FFF2-40B4-BE49-F238E27FC236}">
                <a16:creationId xmlns:a16="http://schemas.microsoft.com/office/drawing/2014/main" id="{B83BB391-1119-2347-B8CD-BEF9FF21E05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3049DCC-6A20-3147-A248-87DBC35F5BBE}"/>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5213146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092B16-468E-6547-BC31-79FA87F44F3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86540E9-63A9-6E4C-919C-CBA4D1B39A8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70B65-4F54-FE4E-BBFD-3F524D533A99}"/>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5" name="Footer Placeholder 4">
            <a:extLst>
              <a:ext uri="{FF2B5EF4-FFF2-40B4-BE49-F238E27FC236}">
                <a16:creationId xmlns:a16="http://schemas.microsoft.com/office/drawing/2014/main" id="{7248FE8F-6E2B-E343-B732-8501A8184A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CDB89E-5785-CA43-B002-FAF99573E788}"/>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27525590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9A271C-7860-F141-A21A-9BE18EC0161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4965CE3E-3F66-0342-8127-4ABCDD828A5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0A0D788-32CF-E54E-988D-AA728DFF7E91}"/>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5" name="Footer Placeholder 4">
            <a:extLst>
              <a:ext uri="{FF2B5EF4-FFF2-40B4-BE49-F238E27FC236}">
                <a16:creationId xmlns:a16="http://schemas.microsoft.com/office/drawing/2014/main" id="{E07C4C39-E88F-9E43-9A58-64B687F7883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7B8D829-45A6-CA40-9C7B-9E46F030C269}"/>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29461992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90D031-F3B1-1A4E-8A2A-D121280D29A8}"/>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805BA9A-6987-AE4F-9E3B-A121908096B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9573C606-6BD9-7947-A5CE-39427514442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F8F4DD4-0126-5944-9A6E-FFA491FB2114}"/>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6" name="Footer Placeholder 5">
            <a:extLst>
              <a:ext uri="{FF2B5EF4-FFF2-40B4-BE49-F238E27FC236}">
                <a16:creationId xmlns:a16="http://schemas.microsoft.com/office/drawing/2014/main" id="{03F44283-4A0E-0A4D-AAA0-19B5EB4625F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8F32896-E5ED-2047-83FE-868B11088D9B}"/>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7517731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817078-7C0A-314F-8C63-67C64BF1B98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E08C84B2-9CF8-6540-96FA-BDACCB8360E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AAD380A-E079-3846-BDDC-0F0C06F77DE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98557A5-B03E-014B-B382-79861563191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19C1158-2D3D-9645-B01C-77AD3D50B6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A569B2C-F37D-5648-B2F7-DFFD61005C8A}"/>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8" name="Footer Placeholder 7">
            <a:extLst>
              <a:ext uri="{FF2B5EF4-FFF2-40B4-BE49-F238E27FC236}">
                <a16:creationId xmlns:a16="http://schemas.microsoft.com/office/drawing/2014/main" id="{0BDBF2C0-BD48-4449-8C77-7D35BB473C6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89F26AC-A26E-904B-B2D5-829D198EC4C0}"/>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19913414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E597A7-6D4E-9A48-97F3-25B5360CE7BD}"/>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E45212CD-402D-9A48-B55F-FF4B863AF476}"/>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4" name="Footer Placeholder 3">
            <a:extLst>
              <a:ext uri="{FF2B5EF4-FFF2-40B4-BE49-F238E27FC236}">
                <a16:creationId xmlns:a16="http://schemas.microsoft.com/office/drawing/2014/main" id="{C18ACFB1-EE20-3A47-A799-06425C2C654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3A5F449-A216-A84A-A71F-6006B97FB1D8}"/>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18000632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0D898395-5DF4-1C45-9EE4-2AA4C9E279FC}"/>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3" name="Footer Placeholder 2">
            <a:extLst>
              <a:ext uri="{FF2B5EF4-FFF2-40B4-BE49-F238E27FC236}">
                <a16:creationId xmlns:a16="http://schemas.microsoft.com/office/drawing/2014/main" id="{B3DC9D94-5212-7247-AE4E-54DC9E6D6E5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1E24A443-5818-0F4B-9FD8-8DF156510448}"/>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32022483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79BF6A-FB7E-8A4F-A7E1-1ACA6B7087E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8B7B149-91D2-7644-856B-8F99C9F2655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D2783F3-59A1-F145-A660-6A6C920766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DCB04A-DC67-3443-BB47-C0B3DA1F772A}"/>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6" name="Footer Placeholder 5">
            <a:extLst>
              <a:ext uri="{FF2B5EF4-FFF2-40B4-BE49-F238E27FC236}">
                <a16:creationId xmlns:a16="http://schemas.microsoft.com/office/drawing/2014/main" id="{10906438-005F-6C49-8EFE-C320FD528AC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524757D-6F42-1145-A9CE-1BE1D98A90DB}"/>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169667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3505FE-0FAD-124D-85BE-2DAA76EF2C8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A6FBD5BF-175A-7646-ABEB-AC485BCCE46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14F437-6399-E644-A82C-F410D16BDDF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7002738-C2D5-C34D-9472-00259FE82FF1}"/>
              </a:ext>
            </a:extLst>
          </p:cNvPr>
          <p:cNvSpPr>
            <a:spLocks noGrp="1"/>
          </p:cNvSpPr>
          <p:nvPr>
            <p:ph type="dt" sz="half" idx="10"/>
          </p:nvPr>
        </p:nvSpPr>
        <p:spPr/>
        <p:txBody>
          <a:bodyPr/>
          <a:lstStyle/>
          <a:p>
            <a:fld id="{26B5D0AF-697A-1545-9CD4-7FDB9249E5B5}" type="datetimeFigureOut">
              <a:rPr lang="en-US" smtClean="0"/>
              <a:t>10/16/23</a:t>
            </a:fld>
            <a:endParaRPr lang="en-US"/>
          </a:p>
        </p:txBody>
      </p:sp>
      <p:sp>
        <p:nvSpPr>
          <p:cNvPr id="6" name="Footer Placeholder 5">
            <a:extLst>
              <a:ext uri="{FF2B5EF4-FFF2-40B4-BE49-F238E27FC236}">
                <a16:creationId xmlns:a16="http://schemas.microsoft.com/office/drawing/2014/main" id="{DBAB1931-FE08-BB4A-B306-FDB20126B7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34E547F-6FA0-2E4A-A550-D3B45574EF83}"/>
              </a:ext>
            </a:extLst>
          </p:cNvPr>
          <p:cNvSpPr>
            <a:spLocks noGrp="1"/>
          </p:cNvSpPr>
          <p:nvPr>
            <p:ph type="sldNum" sz="quarter" idx="12"/>
          </p:nvPr>
        </p:nvSpPr>
        <p:spPr/>
        <p:txBody>
          <a:bodyPr/>
          <a:lstStyle/>
          <a:p>
            <a:fld id="{7A6B446B-6C7C-B540-8FEE-C440E295C567}" type="slidenum">
              <a:rPr lang="en-US" smtClean="0"/>
              <a:t>‹#›</a:t>
            </a:fld>
            <a:endParaRPr lang="en-US"/>
          </a:p>
        </p:txBody>
      </p:sp>
    </p:spTree>
    <p:extLst>
      <p:ext uri="{BB962C8B-B14F-4D97-AF65-F5344CB8AC3E}">
        <p14:creationId xmlns:p14="http://schemas.microsoft.com/office/powerpoint/2010/main" val="19853961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838C02A-B655-E34B-A3E3-9E37E302053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FD2F2DF-1911-FE49-9D6A-B9A1A7F31CB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05B465D-5881-CD47-83B0-4AAB35E021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B5D0AF-697A-1545-9CD4-7FDB9249E5B5}" type="datetimeFigureOut">
              <a:rPr lang="en-US" smtClean="0"/>
              <a:t>10/16/23</a:t>
            </a:fld>
            <a:endParaRPr lang="en-US"/>
          </a:p>
        </p:txBody>
      </p:sp>
      <p:sp>
        <p:nvSpPr>
          <p:cNvPr id="5" name="Footer Placeholder 4">
            <a:extLst>
              <a:ext uri="{FF2B5EF4-FFF2-40B4-BE49-F238E27FC236}">
                <a16:creationId xmlns:a16="http://schemas.microsoft.com/office/drawing/2014/main" id="{6A3CCA92-773D-FB4F-8702-7F974E1706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A24965F1-463D-F24E-97D6-42C9DEE8AE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6B446B-6C7C-B540-8FEE-C440E295C567}" type="slidenum">
              <a:rPr lang="en-US" smtClean="0"/>
              <a:t>‹#›</a:t>
            </a:fld>
            <a:endParaRPr lang="en-US"/>
          </a:p>
        </p:txBody>
      </p:sp>
    </p:spTree>
    <p:extLst>
      <p:ext uri="{BB962C8B-B14F-4D97-AF65-F5344CB8AC3E}">
        <p14:creationId xmlns:p14="http://schemas.microsoft.com/office/powerpoint/2010/main" val="320983115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iopscience.iop.org/article/10.1086/339311/fulltext/" TargetMode="External"/><Relationship Id="rId2" Type="http://schemas.openxmlformats.org/officeDocument/2006/relationships/hyperlink" Target="http://articles.adsabs.harvard.edu/full/1992AJ....104..340L/0000340.000.html" TargetMode="External"/><Relationship Id="rId1" Type="http://schemas.openxmlformats.org/officeDocument/2006/relationships/slideLayout" Target="../slideLayouts/slideLayout2.xml"/><Relationship Id="rId5" Type="http://schemas.openxmlformats.org/officeDocument/2006/relationships/hyperlink" Target="http://www.eso.org/sci/observing/tools/standards/spectra.html" TargetMode="External"/><Relationship Id="rId4" Type="http://schemas.openxmlformats.org/officeDocument/2006/relationships/hyperlink" Target="http://james.as.arizona.edu/~psmith/61inch/ATLAS/tableA.html" TargetMode="External"/></Relationships>
</file>

<file path=ppt/slides/_rels/slide16.xml.rels><?xml version="1.0" encoding="UTF-8" standalone="yes"?>
<Relationships xmlns="http://schemas.openxmlformats.org/package/2006/relationships"><Relationship Id="rId2" Type="http://schemas.openxmlformats.org/officeDocument/2006/relationships/hyperlink" Target="http://tmo.nmsu.edu/"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astronomy.nmsu.edu/tmo/YYYYMMDD"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35m-schedule.apo.nmsu.edu/2023Q4.shtml" TargetMode="External"/><Relationship Id="rId2" Type="http://schemas.openxmlformats.org/officeDocument/2006/relationships/hyperlink" Target="http://35m-schedule.apo.nmsu.edu/2023-09-07.1/html/schedule-2023-10.html"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hyperlink" Target="https://www.apo.nmsu.edu/arc35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9A3289-DF0B-E44E-AC26-BD6648118274}"/>
              </a:ext>
            </a:extLst>
          </p:cNvPr>
          <p:cNvSpPr>
            <a:spLocks noGrp="1"/>
          </p:cNvSpPr>
          <p:nvPr>
            <p:ph type="ctrTitle"/>
          </p:nvPr>
        </p:nvSpPr>
        <p:spPr/>
        <p:txBody>
          <a:bodyPr/>
          <a:lstStyle/>
          <a:p>
            <a:r>
              <a:rPr lang="en-US" dirty="0"/>
              <a:t>ASTR 535</a:t>
            </a:r>
          </a:p>
        </p:txBody>
      </p:sp>
      <p:sp>
        <p:nvSpPr>
          <p:cNvPr id="3" name="Subtitle 2">
            <a:extLst>
              <a:ext uri="{FF2B5EF4-FFF2-40B4-BE49-F238E27FC236}">
                <a16:creationId xmlns:a16="http://schemas.microsoft.com/office/drawing/2014/main" id="{82F8B35F-ECCA-A24A-B994-FA3C3747909F}"/>
              </a:ext>
            </a:extLst>
          </p:cNvPr>
          <p:cNvSpPr>
            <a:spLocks noGrp="1"/>
          </p:cNvSpPr>
          <p:nvPr>
            <p:ph type="subTitle" idx="1"/>
          </p:nvPr>
        </p:nvSpPr>
        <p:spPr/>
        <p:txBody>
          <a:bodyPr/>
          <a:lstStyle/>
          <a:p>
            <a:r>
              <a:rPr lang="en-US" dirty="0"/>
              <a:t>Observational Techniques</a:t>
            </a:r>
          </a:p>
          <a:p>
            <a:r>
              <a:rPr lang="en-US" dirty="0"/>
              <a:t>Fall 2023</a:t>
            </a:r>
          </a:p>
          <a:p>
            <a:r>
              <a:rPr lang="en-US" dirty="0"/>
              <a:t>Observing principles and tools</a:t>
            </a:r>
          </a:p>
        </p:txBody>
      </p:sp>
    </p:spTree>
    <p:extLst>
      <p:ext uri="{BB962C8B-B14F-4D97-AF65-F5344CB8AC3E}">
        <p14:creationId xmlns:p14="http://schemas.microsoft.com/office/powerpoint/2010/main" val="28975169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A98C55-ED1F-EEDA-6FF9-CCE7C6A2A974}"/>
              </a:ext>
            </a:extLst>
          </p:cNvPr>
          <p:cNvSpPr>
            <a:spLocks noGrp="1"/>
          </p:cNvSpPr>
          <p:nvPr>
            <p:ph type="title"/>
          </p:nvPr>
        </p:nvSpPr>
        <p:spPr/>
        <p:txBody>
          <a:bodyPr/>
          <a:lstStyle/>
          <a:p>
            <a:r>
              <a:rPr lang="en-US" dirty="0"/>
              <a:t>Observation planning</a:t>
            </a:r>
          </a:p>
        </p:txBody>
      </p:sp>
      <p:sp>
        <p:nvSpPr>
          <p:cNvPr id="3" name="Content Placeholder 2">
            <a:extLst>
              <a:ext uri="{FF2B5EF4-FFF2-40B4-BE49-F238E27FC236}">
                <a16:creationId xmlns:a16="http://schemas.microsoft.com/office/drawing/2014/main" id="{522D26A6-9478-1DAD-0A6B-8287FF46A39B}"/>
              </a:ext>
            </a:extLst>
          </p:cNvPr>
          <p:cNvSpPr>
            <a:spLocks noGrp="1"/>
          </p:cNvSpPr>
          <p:nvPr>
            <p:ph idx="1"/>
          </p:nvPr>
        </p:nvSpPr>
        <p:spPr/>
        <p:txBody>
          <a:bodyPr>
            <a:normAutofit lnSpcReduction="10000"/>
          </a:bodyPr>
          <a:lstStyle/>
          <a:p>
            <a:r>
              <a:rPr lang="en-US" dirty="0"/>
              <a:t>Sidereal time and right ascension</a:t>
            </a:r>
          </a:p>
          <a:p>
            <a:pPr lvl="1"/>
            <a:r>
              <a:rPr lang="en-US" dirty="0"/>
              <a:t>(mean) Sun is always on the meridian at noon (modulo daylight savings)</a:t>
            </a:r>
          </a:p>
          <a:p>
            <a:pPr lvl="1"/>
            <a:r>
              <a:rPr lang="en-US" dirty="0"/>
              <a:t>Sidereal clock runs just a tiny bit faster than solar clock, so in a given day, one hour of solar time is almost the same as one hour of sidereal time</a:t>
            </a:r>
          </a:p>
          <a:p>
            <a:pPr lvl="1"/>
            <a:r>
              <a:rPr lang="en-US" dirty="0"/>
              <a:t>On vernal equinox, Sun is at RA=0hr, by definition. So 0hr crosses meridian at noon, hence 1h crosses at 13:00, 2h at 14:00, …. 12h at midnight</a:t>
            </a:r>
          </a:p>
          <a:p>
            <a:pPr lvl="1"/>
            <a:r>
              <a:rPr lang="en-US" dirty="0"/>
              <a:t>The 4 minutes per day difference between sidereal and solar adds up: after 15 days it amounts to 1 hour, after 30 days, 2 </a:t>
            </a:r>
            <a:r>
              <a:rPr lang="en-US" dirty="0" err="1"/>
              <a:t>hrs</a:t>
            </a:r>
            <a:r>
              <a:rPr lang="en-US" dirty="0"/>
              <a:t>, etc.</a:t>
            </a:r>
          </a:p>
          <a:p>
            <a:pPr lvl="1"/>
            <a:r>
              <a:rPr lang="en-US" dirty="0"/>
              <a:t>So each month after the vernal equinox, the RA of the Sun increases by 2 hours: so on April 21, Sun is at RA=2h (and 14h crosses meridian at midnight),on May 21, Sun is at RA=4h (and 16h crosses meridian at midnight), etc. </a:t>
            </a:r>
            <a:r>
              <a:rPr lang="en-US" dirty="0" err="1"/>
              <a:t>etc</a:t>
            </a:r>
            <a:r>
              <a:rPr lang="en-US" dirty="0"/>
              <a:t>….</a:t>
            </a:r>
          </a:p>
        </p:txBody>
      </p:sp>
    </p:spTree>
    <p:extLst>
      <p:ext uri="{BB962C8B-B14F-4D97-AF65-F5344CB8AC3E}">
        <p14:creationId xmlns:p14="http://schemas.microsoft.com/office/powerpoint/2010/main" val="6029148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B56C8B-1A03-760D-C919-26262A9FF589}"/>
              </a:ext>
            </a:extLst>
          </p:cNvPr>
          <p:cNvSpPr>
            <a:spLocks noGrp="1"/>
          </p:cNvSpPr>
          <p:nvPr>
            <p:ph type="title"/>
          </p:nvPr>
        </p:nvSpPr>
        <p:spPr/>
        <p:txBody>
          <a:bodyPr/>
          <a:lstStyle/>
          <a:p>
            <a:r>
              <a:rPr lang="en-US" dirty="0"/>
              <a:t>Image display</a:t>
            </a:r>
          </a:p>
        </p:txBody>
      </p:sp>
      <p:sp>
        <p:nvSpPr>
          <p:cNvPr id="3" name="Content Placeholder 2">
            <a:extLst>
              <a:ext uri="{FF2B5EF4-FFF2-40B4-BE49-F238E27FC236}">
                <a16:creationId xmlns:a16="http://schemas.microsoft.com/office/drawing/2014/main" id="{79B399EC-EE6E-565F-5B06-6F15C05FBE98}"/>
              </a:ext>
            </a:extLst>
          </p:cNvPr>
          <p:cNvSpPr>
            <a:spLocks noGrp="1"/>
          </p:cNvSpPr>
          <p:nvPr>
            <p:ph idx="1"/>
          </p:nvPr>
        </p:nvSpPr>
        <p:spPr/>
        <p:txBody>
          <a:bodyPr/>
          <a:lstStyle/>
          <a:p>
            <a:r>
              <a:rPr lang="en-US" dirty="0"/>
              <a:t>See Canvas assignment</a:t>
            </a:r>
          </a:p>
        </p:txBody>
      </p:sp>
    </p:spTree>
    <p:extLst>
      <p:ext uri="{BB962C8B-B14F-4D97-AF65-F5344CB8AC3E}">
        <p14:creationId xmlns:p14="http://schemas.microsoft.com/office/powerpoint/2010/main" val="12016080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6D11A-1095-7F78-3A2E-0818F1021434}"/>
              </a:ext>
            </a:extLst>
          </p:cNvPr>
          <p:cNvSpPr>
            <a:spLocks noGrp="1"/>
          </p:cNvSpPr>
          <p:nvPr>
            <p:ph type="title"/>
          </p:nvPr>
        </p:nvSpPr>
        <p:spPr/>
        <p:txBody>
          <a:bodyPr/>
          <a:lstStyle/>
          <a:p>
            <a:r>
              <a:rPr lang="en-US" dirty="0"/>
              <a:t>9/18 (Monday night)</a:t>
            </a:r>
          </a:p>
        </p:txBody>
      </p:sp>
      <p:sp>
        <p:nvSpPr>
          <p:cNvPr id="3" name="Content Placeholder 2">
            <a:extLst>
              <a:ext uri="{FF2B5EF4-FFF2-40B4-BE49-F238E27FC236}">
                <a16:creationId xmlns:a16="http://schemas.microsoft.com/office/drawing/2014/main" id="{C866D412-9921-3078-F0F5-69600F65608B}"/>
              </a:ext>
            </a:extLst>
          </p:cNvPr>
          <p:cNvSpPr>
            <a:spLocks noGrp="1"/>
          </p:cNvSpPr>
          <p:nvPr>
            <p:ph idx="1"/>
          </p:nvPr>
        </p:nvSpPr>
        <p:spPr/>
        <p:txBody>
          <a:bodyPr/>
          <a:lstStyle/>
          <a:p>
            <a:r>
              <a:rPr lang="en-US" dirty="0"/>
              <a:t>TMO demo/training</a:t>
            </a:r>
          </a:p>
        </p:txBody>
      </p:sp>
    </p:spTree>
    <p:extLst>
      <p:ext uri="{BB962C8B-B14F-4D97-AF65-F5344CB8AC3E}">
        <p14:creationId xmlns:p14="http://schemas.microsoft.com/office/powerpoint/2010/main" val="13056883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8BC81B-3D39-D859-FB24-515C77EB943F}"/>
              </a:ext>
            </a:extLst>
          </p:cNvPr>
          <p:cNvSpPr>
            <a:spLocks noGrp="1"/>
          </p:cNvSpPr>
          <p:nvPr>
            <p:ph type="title"/>
          </p:nvPr>
        </p:nvSpPr>
        <p:spPr/>
        <p:txBody>
          <a:bodyPr/>
          <a:lstStyle/>
          <a:p>
            <a:r>
              <a:rPr lang="en-US" dirty="0"/>
              <a:t>9/21</a:t>
            </a:r>
          </a:p>
        </p:txBody>
      </p:sp>
      <p:sp>
        <p:nvSpPr>
          <p:cNvPr id="3" name="Content Placeholder 2">
            <a:extLst>
              <a:ext uri="{FF2B5EF4-FFF2-40B4-BE49-F238E27FC236}">
                <a16:creationId xmlns:a16="http://schemas.microsoft.com/office/drawing/2014/main" id="{593FF130-AB74-9785-D12C-7C4D1ECFB069}"/>
              </a:ext>
            </a:extLst>
          </p:cNvPr>
          <p:cNvSpPr>
            <a:spLocks noGrp="1"/>
          </p:cNvSpPr>
          <p:nvPr>
            <p:ph idx="1"/>
          </p:nvPr>
        </p:nvSpPr>
        <p:spPr/>
        <p:txBody>
          <a:bodyPr/>
          <a:lstStyle/>
          <a:p>
            <a:r>
              <a:rPr lang="en-US" dirty="0"/>
              <a:t>Questions</a:t>
            </a:r>
          </a:p>
          <a:p>
            <a:r>
              <a:rPr lang="en-US" dirty="0"/>
              <a:t>Next week</a:t>
            </a:r>
          </a:p>
          <a:p>
            <a:r>
              <a:rPr lang="en-US" dirty="0"/>
              <a:t>TMO observing</a:t>
            </a:r>
          </a:p>
          <a:p>
            <a:r>
              <a:rPr lang="en-US" dirty="0"/>
              <a:t>Working with digital images</a:t>
            </a:r>
          </a:p>
          <a:p>
            <a:pPr lvl="1"/>
            <a:r>
              <a:rPr lang="en-US" dirty="0"/>
              <a:t>File formats</a:t>
            </a:r>
          </a:p>
          <a:p>
            <a:pPr lvl="1"/>
            <a:r>
              <a:rPr lang="en-US" dirty="0"/>
              <a:t>Calculating expected noise</a:t>
            </a:r>
          </a:p>
          <a:p>
            <a:pPr lvl="1"/>
            <a:r>
              <a:rPr lang="en-US" dirty="0"/>
              <a:t>Basic data reduction</a:t>
            </a:r>
          </a:p>
          <a:p>
            <a:r>
              <a:rPr lang="en-US" dirty="0"/>
              <a:t>TMO data inspection</a:t>
            </a:r>
          </a:p>
        </p:txBody>
      </p:sp>
    </p:spTree>
    <p:extLst>
      <p:ext uri="{BB962C8B-B14F-4D97-AF65-F5344CB8AC3E}">
        <p14:creationId xmlns:p14="http://schemas.microsoft.com/office/powerpoint/2010/main" val="26683316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84EC18-2FC0-CC4E-85D8-4CBD5F0A886B}"/>
              </a:ext>
            </a:extLst>
          </p:cNvPr>
          <p:cNvSpPr>
            <a:spLocks noGrp="1"/>
          </p:cNvSpPr>
          <p:nvPr>
            <p:ph type="title"/>
          </p:nvPr>
        </p:nvSpPr>
        <p:spPr/>
        <p:txBody>
          <a:bodyPr/>
          <a:lstStyle/>
          <a:p>
            <a:r>
              <a:rPr lang="en-US" dirty="0"/>
              <a:t>TMO observing planning</a:t>
            </a:r>
          </a:p>
        </p:txBody>
      </p:sp>
      <p:sp>
        <p:nvSpPr>
          <p:cNvPr id="3" name="Content Placeholder 2">
            <a:extLst>
              <a:ext uri="{FF2B5EF4-FFF2-40B4-BE49-F238E27FC236}">
                <a16:creationId xmlns:a16="http://schemas.microsoft.com/office/drawing/2014/main" id="{47E18CF1-265D-F241-987F-78B6D4A88475}"/>
              </a:ext>
            </a:extLst>
          </p:cNvPr>
          <p:cNvSpPr>
            <a:spLocks noGrp="1"/>
          </p:cNvSpPr>
          <p:nvPr>
            <p:ph idx="1"/>
          </p:nvPr>
        </p:nvSpPr>
        <p:spPr/>
        <p:txBody>
          <a:bodyPr/>
          <a:lstStyle/>
          <a:p>
            <a:pPr marL="0" indent="0">
              <a:buNone/>
            </a:pPr>
            <a:r>
              <a:rPr lang="en-US" dirty="0"/>
              <a:t>The initial TMO observing project will be:</a:t>
            </a:r>
          </a:p>
          <a:p>
            <a:r>
              <a:rPr lang="en-US" dirty="0"/>
              <a:t>Determine the instrumental </a:t>
            </a:r>
            <a:r>
              <a:rPr lang="en-US" dirty="0" err="1"/>
              <a:t>zeropoints</a:t>
            </a:r>
            <a:r>
              <a:rPr lang="en-US" dirty="0"/>
              <a:t> for  TMO for the 5 Sloan filters (SU, SG, SR, SI, SZ)</a:t>
            </a:r>
          </a:p>
          <a:p>
            <a:r>
              <a:rPr lang="en-US" dirty="0"/>
              <a:t>Estimate the combined throughput of telescope, optics, and detector for each filter</a:t>
            </a:r>
          </a:p>
          <a:p>
            <a:pPr marL="0" indent="0">
              <a:buNone/>
            </a:pPr>
            <a:endParaRPr lang="en-US" dirty="0"/>
          </a:p>
        </p:txBody>
      </p:sp>
    </p:spTree>
    <p:extLst>
      <p:ext uri="{BB962C8B-B14F-4D97-AF65-F5344CB8AC3E}">
        <p14:creationId xmlns:p14="http://schemas.microsoft.com/office/powerpoint/2010/main" val="38803546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83D556-AE84-684C-A8E5-E15BBAB4575D}"/>
              </a:ext>
            </a:extLst>
          </p:cNvPr>
          <p:cNvSpPr>
            <a:spLocks noGrp="1"/>
          </p:cNvSpPr>
          <p:nvPr>
            <p:ph type="title"/>
          </p:nvPr>
        </p:nvSpPr>
        <p:spPr>
          <a:xfrm>
            <a:off x="233289" y="0"/>
            <a:ext cx="10515600" cy="1325563"/>
          </a:xfrm>
        </p:spPr>
        <p:txBody>
          <a:bodyPr/>
          <a:lstStyle/>
          <a:p>
            <a:r>
              <a:rPr lang="en-US" dirty="0"/>
              <a:t>TMO project observing resources</a:t>
            </a:r>
          </a:p>
        </p:txBody>
      </p:sp>
      <p:sp>
        <p:nvSpPr>
          <p:cNvPr id="3" name="Content Placeholder 2">
            <a:extLst>
              <a:ext uri="{FF2B5EF4-FFF2-40B4-BE49-F238E27FC236}">
                <a16:creationId xmlns:a16="http://schemas.microsoft.com/office/drawing/2014/main" id="{7D2CBDCD-A051-204E-A47B-47376D358319}"/>
              </a:ext>
            </a:extLst>
          </p:cNvPr>
          <p:cNvSpPr>
            <a:spLocks noGrp="1"/>
          </p:cNvSpPr>
          <p:nvPr>
            <p:ph idx="1"/>
          </p:nvPr>
        </p:nvSpPr>
        <p:spPr>
          <a:xfrm>
            <a:off x="725659" y="1192578"/>
            <a:ext cx="10515600" cy="5665422"/>
          </a:xfrm>
        </p:spPr>
        <p:txBody>
          <a:bodyPr>
            <a:normAutofit fontScale="85000" lnSpcReduction="20000"/>
          </a:bodyPr>
          <a:lstStyle/>
          <a:p>
            <a:r>
              <a:rPr lang="en-US" dirty="0"/>
              <a:t>For photometric </a:t>
            </a:r>
            <a:r>
              <a:rPr lang="en-US" dirty="0" err="1"/>
              <a:t>zeropoints</a:t>
            </a:r>
            <a:r>
              <a:rPr lang="en-US" dirty="0"/>
              <a:t>, want stars with known magnitudes</a:t>
            </a:r>
          </a:p>
          <a:p>
            <a:pPr lvl="1"/>
            <a:r>
              <a:rPr lang="en-US" dirty="0"/>
              <a:t>If we wanted to get more subtle, would include stars with a range of colors to see if there are color-dependent </a:t>
            </a:r>
            <a:r>
              <a:rPr lang="en-US" dirty="0" err="1"/>
              <a:t>zeropoints</a:t>
            </a:r>
            <a:r>
              <a:rPr lang="en-US" dirty="0"/>
              <a:t>, i.e. transformation terms</a:t>
            </a:r>
          </a:p>
          <a:p>
            <a:r>
              <a:rPr lang="en-US" dirty="0"/>
              <a:t>Traditionally, e.g., UBVRI used fields with relatively bright (V~-10-12) standard stars, e.g. </a:t>
            </a:r>
            <a:r>
              <a:rPr lang="en-US" dirty="0" err="1"/>
              <a:t>Landolt</a:t>
            </a:r>
            <a:r>
              <a:rPr lang="en-US" dirty="0"/>
              <a:t> fields </a:t>
            </a:r>
            <a:r>
              <a:rPr lang="en-US" dirty="0">
                <a:hlinkClick r:id="rId2"/>
              </a:rPr>
              <a:t>http://</a:t>
            </a:r>
            <a:r>
              <a:rPr lang="en-US" dirty="0" err="1">
                <a:hlinkClick r:id="rId2"/>
              </a:rPr>
              <a:t>articles.adsabs.harvard.edu</a:t>
            </a:r>
            <a:r>
              <a:rPr lang="en-US" dirty="0">
                <a:hlinkClick r:id="rId2"/>
              </a:rPr>
              <a:t>//full/1992AJ....104..340L/0000340.000.html</a:t>
            </a:r>
            <a:endParaRPr lang="en-US" dirty="0"/>
          </a:p>
          <a:p>
            <a:pPr lvl="1"/>
            <a:r>
              <a:rPr lang="en-US" dirty="0"/>
              <a:t>Note Selected Areas</a:t>
            </a:r>
          </a:p>
          <a:p>
            <a:r>
              <a:rPr lang="en-US" dirty="0"/>
              <a:t>For SDSS, the actual photometric system is defined by the SDSS observations themselves</a:t>
            </a:r>
          </a:p>
          <a:p>
            <a:pPr lvl="1"/>
            <a:r>
              <a:rPr lang="en-US" dirty="0"/>
              <a:t>These are saturated for bright stars!</a:t>
            </a:r>
          </a:p>
          <a:p>
            <a:pPr lvl="1"/>
            <a:r>
              <a:rPr lang="en-US" dirty="0"/>
              <a:t>A </a:t>
            </a:r>
            <a:r>
              <a:rPr lang="en-US" dirty="0" err="1"/>
              <a:t>u’g’r’i’z</a:t>
            </a:r>
            <a:r>
              <a:rPr lang="en-US" dirty="0"/>
              <a:t>’ system was set up which is close, but not identical to SDSS. These used the same </a:t>
            </a:r>
            <a:r>
              <a:rPr lang="en-US" dirty="0" err="1"/>
              <a:t>Landolt</a:t>
            </a:r>
            <a:r>
              <a:rPr lang="en-US" dirty="0"/>
              <a:t> fields, </a:t>
            </a:r>
            <a:r>
              <a:rPr lang="en-US" dirty="0">
                <a:hlinkClick r:id="rId3"/>
              </a:rPr>
              <a:t>Smith et al 2002</a:t>
            </a:r>
            <a:r>
              <a:rPr lang="en-US" dirty="0"/>
              <a:t>, see table 7. It will suffice for our use!</a:t>
            </a:r>
          </a:p>
          <a:p>
            <a:pPr lvl="1"/>
            <a:r>
              <a:rPr lang="en-US" dirty="0"/>
              <a:t>For finding charts, see </a:t>
            </a:r>
            <a:r>
              <a:rPr lang="en-US" dirty="0" err="1"/>
              <a:t>Landolt</a:t>
            </a:r>
            <a:r>
              <a:rPr lang="en-US" dirty="0"/>
              <a:t> paper</a:t>
            </a:r>
          </a:p>
          <a:p>
            <a:pPr lvl="2"/>
            <a:r>
              <a:rPr lang="en-US" dirty="0"/>
              <a:t>Smaller fields: </a:t>
            </a:r>
            <a:r>
              <a:rPr lang="en-US" dirty="0">
                <a:hlinkClick r:id="rId4"/>
              </a:rPr>
              <a:t>http://james.as.arizona.edu/~psmith/61inch/ATLAS/tableA.html</a:t>
            </a:r>
            <a:endParaRPr lang="en-US" dirty="0"/>
          </a:p>
          <a:p>
            <a:pPr lvl="1"/>
            <a:r>
              <a:rPr lang="en-US" dirty="0"/>
              <a:t>Choose fields based on LST at observation time</a:t>
            </a:r>
          </a:p>
          <a:p>
            <a:pPr lvl="1"/>
            <a:r>
              <a:rPr lang="en-US" dirty="0"/>
              <a:t>What do you expect for exposure times?</a:t>
            </a:r>
          </a:p>
          <a:p>
            <a:r>
              <a:rPr lang="en-US" dirty="0"/>
              <a:t>For throughput, want spectrophotometric standard, e.g. from </a:t>
            </a:r>
            <a:r>
              <a:rPr lang="en-US" dirty="0">
                <a:hlinkClick r:id="rId5"/>
              </a:rPr>
              <a:t>http://www.eso.org/sci/observing/tools/standards/spectra.html</a:t>
            </a:r>
            <a:endParaRPr lang="en-US" dirty="0"/>
          </a:p>
          <a:p>
            <a:pPr lvl="2"/>
            <a:endParaRPr lang="en-US" dirty="0"/>
          </a:p>
        </p:txBody>
      </p:sp>
    </p:spTree>
    <p:extLst>
      <p:ext uri="{BB962C8B-B14F-4D97-AF65-F5344CB8AC3E}">
        <p14:creationId xmlns:p14="http://schemas.microsoft.com/office/powerpoint/2010/main" val="136468895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B4F04-FA65-294F-BA1D-73032F481E42}"/>
              </a:ext>
            </a:extLst>
          </p:cNvPr>
          <p:cNvSpPr>
            <a:spLocks noGrp="1"/>
          </p:cNvSpPr>
          <p:nvPr>
            <p:ph type="title"/>
          </p:nvPr>
        </p:nvSpPr>
        <p:spPr/>
        <p:txBody>
          <a:bodyPr/>
          <a:lstStyle/>
          <a:p>
            <a:r>
              <a:rPr lang="en-US" dirty="0"/>
              <a:t>TMO observing</a:t>
            </a:r>
          </a:p>
        </p:txBody>
      </p:sp>
      <p:sp>
        <p:nvSpPr>
          <p:cNvPr id="3" name="Content Placeholder 2">
            <a:extLst>
              <a:ext uri="{FF2B5EF4-FFF2-40B4-BE49-F238E27FC236}">
                <a16:creationId xmlns:a16="http://schemas.microsoft.com/office/drawing/2014/main" id="{4223F1F3-B84A-A74D-BAF6-0B760943057F}"/>
              </a:ext>
            </a:extLst>
          </p:cNvPr>
          <p:cNvSpPr>
            <a:spLocks noGrp="1"/>
          </p:cNvSpPr>
          <p:nvPr>
            <p:ph idx="1"/>
          </p:nvPr>
        </p:nvSpPr>
        <p:spPr/>
        <p:txBody>
          <a:bodyPr/>
          <a:lstStyle/>
          <a:p>
            <a:r>
              <a:rPr lang="en-US" dirty="0"/>
              <a:t>See  </a:t>
            </a:r>
            <a:r>
              <a:rPr lang="en-US" dirty="0" err="1"/>
              <a:t>astronomy.nmsu.edu</a:t>
            </a:r>
            <a:r>
              <a:rPr lang="en-US" dirty="0"/>
              <a:t>/</a:t>
            </a:r>
            <a:r>
              <a:rPr lang="en-US" dirty="0" err="1"/>
              <a:t>tmo</a:t>
            </a:r>
            <a:r>
              <a:rPr lang="en-US" dirty="0"/>
              <a:t>-wiki, </a:t>
            </a:r>
            <a:r>
              <a:rPr lang="en-US" dirty="0" err="1"/>
              <a:t>esp</a:t>
            </a:r>
            <a:r>
              <a:rPr lang="en-US" dirty="0"/>
              <a:t> TMO Users guide </a:t>
            </a:r>
            <a:r>
              <a:rPr lang="en-US" dirty="0" err="1"/>
              <a:t>HowTo</a:t>
            </a:r>
            <a:endParaRPr lang="en-US" dirty="0"/>
          </a:p>
          <a:p>
            <a:r>
              <a:rPr lang="en-US" dirty="0"/>
              <a:t>Get a VNC client to connect to desktop</a:t>
            </a:r>
          </a:p>
          <a:p>
            <a:r>
              <a:rPr lang="en-US" dirty="0"/>
              <a:t>Alternatively/additionally, go to </a:t>
            </a:r>
            <a:r>
              <a:rPr lang="en-US" dirty="0">
                <a:hlinkClick r:id="rId2"/>
              </a:rPr>
              <a:t>http://tmo.nmsu.edu</a:t>
            </a:r>
            <a:r>
              <a:rPr lang="en-US" dirty="0"/>
              <a:t> for web based control</a:t>
            </a:r>
          </a:p>
          <a:p>
            <a:endParaRPr lang="en-US" dirty="0"/>
          </a:p>
        </p:txBody>
      </p:sp>
    </p:spTree>
    <p:extLst>
      <p:ext uri="{BB962C8B-B14F-4D97-AF65-F5344CB8AC3E}">
        <p14:creationId xmlns:p14="http://schemas.microsoft.com/office/powerpoint/2010/main" val="11337978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BF19E-B4F0-4C46-9AFF-57DAA24F0214}"/>
              </a:ext>
            </a:extLst>
          </p:cNvPr>
          <p:cNvSpPr>
            <a:spLocks noGrp="1"/>
          </p:cNvSpPr>
          <p:nvPr>
            <p:ph type="title"/>
          </p:nvPr>
        </p:nvSpPr>
        <p:spPr/>
        <p:txBody>
          <a:bodyPr/>
          <a:lstStyle/>
          <a:p>
            <a:r>
              <a:rPr lang="en-US" dirty="0"/>
              <a:t>TMO observing resources</a:t>
            </a:r>
          </a:p>
        </p:txBody>
      </p:sp>
      <p:sp>
        <p:nvSpPr>
          <p:cNvPr id="3" name="Content Placeholder 2">
            <a:extLst>
              <a:ext uri="{FF2B5EF4-FFF2-40B4-BE49-F238E27FC236}">
                <a16:creationId xmlns:a16="http://schemas.microsoft.com/office/drawing/2014/main" id="{5745E645-0677-8647-8311-B83E1F909E6D}"/>
              </a:ext>
            </a:extLst>
          </p:cNvPr>
          <p:cNvSpPr>
            <a:spLocks noGrp="1"/>
          </p:cNvSpPr>
          <p:nvPr>
            <p:ph idx="1"/>
          </p:nvPr>
        </p:nvSpPr>
        <p:spPr>
          <a:xfrm>
            <a:off x="852268" y="1853760"/>
            <a:ext cx="10515600" cy="4351338"/>
          </a:xfrm>
        </p:spPr>
        <p:txBody>
          <a:bodyPr>
            <a:normAutofit fontScale="92500" lnSpcReduction="10000"/>
          </a:bodyPr>
          <a:lstStyle/>
          <a:p>
            <a:r>
              <a:rPr lang="en-US" dirty="0"/>
              <a:t>General observing procedure:</a:t>
            </a:r>
          </a:p>
          <a:p>
            <a:pPr lvl="1"/>
            <a:r>
              <a:rPr lang="en-US" dirty="0"/>
              <a:t>Connect to TMO desktop by VNC to </a:t>
            </a:r>
            <a:r>
              <a:rPr lang="en-US" dirty="0" err="1"/>
              <a:t>tmo.nmsu.edu</a:t>
            </a:r>
            <a:r>
              <a:rPr lang="en-US" dirty="0"/>
              <a:t> or to web interface (</a:t>
            </a:r>
            <a:r>
              <a:rPr lang="en-US" dirty="0" err="1"/>
              <a:t>tmo.nmsu.edu</a:t>
            </a:r>
            <a:r>
              <a:rPr lang="en-US" dirty="0"/>
              <a:t>)</a:t>
            </a:r>
          </a:p>
          <a:p>
            <a:pPr lvl="1"/>
            <a:r>
              <a:rPr lang="en-US" dirty="0"/>
              <a:t>Open dome</a:t>
            </a:r>
          </a:p>
          <a:p>
            <a:pPr lvl="1"/>
            <a:r>
              <a:rPr lang="en-US" dirty="0"/>
              <a:t>Focus </a:t>
            </a:r>
          </a:p>
          <a:p>
            <a:pPr lvl="1"/>
            <a:r>
              <a:rPr lang="en-US" dirty="0"/>
              <a:t>Slew to star(s)</a:t>
            </a:r>
          </a:p>
          <a:p>
            <a:pPr lvl="1"/>
            <a:r>
              <a:rPr lang="en-US" dirty="0"/>
              <a:t>Take exposures</a:t>
            </a:r>
          </a:p>
          <a:p>
            <a:pPr lvl="1"/>
            <a:r>
              <a:rPr lang="en-US" dirty="0"/>
              <a:t>Take calibration frames: darks (match exposure times) and twilight flats</a:t>
            </a:r>
          </a:p>
          <a:p>
            <a:r>
              <a:rPr lang="en-US" dirty="0"/>
              <a:t>Data will be automatically synced to </a:t>
            </a:r>
            <a:r>
              <a:rPr lang="en-US" dirty="0" err="1"/>
              <a:t>astronomy.nmsu.edu</a:t>
            </a:r>
            <a:r>
              <a:rPr lang="en-US" dirty="0"/>
              <a:t> </a:t>
            </a:r>
          </a:p>
          <a:p>
            <a:pPr lvl="1"/>
            <a:r>
              <a:rPr lang="en-US" dirty="0"/>
              <a:t>In the morning, link in /home/</a:t>
            </a:r>
            <a:r>
              <a:rPr lang="en-US" dirty="0" err="1"/>
              <a:t>tmo</a:t>
            </a:r>
            <a:r>
              <a:rPr lang="en-US" dirty="0"/>
              <a:t>/YYYYMMDD (also accessible via web </a:t>
            </a:r>
            <a:r>
              <a:rPr lang="en-US" dirty="0">
                <a:hlinkClick r:id="rId2"/>
              </a:rPr>
              <a:t>http://astronomy.nmsu.edu/tmo/YYYYMMDD</a:t>
            </a:r>
            <a:r>
              <a:rPr lang="en-US" dirty="0"/>
              <a:t> (note day number is UT date)</a:t>
            </a:r>
          </a:p>
          <a:p>
            <a:pPr lvl="1"/>
            <a:r>
              <a:rPr lang="en-US" dirty="0"/>
              <a:t>More quickly, in /home/</a:t>
            </a:r>
            <a:r>
              <a:rPr lang="en-US" dirty="0" err="1"/>
              <a:t>tmo</a:t>
            </a:r>
            <a:r>
              <a:rPr lang="en-US" dirty="0"/>
              <a:t>/Observations/YYYY-MM-DD if taken directly with </a:t>
            </a:r>
            <a:r>
              <a:rPr lang="en-US" dirty="0" err="1"/>
              <a:t>MaximDL</a:t>
            </a:r>
            <a:r>
              <a:rPr lang="en-US" dirty="0"/>
              <a:t> (but note day number is local date)</a:t>
            </a:r>
          </a:p>
        </p:txBody>
      </p:sp>
    </p:spTree>
    <p:extLst>
      <p:ext uri="{BB962C8B-B14F-4D97-AF65-F5344CB8AC3E}">
        <p14:creationId xmlns:p14="http://schemas.microsoft.com/office/powerpoint/2010/main" val="123663787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DE5DD7-72C8-6741-9C8B-B24E9CCB2B38}"/>
              </a:ext>
            </a:extLst>
          </p:cNvPr>
          <p:cNvSpPr>
            <a:spLocks noGrp="1"/>
          </p:cNvSpPr>
          <p:nvPr>
            <p:ph type="title"/>
          </p:nvPr>
        </p:nvSpPr>
        <p:spPr/>
        <p:txBody>
          <a:bodyPr/>
          <a:lstStyle/>
          <a:p>
            <a:r>
              <a:rPr lang="en-US" dirty="0"/>
              <a:t>TMO analysis</a:t>
            </a:r>
          </a:p>
        </p:txBody>
      </p:sp>
      <p:sp>
        <p:nvSpPr>
          <p:cNvPr id="9" name="Content Placeholder 8">
            <a:extLst>
              <a:ext uri="{FF2B5EF4-FFF2-40B4-BE49-F238E27FC236}">
                <a16:creationId xmlns:a16="http://schemas.microsoft.com/office/drawing/2014/main" id="{EDD04BE4-516E-B543-B8E1-F0DD0E9EBCFC}"/>
              </a:ext>
            </a:extLst>
          </p:cNvPr>
          <p:cNvSpPr>
            <a:spLocks noGrp="1"/>
          </p:cNvSpPr>
          <p:nvPr>
            <p:ph idx="1"/>
          </p:nvPr>
        </p:nvSpPr>
        <p:spPr/>
        <p:txBody>
          <a:bodyPr/>
          <a:lstStyle/>
          <a:p>
            <a:r>
              <a:rPr lang="en-US" dirty="0"/>
              <a:t>Looking at images</a:t>
            </a:r>
          </a:p>
          <a:p>
            <a:r>
              <a:rPr lang="en-US" dirty="0"/>
              <a:t>Image analysis</a:t>
            </a:r>
          </a:p>
          <a:p>
            <a:pPr lvl="1"/>
            <a:r>
              <a:rPr lang="en-US" dirty="0"/>
              <a:t>Image size measurements</a:t>
            </a:r>
          </a:p>
          <a:p>
            <a:pPr lvl="1"/>
            <a:r>
              <a:rPr lang="en-US" dirty="0"/>
              <a:t>Basic photometry</a:t>
            </a:r>
          </a:p>
        </p:txBody>
      </p:sp>
    </p:spTree>
    <p:extLst>
      <p:ext uri="{BB962C8B-B14F-4D97-AF65-F5344CB8AC3E}">
        <p14:creationId xmlns:p14="http://schemas.microsoft.com/office/powerpoint/2010/main" val="141268221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82B475-531C-F940-8C30-3B9AF2D25149}"/>
              </a:ext>
            </a:extLst>
          </p:cNvPr>
          <p:cNvSpPr>
            <a:spLocks noGrp="1"/>
          </p:cNvSpPr>
          <p:nvPr>
            <p:ph type="title"/>
          </p:nvPr>
        </p:nvSpPr>
        <p:spPr/>
        <p:txBody>
          <a:bodyPr/>
          <a:lstStyle/>
          <a:p>
            <a:r>
              <a:rPr lang="en-US" dirty="0" err="1"/>
              <a:t>pyvista</a:t>
            </a:r>
            <a:endParaRPr lang="en-US" dirty="0"/>
          </a:p>
        </p:txBody>
      </p:sp>
      <p:sp>
        <p:nvSpPr>
          <p:cNvPr id="3" name="Content Placeholder 2">
            <a:extLst>
              <a:ext uri="{FF2B5EF4-FFF2-40B4-BE49-F238E27FC236}">
                <a16:creationId xmlns:a16="http://schemas.microsoft.com/office/drawing/2014/main" id="{C0CDC5A3-C85A-A26F-0C25-C4DA04EE9781}"/>
              </a:ext>
            </a:extLst>
          </p:cNvPr>
          <p:cNvSpPr>
            <a:spLocks noGrp="1"/>
          </p:cNvSpPr>
          <p:nvPr>
            <p:ph idx="1"/>
          </p:nvPr>
        </p:nvSpPr>
        <p:spPr/>
        <p:txBody>
          <a:bodyPr>
            <a:normAutofit lnSpcReduction="10000"/>
          </a:bodyPr>
          <a:lstStyle/>
          <a:p>
            <a:r>
              <a:rPr lang="en-US" dirty="0"/>
              <a:t>Demo</a:t>
            </a:r>
          </a:p>
          <a:p>
            <a:pPr lvl="1"/>
            <a:r>
              <a:rPr lang="en-US" dirty="0" err="1"/>
              <a:t>imred</a:t>
            </a:r>
            <a:r>
              <a:rPr lang="en-US" dirty="0"/>
              <a:t> module</a:t>
            </a:r>
          </a:p>
          <a:p>
            <a:pPr lvl="2"/>
            <a:r>
              <a:rPr lang="en-US" dirty="0"/>
              <a:t>Reducer object</a:t>
            </a:r>
          </a:p>
          <a:p>
            <a:pPr lvl="2"/>
            <a:r>
              <a:rPr lang="en-US" dirty="0"/>
              <a:t>log()</a:t>
            </a:r>
          </a:p>
          <a:p>
            <a:pPr lvl="2"/>
            <a:r>
              <a:rPr lang="en-US" dirty="0" err="1"/>
              <a:t>rd</a:t>
            </a:r>
            <a:r>
              <a:rPr lang="en-US" dirty="0"/>
              <a:t>()</a:t>
            </a:r>
          </a:p>
          <a:p>
            <a:pPr lvl="1"/>
            <a:r>
              <a:rPr lang="en-US" dirty="0"/>
              <a:t>tv module</a:t>
            </a:r>
          </a:p>
          <a:p>
            <a:pPr lvl="2"/>
            <a:r>
              <a:rPr lang="en-US" dirty="0"/>
              <a:t>TV object</a:t>
            </a:r>
          </a:p>
          <a:p>
            <a:pPr lvl="2"/>
            <a:r>
              <a:rPr lang="en-US" dirty="0"/>
              <a:t>tv()</a:t>
            </a:r>
          </a:p>
          <a:p>
            <a:pPr lvl="2"/>
            <a:r>
              <a:rPr lang="en-US" dirty="0" err="1"/>
              <a:t>imexam</a:t>
            </a:r>
            <a:r>
              <a:rPr lang="en-US" dirty="0"/>
              <a:t>()</a:t>
            </a:r>
          </a:p>
          <a:p>
            <a:pPr lvl="1"/>
            <a:r>
              <a:rPr lang="en-US" dirty="0"/>
              <a:t>Stars</a:t>
            </a:r>
          </a:p>
          <a:p>
            <a:pPr lvl="2"/>
            <a:r>
              <a:rPr lang="en-US" dirty="0"/>
              <a:t>mark()</a:t>
            </a:r>
          </a:p>
          <a:p>
            <a:pPr lvl="2"/>
            <a:r>
              <a:rPr lang="en-US" dirty="0" err="1"/>
              <a:t>photom</a:t>
            </a:r>
            <a:r>
              <a:rPr lang="en-US" dirty="0"/>
              <a:t>()</a:t>
            </a:r>
          </a:p>
        </p:txBody>
      </p:sp>
    </p:spTree>
    <p:extLst>
      <p:ext uri="{BB962C8B-B14F-4D97-AF65-F5344CB8AC3E}">
        <p14:creationId xmlns:p14="http://schemas.microsoft.com/office/powerpoint/2010/main" val="4117047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E9F51F-D923-8849-BA69-C060837A1C51}"/>
              </a:ext>
            </a:extLst>
          </p:cNvPr>
          <p:cNvSpPr>
            <a:spLocks noGrp="1"/>
          </p:cNvSpPr>
          <p:nvPr>
            <p:ph type="title"/>
          </p:nvPr>
        </p:nvSpPr>
        <p:spPr/>
        <p:txBody>
          <a:bodyPr/>
          <a:lstStyle/>
          <a:p>
            <a:r>
              <a:rPr lang="en-US" dirty="0"/>
              <a:t>Topics 9/12</a:t>
            </a:r>
          </a:p>
        </p:txBody>
      </p:sp>
      <p:sp>
        <p:nvSpPr>
          <p:cNvPr id="3" name="Content Placeholder 2">
            <a:extLst>
              <a:ext uri="{FF2B5EF4-FFF2-40B4-BE49-F238E27FC236}">
                <a16:creationId xmlns:a16="http://schemas.microsoft.com/office/drawing/2014/main" id="{F58AE92E-E660-7245-9158-1654148F9191}"/>
              </a:ext>
            </a:extLst>
          </p:cNvPr>
          <p:cNvSpPr>
            <a:spLocks noGrp="1"/>
          </p:cNvSpPr>
          <p:nvPr>
            <p:ph idx="1"/>
          </p:nvPr>
        </p:nvSpPr>
        <p:spPr/>
        <p:txBody>
          <a:bodyPr/>
          <a:lstStyle/>
          <a:p>
            <a:r>
              <a:rPr lang="en-US" dirty="0"/>
              <a:t>Questions</a:t>
            </a:r>
          </a:p>
          <a:p>
            <a:r>
              <a:rPr lang="en-US" dirty="0"/>
              <a:t>Exposure time calculator</a:t>
            </a:r>
          </a:p>
          <a:p>
            <a:r>
              <a:rPr lang="en-US" dirty="0"/>
              <a:t>New module : observing concepts and tools</a:t>
            </a:r>
          </a:p>
          <a:p>
            <a:pPr lvl="1"/>
            <a:r>
              <a:rPr lang="en-US" dirty="0"/>
              <a:t>APO observing trip </a:t>
            </a:r>
            <a:r>
              <a:rPr lang="en-US" dirty="0">
                <a:hlinkClick r:id="rId2"/>
              </a:rPr>
              <a:t>schedule</a:t>
            </a:r>
            <a:r>
              <a:rPr lang="en-US" dirty="0"/>
              <a:t> : Fri-Sun 10/20B,  10/21B, 10/22A</a:t>
            </a:r>
          </a:p>
          <a:p>
            <a:pPr lvl="2"/>
            <a:r>
              <a:rPr lang="en-US" dirty="0">
                <a:hlinkClick r:id="rId3"/>
              </a:rPr>
              <a:t>4</a:t>
            </a:r>
            <a:r>
              <a:rPr lang="en-US" baseline="30000" dirty="0">
                <a:hlinkClick r:id="rId3"/>
              </a:rPr>
              <a:t>th</a:t>
            </a:r>
            <a:r>
              <a:rPr lang="en-US" dirty="0">
                <a:hlinkClick r:id="rId3"/>
              </a:rPr>
              <a:t> quarter NMSU programs</a:t>
            </a:r>
            <a:endParaRPr lang="en-US" dirty="0"/>
          </a:p>
          <a:p>
            <a:pPr lvl="1"/>
            <a:r>
              <a:rPr lang="en-US" dirty="0"/>
              <a:t>Time systems</a:t>
            </a:r>
          </a:p>
          <a:p>
            <a:pPr lvl="1"/>
            <a:r>
              <a:rPr lang="en-US" dirty="0"/>
              <a:t>Coordinate systems</a:t>
            </a:r>
          </a:p>
          <a:p>
            <a:pPr lvl="1"/>
            <a:r>
              <a:rPr lang="en-US" dirty="0"/>
              <a:t>Observability</a:t>
            </a:r>
          </a:p>
        </p:txBody>
      </p:sp>
    </p:spTree>
    <p:extLst>
      <p:ext uri="{BB962C8B-B14F-4D97-AF65-F5344CB8AC3E}">
        <p14:creationId xmlns:p14="http://schemas.microsoft.com/office/powerpoint/2010/main" val="166547725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59FBA6-9ECC-A41E-884D-37136AC55F31}"/>
              </a:ext>
            </a:extLst>
          </p:cNvPr>
          <p:cNvSpPr>
            <a:spLocks noGrp="1"/>
          </p:cNvSpPr>
          <p:nvPr>
            <p:ph type="title"/>
          </p:nvPr>
        </p:nvSpPr>
        <p:spPr/>
        <p:txBody>
          <a:bodyPr/>
          <a:lstStyle/>
          <a:p>
            <a:r>
              <a:rPr lang="en-US" dirty="0" err="1"/>
              <a:t>pyvista</a:t>
            </a:r>
            <a:endParaRPr lang="en-US" dirty="0"/>
          </a:p>
        </p:txBody>
      </p:sp>
      <p:sp>
        <p:nvSpPr>
          <p:cNvPr id="3" name="Content Placeholder 2">
            <a:extLst>
              <a:ext uri="{FF2B5EF4-FFF2-40B4-BE49-F238E27FC236}">
                <a16:creationId xmlns:a16="http://schemas.microsoft.com/office/drawing/2014/main" id="{6002F78E-4FF3-AB1A-B20D-D41CD7D33984}"/>
              </a:ext>
            </a:extLst>
          </p:cNvPr>
          <p:cNvSpPr>
            <a:spLocks noGrp="1"/>
          </p:cNvSpPr>
          <p:nvPr>
            <p:ph idx="1"/>
          </p:nvPr>
        </p:nvSpPr>
        <p:spPr/>
        <p:txBody>
          <a:bodyPr/>
          <a:lstStyle/>
          <a:p>
            <a:r>
              <a:rPr lang="en-US" dirty="0"/>
              <a:t>Documentation</a:t>
            </a:r>
          </a:p>
          <a:p>
            <a:r>
              <a:rPr lang="en-US" dirty="0"/>
              <a:t>Installation</a:t>
            </a:r>
          </a:p>
          <a:p>
            <a:pPr lvl="1"/>
            <a:r>
              <a:rPr lang="en-US" dirty="0"/>
              <a:t>Create </a:t>
            </a:r>
            <a:r>
              <a:rPr lang="en-US" dirty="0" err="1"/>
              <a:t>conda</a:t>
            </a:r>
            <a:r>
              <a:rPr lang="en-US" dirty="0"/>
              <a:t> environment</a:t>
            </a:r>
          </a:p>
          <a:p>
            <a:pPr lvl="1"/>
            <a:r>
              <a:rPr lang="en-US" dirty="0"/>
              <a:t>pip install </a:t>
            </a:r>
            <a:r>
              <a:rPr lang="en-US" dirty="0" err="1"/>
              <a:t>astro-pyvista</a:t>
            </a:r>
            <a:endParaRPr lang="en-US" dirty="0"/>
          </a:p>
          <a:p>
            <a:r>
              <a:rPr lang="en-US" dirty="0"/>
              <a:t>Running</a:t>
            </a:r>
          </a:p>
          <a:p>
            <a:pPr lvl="1"/>
            <a:r>
              <a:rPr lang="en-US" dirty="0" err="1"/>
              <a:t>ipython</a:t>
            </a:r>
            <a:r>
              <a:rPr lang="en-US" dirty="0"/>
              <a:t> –</a:t>
            </a:r>
            <a:r>
              <a:rPr lang="en-US" dirty="0" err="1"/>
              <a:t>pylab</a:t>
            </a:r>
            <a:endParaRPr lang="en-US" dirty="0"/>
          </a:p>
          <a:p>
            <a:pPr lvl="1"/>
            <a:r>
              <a:rPr lang="en-US" dirty="0" err="1"/>
              <a:t>Jupyter</a:t>
            </a:r>
            <a:r>
              <a:rPr lang="en-US" dirty="0"/>
              <a:t> notebook : %matplotlib qt</a:t>
            </a:r>
          </a:p>
        </p:txBody>
      </p:sp>
    </p:spTree>
    <p:extLst>
      <p:ext uri="{BB962C8B-B14F-4D97-AF65-F5344CB8AC3E}">
        <p14:creationId xmlns:p14="http://schemas.microsoft.com/office/powerpoint/2010/main" val="261212468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589CC9-7CF6-4341-A9B5-FC94F1D2044F}"/>
              </a:ext>
            </a:extLst>
          </p:cNvPr>
          <p:cNvSpPr>
            <a:spLocks noGrp="1"/>
          </p:cNvSpPr>
          <p:nvPr>
            <p:ph type="title"/>
          </p:nvPr>
        </p:nvSpPr>
        <p:spPr/>
        <p:txBody>
          <a:bodyPr/>
          <a:lstStyle/>
          <a:p>
            <a:r>
              <a:rPr lang="en-US" dirty="0"/>
              <a:t>Topics 9/26</a:t>
            </a:r>
          </a:p>
        </p:txBody>
      </p:sp>
      <p:sp>
        <p:nvSpPr>
          <p:cNvPr id="3" name="Content Placeholder 2">
            <a:extLst>
              <a:ext uri="{FF2B5EF4-FFF2-40B4-BE49-F238E27FC236}">
                <a16:creationId xmlns:a16="http://schemas.microsoft.com/office/drawing/2014/main" id="{68ED27BE-BB7F-DA49-8243-1329863A2A29}"/>
              </a:ext>
            </a:extLst>
          </p:cNvPr>
          <p:cNvSpPr>
            <a:spLocks noGrp="1"/>
          </p:cNvSpPr>
          <p:nvPr>
            <p:ph idx="1"/>
          </p:nvPr>
        </p:nvSpPr>
        <p:spPr/>
        <p:txBody>
          <a:bodyPr>
            <a:normAutofit fontScale="92500" lnSpcReduction="10000"/>
          </a:bodyPr>
          <a:lstStyle/>
          <a:p>
            <a:r>
              <a:rPr lang="en-US" dirty="0"/>
              <a:t>TMO status and observing</a:t>
            </a:r>
          </a:p>
          <a:p>
            <a:r>
              <a:rPr lang="en-US" dirty="0"/>
              <a:t>Exposure time calculator</a:t>
            </a:r>
          </a:p>
          <a:p>
            <a:r>
              <a:rPr lang="en-US" dirty="0"/>
              <a:t>Next module: effects of the Earth’s atmosphere</a:t>
            </a:r>
          </a:p>
          <a:p>
            <a:r>
              <a:rPr lang="en-US" dirty="0"/>
              <a:t>Midterm : week of October 10</a:t>
            </a:r>
          </a:p>
          <a:p>
            <a:r>
              <a:rPr lang="en-US" dirty="0"/>
              <a:t>Looking at TMO data</a:t>
            </a:r>
          </a:p>
          <a:p>
            <a:pPr lvl="1"/>
            <a:r>
              <a:rPr lang="en-US" dirty="0"/>
              <a:t>Basic image reading, </a:t>
            </a:r>
            <a:r>
              <a:rPr lang="en-US" dirty="0" err="1"/>
              <a:t>e..g</a:t>
            </a:r>
            <a:r>
              <a:rPr lang="en-US" dirty="0"/>
              <a:t>., </a:t>
            </a:r>
            <a:r>
              <a:rPr lang="en-US" dirty="0" err="1"/>
              <a:t>pyvista</a:t>
            </a:r>
            <a:r>
              <a:rPr lang="en-US" dirty="0"/>
              <a:t> </a:t>
            </a:r>
            <a:r>
              <a:rPr lang="en-US" dirty="0" err="1"/>
              <a:t>imred.Reducer</a:t>
            </a:r>
            <a:r>
              <a:rPr lang="en-US" dirty="0"/>
              <a:t>(), </a:t>
            </a:r>
            <a:r>
              <a:rPr lang="en-US" dirty="0" err="1"/>
              <a:t>rd</a:t>
            </a:r>
            <a:r>
              <a:rPr lang="en-US" dirty="0"/>
              <a:t>() and reduce() methods</a:t>
            </a:r>
          </a:p>
          <a:p>
            <a:pPr lvl="1"/>
            <a:r>
              <a:rPr lang="en-US" dirty="0"/>
              <a:t>Basic image display, e.g.,, </a:t>
            </a:r>
            <a:r>
              <a:rPr lang="en-US" dirty="0" err="1"/>
              <a:t>pyvista</a:t>
            </a:r>
            <a:r>
              <a:rPr lang="en-US" dirty="0"/>
              <a:t> TV tool, tv() method</a:t>
            </a:r>
          </a:p>
          <a:p>
            <a:pPr lvl="1"/>
            <a:r>
              <a:rPr lang="en-US" dirty="0"/>
              <a:t>Measuring image sizes, e.g. </a:t>
            </a:r>
            <a:r>
              <a:rPr lang="en-US" dirty="0" err="1"/>
              <a:t>imexam</a:t>
            </a:r>
            <a:r>
              <a:rPr lang="en-US" dirty="0"/>
              <a:t>() method of TV tool</a:t>
            </a:r>
          </a:p>
          <a:p>
            <a:pPr lvl="1"/>
            <a:r>
              <a:rPr lang="en-US" dirty="0"/>
              <a:t>Basic stellar photometry, e.g. </a:t>
            </a:r>
            <a:r>
              <a:rPr lang="en-US" dirty="0" err="1"/>
              <a:t>stars.mark</a:t>
            </a:r>
            <a:r>
              <a:rPr lang="en-US" dirty="0"/>
              <a:t>(), </a:t>
            </a:r>
            <a:r>
              <a:rPr lang="en-US" dirty="0" err="1"/>
              <a:t>stars.photom</a:t>
            </a:r>
            <a:r>
              <a:rPr lang="en-US" dirty="0"/>
              <a:t>()</a:t>
            </a:r>
          </a:p>
          <a:p>
            <a:pPr lvl="1"/>
            <a:r>
              <a:rPr lang="en-US" dirty="0"/>
              <a:t>Determining gain from flats</a:t>
            </a:r>
          </a:p>
          <a:p>
            <a:pPr lvl="1"/>
            <a:r>
              <a:rPr lang="en-US" dirty="0"/>
              <a:t>Determining readout noise from biases</a:t>
            </a:r>
          </a:p>
          <a:p>
            <a:pPr lvl="1"/>
            <a:endParaRPr lang="en-US" dirty="0"/>
          </a:p>
          <a:p>
            <a:endParaRPr lang="en-US" dirty="0"/>
          </a:p>
        </p:txBody>
      </p:sp>
    </p:spTree>
    <p:extLst>
      <p:ext uri="{BB962C8B-B14F-4D97-AF65-F5344CB8AC3E}">
        <p14:creationId xmlns:p14="http://schemas.microsoft.com/office/powerpoint/2010/main" val="35319373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46DF12-2706-E90A-29A2-2218EA5E05C6}"/>
              </a:ext>
            </a:extLst>
          </p:cNvPr>
          <p:cNvSpPr>
            <a:spLocks noGrp="1"/>
          </p:cNvSpPr>
          <p:nvPr>
            <p:ph type="title"/>
          </p:nvPr>
        </p:nvSpPr>
        <p:spPr/>
        <p:txBody>
          <a:bodyPr/>
          <a:lstStyle/>
          <a:p>
            <a:r>
              <a:rPr lang="en-US" dirty="0"/>
              <a:t>Image inspection</a:t>
            </a:r>
          </a:p>
        </p:txBody>
      </p:sp>
      <p:sp>
        <p:nvSpPr>
          <p:cNvPr id="3" name="Content Placeholder 2">
            <a:extLst>
              <a:ext uri="{FF2B5EF4-FFF2-40B4-BE49-F238E27FC236}">
                <a16:creationId xmlns:a16="http://schemas.microsoft.com/office/drawing/2014/main" id="{AA84AB9B-2835-DDA3-2B04-C9CFA3B9FB2B}"/>
              </a:ext>
            </a:extLst>
          </p:cNvPr>
          <p:cNvSpPr>
            <a:spLocks noGrp="1"/>
          </p:cNvSpPr>
          <p:nvPr>
            <p:ph idx="1"/>
          </p:nvPr>
        </p:nvSpPr>
        <p:spPr/>
        <p:txBody>
          <a:bodyPr/>
          <a:lstStyle/>
          <a:p>
            <a:r>
              <a:rPr lang="en-US" dirty="0"/>
              <a:t>While you may be using </a:t>
            </a:r>
            <a:r>
              <a:rPr lang="en-US" dirty="0" err="1"/>
              <a:t>pyvista</a:t>
            </a:r>
            <a:r>
              <a:rPr lang="en-US" dirty="0"/>
              <a:t>, important to recognize the (relatively simple!) things that are being done</a:t>
            </a:r>
          </a:p>
          <a:p>
            <a:r>
              <a:rPr lang="en-US" dirty="0"/>
              <a:t>Instantiating a Reducer : sets up parameters for a detector</a:t>
            </a:r>
          </a:p>
          <a:p>
            <a:r>
              <a:rPr lang="en-US" dirty="0"/>
              <a:t>reduce() : without other arguments, calculates mean </a:t>
            </a:r>
            <a:r>
              <a:rPr lang="en-US" dirty="0" err="1"/>
              <a:t>overscan</a:t>
            </a:r>
            <a:r>
              <a:rPr lang="en-US" dirty="0"/>
              <a:t> level and subtracts it from image. Calculates expected uncertainty in array</a:t>
            </a:r>
          </a:p>
          <a:p>
            <a:r>
              <a:rPr lang="en-US" dirty="0" err="1"/>
              <a:t>TV.imexam</a:t>
            </a:r>
            <a:r>
              <a:rPr lang="en-US" dirty="0"/>
              <a:t>() : fits a 2D gaussian to points around cursor</a:t>
            </a:r>
          </a:p>
          <a:p>
            <a:r>
              <a:rPr lang="en-US" dirty="0" err="1"/>
              <a:t>Stars.photom</a:t>
            </a:r>
            <a:r>
              <a:rPr lang="en-US" dirty="0"/>
              <a:t>() : simple aperture photometry</a:t>
            </a:r>
          </a:p>
        </p:txBody>
      </p:sp>
    </p:spTree>
    <p:extLst>
      <p:ext uri="{BB962C8B-B14F-4D97-AF65-F5344CB8AC3E}">
        <p14:creationId xmlns:p14="http://schemas.microsoft.com/office/powerpoint/2010/main" val="36884586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5B2D32-8613-0F8E-6E51-3645C727BA0A}"/>
              </a:ext>
            </a:extLst>
          </p:cNvPr>
          <p:cNvSpPr>
            <a:spLocks noGrp="1"/>
          </p:cNvSpPr>
          <p:nvPr>
            <p:ph type="title"/>
          </p:nvPr>
        </p:nvSpPr>
        <p:spPr/>
        <p:txBody>
          <a:bodyPr/>
          <a:lstStyle/>
          <a:p>
            <a:r>
              <a:rPr lang="en-US" dirty="0"/>
              <a:t>Measuring gain and readout noise</a:t>
            </a:r>
          </a:p>
        </p:txBody>
      </p:sp>
      <p:sp>
        <p:nvSpPr>
          <p:cNvPr id="3" name="Content Placeholder 2">
            <a:extLst>
              <a:ext uri="{FF2B5EF4-FFF2-40B4-BE49-F238E27FC236}">
                <a16:creationId xmlns:a16="http://schemas.microsoft.com/office/drawing/2014/main" id="{39F6B7AF-B933-BD46-8E40-AE51C9037940}"/>
              </a:ext>
            </a:extLst>
          </p:cNvPr>
          <p:cNvSpPr>
            <a:spLocks noGrp="1"/>
          </p:cNvSpPr>
          <p:nvPr>
            <p:ph idx="1"/>
          </p:nvPr>
        </p:nvSpPr>
        <p:spPr/>
        <p:txBody>
          <a:bodyPr>
            <a:normAutofit lnSpcReduction="10000"/>
          </a:bodyPr>
          <a:lstStyle/>
          <a:p>
            <a:r>
              <a:rPr lang="en-US" dirty="0"/>
              <a:t>Basic idea: uncertainty (noise) in counts depends on the gain, so measure the noise and determine gain, under the assumption of Poisson statistics (so measure at high level, where readout noise is negligible)</a:t>
            </a:r>
          </a:p>
          <a:p>
            <a:r>
              <a:rPr lang="en-US" dirty="0"/>
              <a:t>How to measure noise: use flat field, but can’t just look at variation in a region, because there might be real sensitivity variations</a:t>
            </a:r>
          </a:p>
          <a:p>
            <a:pPr lvl="1"/>
            <a:r>
              <a:rPr lang="en-US" dirty="0"/>
              <a:t>Take the difference between two flats</a:t>
            </a:r>
          </a:p>
          <a:p>
            <a:pPr lvl="1"/>
            <a:r>
              <a:rPr lang="en-US" dirty="0"/>
              <a:t>Calculate standard deviation in region of ~constant intensity</a:t>
            </a:r>
          </a:p>
          <a:p>
            <a:pPr marL="457200" lvl="1" indent="0">
              <a:buNone/>
            </a:pPr>
            <a:r>
              <a:rPr lang="en-US" dirty="0"/>
              <a:t>    G = 2 &lt;C&gt; / 𝜎^2</a:t>
            </a:r>
          </a:p>
          <a:p>
            <a:r>
              <a:rPr lang="en-US" dirty="0"/>
              <a:t>For readout noise, look at bias frames (C=0) and measure noise in counts in a similar way, convert to noise in electrons using gain</a:t>
            </a:r>
          </a:p>
        </p:txBody>
      </p:sp>
    </p:spTree>
    <p:extLst>
      <p:ext uri="{BB962C8B-B14F-4D97-AF65-F5344CB8AC3E}">
        <p14:creationId xmlns:p14="http://schemas.microsoft.com/office/powerpoint/2010/main" val="26736858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981E4C-C6C7-B74D-84A3-D71FB5FF59C5}"/>
              </a:ext>
            </a:extLst>
          </p:cNvPr>
          <p:cNvSpPr>
            <a:spLocks noGrp="1"/>
          </p:cNvSpPr>
          <p:nvPr>
            <p:ph type="title"/>
          </p:nvPr>
        </p:nvSpPr>
        <p:spPr/>
        <p:txBody>
          <a:bodyPr/>
          <a:lstStyle/>
          <a:p>
            <a:r>
              <a:rPr lang="en-US" dirty="0"/>
              <a:t>Exercises</a:t>
            </a:r>
          </a:p>
        </p:txBody>
      </p:sp>
      <p:sp>
        <p:nvSpPr>
          <p:cNvPr id="3" name="Content Placeholder 2">
            <a:extLst>
              <a:ext uri="{FF2B5EF4-FFF2-40B4-BE49-F238E27FC236}">
                <a16:creationId xmlns:a16="http://schemas.microsoft.com/office/drawing/2014/main" id="{B6BBF3F4-5C0B-8C44-B23A-AE6A8651ABA5}"/>
              </a:ext>
            </a:extLst>
          </p:cNvPr>
          <p:cNvSpPr>
            <a:spLocks noGrp="1"/>
          </p:cNvSpPr>
          <p:nvPr>
            <p:ph idx="1"/>
          </p:nvPr>
        </p:nvSpPr>
        <p:spPr/>
        <p:txBody>
          <a:bodyPr>
            <a:normAutofit/>
          </a:bodyPr>
          <a:lstStyle/>
          <a:p>
            <a:r>
              <a:rPr lang="en-US" dirty="0"/>
              <a:t>See Image Inspection II in Canvas</a:t>
            </a:r>
          </a:p>
        </p:txBody>
      </p:sp>
    </p:spTree>
    <p:extLst>
      <p:ext uri="{BB962C8B-B14F-4D97-AF65-F5344CB8AC3E}">
        <p14:creationId xmlns:p14="http://schemas.microsoft.com/office/powerpoint/2010/main" val="40202875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06793B-2095-FD45-A674-3B9FAE032623}"/>
              </a:ext>
            </a:extLst>
          </p:cNvPr>
          <p:cNvSpPr>
            <a:spLocks noGrp="1"/>
          </p:cNvSpPr>
          <p:nvPr>
            <p:ph type="title"/>
          </p:nvPr>
        </p:nvSpPr>
        <p:spPr/>
        <p:txBody>
          <a:bodyPr/>
          <a:lstStyle/>
          <a:p>
            <a:r>
              <a:rPr lang="en-US" dirty="0"/>
              <a:t>Topic 9/28</a:t>
            </a:r>
          </a:p>
        </p:txBody>
      </p:sp>
      <p:sp>
        <p:nvSpPr>
          <p:cNvPr id="3" name="Content Placeholder 2">
            <a:extLst>
              <a:ext uri="{FF2B5EF4-FFF2-40B4-BE49-F238E27FC236}">
                <a16:creationId xmlns:a16="http://schemas.microsoft.com/office/drawing/2014/main" id="{A7C7FE66-2FA3-FE45-BECE-88CB9A12669F}"/>
              </a:ext>
            </a:extLst>
          </p:cNvPr>
          <p:cNvSpPr>
            <a:spLocks noGrp="1"/>
          </p:cNvSpPr>
          <p:nvPr>
            <p:ph idx="1"/>
          </p:nvPr>
        </p:nvSpPr>
        <p:spPr/>
        <p:txBody>
          <a:bodyPr>
            <a:normAutofit lnSpcReduction="10000"/>
          </a:bodyPr>
          <a:lstStyle/>
          <a:p>
            <a:r>
              <a:rPr lang="en-US" dirty="0"/>
              <a:t>TMO Status</a:t>
            </a:r>
          </a:p>
          <a:p>
            <a:r>
              <a:rPr lang="en-US" dirty="0"/>
              <a:t>Questions</a:t>
            </a:r>
          </a:p>
          <a:p>
            <a:r>
              <a:rPr lang="en-US" dirty="0"/>
              <a:t>Effects of the Earth’s atmosphere</a:t>
            </a:r>
          </a:p>
          <a:p>
            <a:r>
              <a:rPr lang="en-US" dirty="0"/>
              <a:t>Atmospheric (and other “background”) emission</a:t>
            </a:r>
          </a:p>
          <a:p>
            <a:endParaRPr lang="en-US" dirty="0"/>
          </a:p>
          <a:p>
            <a:r>
              <a:rPr lang="en-US" dirty="0"/>
              <a:t>Sky model calculator </a:t>
            </a:r>
          </a:p>
          <a:p>
            <a:r>
              <a:rPr lang="en-US" dirty="0"/>
              <a:t>Exposure time calculator</a:t>
            </a:r>
          </a:p>
          <a:p>
            <a:r>
              <a:rPr lang="en-US" dirty="0"/>
              <a:t>Image inspection II </a:t>
            </a:r>
          </a:p>
          <a:p>
            <a:pPr lvl="1"/>
            <a:r>
              <a:rPr lang="en-US" dirty="0"/>
              <a:t>Light transfer curve</a:t>
            </a:r>
          </a:p>
        </p:txBody>
      </p:sp>
    </p:spTree>
    <p:extLst>
      <p:ext uri="{BB962C8B-B14F-4D97-AF65-F5344CB8AC3E}">
        <p14:creationId xmlns:p14="http://schemas.microsoft.com/office/powerpoint/2010/main" val="38809253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CB91902-A7DE-B016-B84D-DF958127BCEB}"/>
              </a:ext>
            </a:extLst>
          </p:cNvPr>
          <p:cNvSpPr>
            <a:spLocks noGrp="1"/>
          </p:cNvSpPr>
          <p:nvPr>
            <p:ph idx="1"/>
          </p:nvPr>
        </p:nvSpPr>
        <p:spPr/>
        <p:txBody>
          <a:bodyPr/>
          <a:lstStyle/>
          <a:p>
            <a:r>
              <a:rPr lang="en-US" dirty="0"/>
              <a:t>Canvas : sky emission and exposure time calculator</a:t>
            </a:r>
          </a:p>
          <a:p>
            <a:r>
              <a:rPr lang="en-US" dirty="0"/>
              <a:t>Canvas : image inspection II</a:t>
            </a:r>
          </a:p>
        </p:txBody>
      </p:sp>
    </p:spTree>
    <p:extLst>
      <p:ext uri="{BB962C8B-B14F-4D97-AF65-F5344CB8AC3E}">
        <p14:creationId xmlns:p14="http://schemas.microsoft.com/office/powerpoint/2010/main" val="3105693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6C03-FF55-A9F8-F245-815955388622}"/>
              </a:ext>
            </a:extLst>
          </p:cNvPr>
          <p:cNvSpPr>
            <a:spLocks noGrp="1"/>
          </p:cNvSpPr>
          <p:nvPr>
            <p:ph type="title"/>
          </p:nvPr>
        </p:nvSpPr>
        <p:spPr/>
        <p:txBody>
          <a:bodyPr/>
          <a:lstStyle/>
          <a:p>
            <a:r>
              <a:rPr lang="en-US" dirty="0"/>
              <a:t>10/17</a:t>
            </a:r>
          </a:p>
        </p:txBody>
      </p:sp>
      <p:sp>
        <p:nvSpPr>
          <p:cNvPr id="3" name="Content Placeholder 2">
            <a:extLst>
              <a:ext uri="{FF2B5EF4-FFF2-40B4-BE49-F238E27FC236}">
                <a16:creationId xmlns:a16="http://schemas.microsoft.com/office/drawing/2014/main" id="{8392161D-7FA9-3B26-4FD1-359C27D61B87}"/>
              </a:ext>
            </a:extLst>
          </p:cNvPr>
          <p:cNvSpPr>
            <a:spLocks noGrp="1"/>
          </p:cNvSpPr>
          <p:nvPr>
            <p:ph idx="1"/>
          </p:nvPr>
        </p:nvSpPr>
        <p:spPr/>
        <p:txBody>
          <a:bodyPr>
            <a:normAutofit lnSpcReduction="10000"/>
          </a:bodyPr>
          <a:lstStyle/>
          <a:p>
            <a:r>
              <a:rPr lang="en-US" dirty="0"/>
              <a:t>Midterm</a:t>
            </a:r>
          </a:p>
          <a:p>
            <a:r>
              <a:rPr lang="en-US" dirty="0"/>
              <a:t>TMO</a:t>
            </a:r>
          </a:p>
          <a:p>
            <a:r>
              <a:rPr lang="en-US" dirty="0"/>
              <a:t>APO trip planning</a:t>
            </a:r>
          </a:p>
          <a:p>
            <a:pPr lvl="1"/>
            <a:r>
              <a:rPr lang="en-US" dirty="0"/>
              <a:t>Logistics: transportation, housing, food</a:t>
            </a:r>
          </a:p>
          <a:p>
            <a:pPr lvl="1"/>
            <a:r>
              <a:rPr lang="en-US" dirty="0"/>
              <a:t>Introduction to 3.5m</a:t>
            </a:r>
          </a:p>
          <a:p>
            <a:pPr lvl="1"/>
            <a:r>
              <a:rPr lang="en-US" dirty="0"/>
              <a:t>Science programs</a:t>
            </a:r>
          </a:p>
          <a:p>
            <a:pPr lvl="1"/>
            <a:r>
              <a:rPr lang="en-US" dirty="0"/>
              <a:t>Observation planning</a:t>
            </a:r>
          </a:p>
          <a:p>
            <a:pPr lvl="2"/>
            <a:r>
              <a:rPr lang="en-US" dirty="0"/>
              <a:t>Science programs : 1-2 per group</a:t>
            </a:r>
          </a:p>
          <a:p>
            <a:pPr lvl="3"/>
            <a:r>
              <a:rPr lang="en-US" dirty="0"/>
              <a:t>Concisely summarize the science</a:t>
            </a:r>
          </a:p>
          <a:p>
            <a:pPr lvl="3"/>
            <a:r>
              <a:rPr lang="en-US" dirty="0"/>
              <a:t>summarize time and conditions (dark/bright) needed</a:t>
            </a:r>
          </a:p>
          <a:p>
            <a:pPr lvl="3"/>
            <a:r>
              <a:rPr lang="en-US" dirty="0"/>
              <a:t>Summarize location of targets in the sky (first half/second half with more details as needed)</a:t>
            </a:r>
          </a:p>
          <a:p>
            <a:pPr lvl="2"/>
            <a:r>
              <a:rPr lang="en-US" dirty="0"/>
              <a:t>Proposed observing plans: 10/20B, 10/21B, 10/22A</a:t>
            </a:r>
          </a:p>
        </p:txBody>
      </p:sp>
    </p:spTree>
    <p:extLst>
      <p:ext uri="{BB962C8B-B14F-4D97-AF65-F5344CB8AC3E}">
        <p14:creationId xmlns:p14="http://schemas.microsoft.com/office/powerpoint/2010/main" val="2335266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F6C03-FF55-A9F8-F245-815955388622}"/>
              </a:ext>
            </a:extLst>
          </p:cNvPr>
          <p:cNvSpPr>
            <a:spLocks noGrp="1"/>
          </p:cNvSpPr>
          <p:nvPr>
            <p:ph type="title"/>
          </p:nvPr>
        </p:nvSpPr>
        <p:spPr/>
        <p:txBody>
          <a:bodyPr/>
          <a:lstStyle/>
          <a:p>
            <a:r>
              <a:rPr lang="en-US" dirty="0"/>
              <a:t>10/19</a:t>
            </a:r>
          </a:p>
        </p:txBody>
      </p:sp>
      <p:sp>
        <p:nvSpPr>
          <p:cNvPr id="3" name="Content Placeholder 2">
            <a:extLst>
              <a:ext uri="{FF2B5EF4-FFF2-40B4-BE49-F238E27FC236}">
                <a16:creationId xmlns:a16="http://schemas.microsoft.com/office/drawing/2014/main" id="{8392161D-7FA9-3B26-4FD1-359C27D61B87}"/>
              </a:ext>
            </a:extLst>
          </p:cNvPr>
          <p:cNvSpPr>
            <a:spLocks noGrp="1"/>
          </p:cNvSpPr>
          <p:nvPr>
            <p:ph idx="1"/>
          </p:nvPr>
        </p:nvSpPr>
        <p:spPr/>
        <p:txBody>
          <a:bodyPr>
            <a:normAutofit/>
          </a:bodyPr>
          <a:lstStyle/>
          <a:p>
            <a:r>
              <a:rPr lang="en-US" dirty="0"/>
              <a:t>APO trip planning</a:t>
            </a:r>
          </a:p>
          <a:p>
            <a:pPr lvl="1"/>
            <a:r>
              <a:rPr lang="en-US" dirty="0"/>
              <a:t>Logistics: transportation, housing, food</a:t>
            </a:r>
          </a:p>
          <a:p>
            <a:pPr lvl="1"/>
            <a:r>
              <a:rPr lang="en-US" dirty="0"/>
              <a:t>Telescope / instrument / exposure control</a:t>
            </a:r>
          </a:p>
          <a:p>
            <a:pPr lvl="1"/>
            <a:r>
              <a:rPr lang="en-US" dirty="0"/>
              <a:t>Instrument calibrations</a:t>
            </a:r>
          </a:p>
          <a:p>
            <a:pPr lvl="1"/>
            <a:r>
              <a:rPr lang="en-US" dirty="0"/>
              <a:t>Observation planning</a:t>
            </a:r>
          </a:p>
          <a:p>
            <a:pPr lvl="1"/>
            <a:endParaRPr lang="en-US" dirty="0"/>
          </a:p>
        </p:txBody>
      </p:sp>
    </p:spTree>
    <p:extLst>
      <p:ext uri="{BB962C8B-B14F-4D97-AF65-F5344CB8AC3E}">
        <p14:creationId xmlns:p14="http://schemas.microsoft.com/office/powerpoint/2010/main" val="12461935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86ED81-67BD-A3A8-116D-262599A62898}"/>
              </a:ext>
            </a:extLst>
          </p:cNvPr>
          <p:cNvSpPr>
            <a:spLocks noGrp="1"/>
          </p:cNvSpPr>
          <p:nvPr>
            <p:ph type="title"/>
          </p:nvPr>
        </p:nvSpPr>
        <p:spPr>
          <a:xfrm>
            <a:off x="838200" y="365125"/>
            <a:ext cx="11227420" cy="1325563"/>
          </a:xfrm>
        </p:spPr>
        <p:txBody>
          <a:bodyPr/>
          <a:lstStyle/>
          <a:p>
            <a:r>
              <a:rPr lang="en-US" dirty="0"/>
              <a:t>TUI and telescope/instrument control in general</a:t>
            </a:r>
          </a:p>
        </p:txBody>
      </p:sp>
      <p:sp>
        <p:nvSpPr>
          <p:cNvPr id="3" name="Content Placeholder 2">
            <a:extLst>
              <a:ext uri="{FF2B5EF4-FFF2-40B4-BE49-F238E27FC236}">
                <a16:creationId xmlns:a16="http://schemas.microsoft.com/office/drawing/2014/main" id="{749C5EC2-8013-E093-47C5-2858DC0CF04B}"/>
              </a:ext>
            </a:extLst>
          </p:cNvPr>
          <p:cNvSpPr>
            <a:spLocks noGrp="1"/>
          </p:cNvSpPr>
          <p:nvPr>
            <p:ph idx="1"/>
          </p:nvPr>
        </p:nvSpPr>
        <p:spPr>
          <a:xfrm>
            <a:off x="838200" y="1825624"/>
            <a:ext cx="10515600" cy="4920863"/>
          </a:xfrm>
        </p:spPr>
        <p:txBody>
          <a:bodyPr>
            <a:normAutofit fontScale="62500" lnSpcReduction="20000"/>
          </a:bodyPr>
          <a:lstStyle/>
          <a:p>
            <a:r>
              <a:rPr lang="en-US" dirty="0"/>
              <a:t>Status : where is telescope, what is time, airmass </a:t>
            </a:r>
            <a:r>
              <a:rPr lang="en-US" dirty="0" err="1"/>
              <a:t>etc</a:t>
            </a:r>
            <a:endParaRPr lang="en-US" dirty="0"/>
          </a:p>
          <a:p>
            <a:r>
              <a:rPr lang="en-US" dirty="0"/>
              <a:t>Telescope control</a:t>
            </a:r>
          </a:p>
          <a:p>
            <a:pPr lvl="1"/>
            <a:r>
              <a:rPr lang="en-US" dirty="0"/>
              <a:t>Slewing</a:t>
            </a:r>
          </a:p>
          <a:p>
            <a:pPr lvl="1"/>
            <a:r>
              <a:rPr lang="en-US" dirty="0"/>
              <a:t>Offsetting</a:t>
            </a:r>
          </a:p>
          <a:p>
            <a:pPr lvl="1"/>
            <a:r>
              <a:rPr lang="en-US" dirty="0"/>
              <a:t>Focus</a:t>
            </a:r>
          </a:p>
          <a:p>
            <a:r>
              <a:rPr lang="en-US" dirty="0"/>
              <a:t>Instrument configuration</a:t>
            </a:r>
          </a:p>
          <a:p>
            <a:pPr lvl="1"/>
            <a:r>
              <a:rPr lang="en-US" dirty="0"/>
              <a:t>Imagers: filter</a:t>
            </a:r>
          </a:p>
          <a:p>
            <a:pPr lvl="1"/>
            <a:r>
              <a:rPr lang="en-US" dirty="0"/>
              <a:t>Spectrograph: grating, grating tilt</a:t>
            </a:r>
          </a:p>
          <a:p>
            <a:pPr lvl="1"/>
            <a:r>
              <a:rPr lang="en-US" dirty="0"/>
              <a:t>Detector: binning, subregion </a:t>
            </a:r>
            <a:r>
              <a:rPr lang="en-US" dirty="0" err="1"/>
              <a:t>etc</a:t>
            </a:r>
            <a:endParaRPr lang="en-US" dirty="0"/>
          </a:p>
          <a:p>
            <a:r>
              <a:rPr lang="en-US" dirty="0"/>
              <a:t>Taking exposures</a:t>
            </a:r>
          </a:p>
          <a:p>
            <a:pPr lvl="1"/>
            <a:r>
              <a:rPr lang="en-US" dirty="0"/>
              <a:t>File names and locations</a:t>
            </a:r>
          </a:p>
          <a:p>
            <a:pPr lvl="1"/>
            <a:r>
              <a:rPr lang="en-US" dirty="0"/>
              <a:t>Exposure times</a:t>
            </a:r>
          </a:p>
          <a:p>
            <a:pPr lvl="1"/>
            <a:r>
              <a:rPr lang="en-US" dirty="0"/>
              <a:t>Start/stop/abort</a:t>
            </a:r>
          </a:p>
          <a:p>
            <a:r>
              <a:rPr lang="en-US" dirty="0"/>
              <a:t>Acquisition (</a:t>
            </a:r>
            <a:r>
              <a:rPr lang="en-US" dirty="0" err="1"/>
              <a:t>esp</a:t>
            </a:r>
            <a:r>
              <a:rPr lang="en-US" dirty="0"/>
              <a:t> for spectrographs)</a:t>
            </a:r>
          </a:p>
          <a:p>
            <a:pPr lvl="1"/>
            <a:r>
              <a:rPr lang="en-US" dirty="0"/>
              <a:t>Slit viewer</a:t>
            </a:r>
          </a:p>
          <a:p>
            <a:pPr lvl="1"/>
            <a:r>
              <a:rPr lang="en-US" dirty="0"/>
              <a:t>Moving object to slit</a:t>
            </a:r>
          </a:p>
          <a:p>
            <a:pPr lvl="1"/>
            <a:r>
              <a:rPr lang="en-US" dirty="0"/>
              <a:t>Guiding : on slit and offset</a:t>
            </a:r>
          </a:p>
          <a:p>
            <a:r>
              <a:rPr lang="en-US" dirty="0"/>
              <a:t>Instrument and TUI manuals : </a:t>
            </a:r>
            <a:r>
              <a:rPr lang="en-US" dirty="0">
                <a:hlinkClick r:id="rId2"/>
              </a:rPr>
              <a:t>https://</a:t>
            </a:r>
            <a:r>
              <a:rPr lang="en-US" dirty="0" err="1">
                <a:hlinkClick r:id="rId2"/>
              </a:rPr>
              <a:t>www.apo.nmsu.edu</a:t>
            </a:r>
            <a:r>
              <a:rPr lang="en-US" dirty="0">
                <a:hlinkClick r:id="rId2"/>
              </a:rPr>
              <a:t>/arc35m/</a:t>
            </a:r>
            <a:endParaRPr lang="en-US" dirty="0"/>
          </a:p>
        </p:txBody>
      </p:sp>
    </p:spTree>
    <p:extLst>
      <p:ext uri="{BB962C8B-B14F-4D97-AF65-F5344CB8AC3E}">
        <p14:creationId xmlns:p14="http://schemas.microsoft.com/office/powerpoint/2010/main" val="1154741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3DB2FC-FBDD-C12D-05F0-D569B2BBD0DC}"/>
              </a:ext>
            </a:extLst>
          </p:cNvPr>
          <p:cNvSpPr>
            <a:spLocks noGrp="1"/>
          </p:cNvSpPr>
          <p:nvPr>
            <p:ph type="title"/>
          </p:nvPr>
        </p:nvSpPr>
        <p:spPr/>
        <p:txBody>
          <a:bodyPr/>
          <a:lstStyle/>
          <a:p>
            <a:r>
              <a:rPr lang="en-US" dirty="0"/>
              <a:t>Coordinate systems and time</a:t>
            </a:r>
          </a:p>
        </p:txBody>
      </p:sp>
      <p:sp>
        <p:nvSpPr>
          <p:cNvPr id="3" name="Content Placeholder 2">
            <a:extLst>
              <a:ext uri="{FF2B5EF4-FFF2-40B4-BE49-F238E27FC236}">
                <a16:creationId xmlns:a16="http://schemas.microsoft.com/office/drawing/2014/main" id="{DE1454A8-F64A-D8DB-C606-578E9CA5F10C}"/>
              </a:ext>
            </a:extLst>
          </p:cNvPr>
          <p:cNvSpPr>
            <a:spLocks noGrp="1"/>
          </p:cNvSpPr>
          <p:nvPr>
            <p:ph idx="1"/>
          </p:nvPr>
        </p:nvSpPr>
        <p:spPr/>
        <p:txBody>
          <a:bodyPr/>
          <a:lstStyle/>
          <a:p>
            <a:r>
              <a:rPr lang="en-US" dirty="0"/>
              <a:t>Time</a:t>
            </a:r>
          </a:p>
          <a:p>
            <a:pPr lvl="1"/>
            <a:r>
              <a:rPr lang="en-US" dirty="0"/>
              <a:t>Solar and sidereal time</a:t>
            </a:r>
          </a:p>
          <a:p>
            <a:r>
              <a:rPr lang="en-US" dirty="0"/>
              <a:t>Coordinates</a:t>
            </a:r>
          </a:p>
          <a:p>
            <a:pPr lvl="1"/>
            <a:r>
              <a:rPr lang="en-US" dirty="0"/>
              <a:t>right ascension / declination</a:t>
            </a:r>
          </a:p>
          <a:p>
            <a:pPr lvl="1"/>
            <a:r>
              <a:rPr lang="en-US" dirty="0"/>
              <a:t>hour angle / declination</a:t>
            </a:r>
          </a:p>
          <a:p>
            <a:pPr lvl="1"/>
            <a:r>
              <a:rPr lang="en-US" dirty="0" err="1"/>
              <a:t>az</a:t>
            </a:r>
            <a:r>
              <a:rPr lang="en-US" dirty="0"/>
              <a:t> / alt</a:t>
            </a:r>
          </a:p>
          <a:p>
            <a:pPr lvl="1"/>
            <a:r>
              <a:rPr lang="en-US" dirty="0"/>
              <a:t>airmass</a:t>
            </a:r>
          </a:p>
          <a:p>
            <a:pPr marL="0" indent="0">
              <a:buNone/>
            </a:pPr>
            <a:endParaRPr lang="en-US" dirty="0"/>
          </a:p>
        </p:txBody>
      </p:sp>
    </p:spTree>
    <p:extLst>
      <p:ext uri="{BB962C8B-B14F-4D97-AF65-F5344CB8AC3E}">
        <p14:creationId xmlns:p14="http://schemas.microsoft.com/office/powerpoint/2010/main" val="335447361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EB8C1-9519-D0E7-9C87-D791D22785C8}"/>
              </a:ext>
            </a:extLst>
          </p:cNvPr>
          <p:cNvSpPr>
            <a:spLocks noGrp="1"/>
          </p:cNvSpPr>
          <p:nvPr>
            <p:ph type="title"/>
          </p:nvPr>
        </p:nvSpPr>
        <p:spPr/>
        <p:txBody>
          <a:bodyPr/>
          <a:lstStyle/>
          <a:p>
            <a:r>
              <a:rPr lang="en-US" dirty="0"/>
              <a:t>Instrument calibrations</a:t>
            </a:r>
          </a:p>
        </p:txBody>
      </p:sp>
      <p:sp>
        <p:nvSpPr>
          <p:cNvPr id="3" name="Content Placeholder 2">
            <a:extLst>
              <a:ext uri="{FF2B5EF4-FFF2-40B4-BE49-F238E27FC236}">
                <a16:creationId xmlns:a16="http://schemas.microsoft.com/office/drawing/2014/main" id="{FB8C4413-E725-58D3-6C6C-88651B8669C6}"/>
              </a:ext>
            </a:extLst>
          </p:cNvPr>
          <p:cNvSpPr>
            <a:spLocks noGrp="1"/>
          </p:cNvSpPr>
          <p:nvPr>
            <p:ph idx="1"/>
          </p:nvPr>
        </p:nvSpPr>
        <p:spPr/>
        <p:txBody>
          <a:bodyPr>
            <a:normAutofit fontScale="85000" lnSpcReduction="20000"/>
          </a:bodyPr>
          <a:lstStyle/>
          <a:p>
            <a:r>
              <a:rPr lang="en-US" dirty="0"/>
              <a:t>Instrument </a:t>
            </a:r>
            <a:r>
              <a:rPr lang="en-US" dirty="0" err="1"/>
              <a:t>manauls</a:t>
            </a:r>
            <a:endParaRPr lang="en-US" dirty="0"/>
          </a:p>
          <a:p>
            <a:r>
              <a:rPr lang="en-US" dirty="0"/>
              <a:t>ARCTIC</a:t>
            </a:r>
          </a:p>
          <a:p>
            <a:pPr lvl="1"/>
            <a:r>
              <a:rPr lang="en-US" dirty="0"/>
              <a:t>Flats: dome and twilight</a:t>
            </a:r>
          </a:p>
          <a:p>
            <a:pPr lvl="1"/>
            <a:r>
              <a:rPr lang="en-US" dirty="0"/>
              <a:t>Biases: (may not be needed, but never hurts to take!)</a:t>
            </a:r>
          </a:p>
          <a:p>
            <a:pPr lvl="1"/>
            <a:r>
              <a:rPr lang="en-US" dirty="0"/>
              <a:t>Darks?</a:t>
            </a:r>
          </a:p>
          <a:p>
            <a:r>
              <a:rPr lang="en-US" dirty="0"/>
              <a:t>ARCES</a:t>
            </a:r>
          </a:p>
          <a:p>
            <a:pPr lvl="1"/>
            <a:r>
              <a:rPr lang="en-US" dirty="0"/>
              <a:t>Internal flats</a:t>
            </a:r>
          </a:p>
          <a:p>
            <a:pPr lvl="1"/>
            <a:r>
              <a:rPr lang="en-US" dirty="0"/>
              <a:t>Internal wavelength </a:t>
            </a:r>
            <a:r>
              <a:rPr lang="en-US" dirty="0" err="1"/>
              <a:t>cals</a:t>
            </a:r>
            <a:r>
              <a:rPr lang="en-US" dirty="0"/>
              <a:t> : may need to take periodically due to shifts</a:t>
            </a:r>
          </a:p>
          <a:p>
            <a:pPr lvl="1"/>
            <a:r>
              <a:rPr lang="en-US" dirty="0"/>
              <a:t>Biases (may not be needed, but never hurts to take)</a:t>
            </a:r>
          </a:p>
          <a:p>
            <a:r>
              <a:rPr lang="en-US" dirty="0"/>
              <a:t>KOSMOS</a:t>
            </a:r>
          </a:p>
          <a:p>
            <a:pPr lvl="1"/>
            <a:r>
              <a:rPr lang="en-US" dirty="0"/>
              <a:t>External flats and wavelength </a:t>
            </a:r>
            <a:r>
              <a:rPr lang="en-US" dirty="0" err="1"/>
              <a:t>cals</a:t>
            </a:r>
            <a:endParaRPr lang="en-US" dirty="0"/>
          </a:p>
          <a:p>
            <a:pPr lvl="1"/>
            <a:r>
              <a:rPr lang="en-US" dirty="0"/>
              <a:t>Internal flats and wavelength </a:t>
            </a:r>
            <a:r>
              <a:rPr lang="en-US" dirty="0" err="1"/>
              <a:t>cals</a:t>
            </a:r>
            <a:endParaRPr lang="en-US" dirty="0"/>
          </a:p>
          <a:p>
            <a:pPr lvl="1"/>
            <a:r>
              <a:rPr lang="en-US" dirty="0"/>
              <a:t>Biases (as above)</a:t>
            </a:r>
          </a:p>
          <a:p>
            <a:pPr lvl="1"/>
            <a:r>
              <a:rPr lang="en-US" dirty="0"/>
              <a:t>Flux calibration / standard stars</a:t>
            </a:r>
          </a:p>
          <a:p>
            <a:pPr marL="457200" lvl="1" indent="0">
              <a:buNone/>
            </a:pPr>
            <a:endParaRPr lang="en-US" dirty="0"/>
          </a:p>
        </p:txBody>
      </p:sp>
    </p:spTree>
    <p:extLst>
      <p:ext uri="{BB962C8B-B14F-4D97-AF65-F5344CB8AC3E}">
        <p14:creationId xmlns:p14="http://schemas.microsoft.com/office/powerpoint/2010/main" val="21014573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343ABF-C451-DA60-BCBA-CC83CC0DEDC2}"/>
              </a:ext>
            </a:extLst>
          </p:cNvPr>
          <p:cNvSpPr>
            <a:spLocks noGrp="1"/>
          </p:cNvSpPr>
          <p:nvPr>
            <p:ph type="title"/>
          </p:nvPr>
        </p:nvSpPr>
        <p:spPr/>
        <p:txBody>
          <a:bodyPr/>
          <a:lstStyle/>
          <a:p>
            <a:r>
              <a:rPr lang="en-US" dirty="0"/>
              <a:t>What time is it?</a:t>
            </a:r>
          </a:p>
        </p:txBody>
      </p:sp>
      <p:sp>
        <p:nvSpPr>
          <p:cNvPr id="3" name="Content Placeholder 2">
            <a:extLst>
              <a:ext uri="{FF2B5EF4-FFF2-40B4-BE49-F238E27FC236}">
                <a16:creationId xmlns:a16="http://schemas.microsoft.com/office/drawing/2014/main" id="{A3B64304-F350-00A9-E713-F87A97ACED0A}"/>
              </a:ext>
            </a:extLst>
          </p:cNvPr>
          <p:cNvSpPr>
            <a:spLocks noGrp="1"/>
          </p:cNvSpPr>
          <p:nvPr>
            <p:ph idx="1"/>
          </p:nvPr>
        </p:nvSpPr>
        <p:spPr/>
        <p:txBody>
          <a:bodyPr/>
          <a:lstStyle/>
          <a:p>
            <a:r>
              <a:rPr lang="en-US" dirty="0"/>
              <a:t>Local legal time?</a:t>
            </a:r>
          </a:p>
          <a:p>
            <a:r>
              <a:rPr lang="en-US" dirty="0"/>
              <a:t>Universal time (UT)?</a:t>
            </a:r>
          </a:p>
          <a:p>
            <a:r>
              <a:rPr lang="en-US" dirty="0"/>
              <a:t>Sidereal time?</a:t>
            </a:r>
          </a:p>
          <a:p>
            <a:endParaRPr lang="en-US" dirty="0"/>
          </a:p>
          <a:p>
            <a:r>
              <a:rPr lang="en-US" dirty="0"/>
              <a:t>If you were observing right now, what would be the optimal right ascension?</a:t>
            </a:r>
          </a:p>
        </p:txBody>
      </p:sp>
    </p:spTree>
    <p:extLst>
      <p:ext uri="{BB962C8B-B14F-4D97-AF65-F5344CB8AC3E}">
        <p14:creationId xmlns:p14="http://schemas.microsoft.com/office/powerpoint/2010/main" val="41306627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550979-F5CE-FB5C-C0A2-DAFE1F5A2BB7}"/>
              </a:ext>
            </a:extLst>
          </p:cNvPr>
          <p:cNvSpPr>
            <a:spLocks noGrp="1"/>
          </p:cNvSpPr>
          <p:nvPr>
            <p:ph type="title"/>
          </p:nvPr>
        </p:nvSpPr>
        <p:spPr/>
        <p:txBody>
          <a:bodyPr/>
          <a:lstStyle/>
          <a:p>
            <a:r>
              <a:rPr lang="en-US" dirty="0"/>
              <a:t>Observability</a:t>
            </a:r>
          </a:p>
        </p:txBody>
      </p:sp>
      <p:sp>
        <p:nvSpPr>
          <p:cNvPr id="3" name="Content Placeholder 2">
            <a:extLst>
              <a:ext uri="{FF2B5EF4-FFF2-40B4-BE49-F238E27FC236}">
                <a16:creationId xmlns:a16="http://schemas.microsoft.com/office/drawing/2014/main" id="{20AF775F-C185-0E66-24CC-54DD83407E1C}"/>
              </a:ext>
            </a:extLst>
          </p:cNvPr>
          <p:cNvSpPr>
            <a:spLocks noGrp="1"/>
          </p:cNvSpPr>
          <p:nvPr>
            <p:ph idx="1"/>
          </p:nvPr>
        </p:nvSpPr>
        <p:spPr/>
        <p:txBody>
          <a:bodyPr>
            <a:normAutofit fontScale="70000" lnSpcReduction="20000"/>
          </a:bodyPr>
          <a:lstStyle/>
          <a:p>
            <a:r>
              <a:rPr lang="en-US" dirty="0"/>
              <a:t>What do you need to know to determine if/when an object will be observable?</a:t>
            </a:r>
          </a:p>
          <a:p>
            <a:r>
              <a:rPr lang="en-US" dirty="0"/>
              <a:t>How long will it be observable?</a:t>
            </a:r>
          </a:p>
          <a:p>
            <a:endParaRPr lang="en-US" dirty="0"/>
          </a:p>
          <a:p>
            <a:pPr marL="0" indent="0">
              <a:buNone/>
            </a:pPr>
            <a:r>
              <a:rPr lang="en-US" dirty="0"/>
              <a:t>                                    HA = LST – RA</a:t>
            </a:r>
          </a:p>
          <a:p>
            <a:r>
              <a:rPr lang="en-US" dirty="0"/>
              <a:t>How high will it get?</a:t>
            </a:r>
          </a:p>
          <a:p>
            <a:pPr marL="0" indent="0">
              <a:buNone/>
            </a:pPr>
            <a:endParaRPr lang="en-US" dirty="0"/>
          </a:p>
          <a:p>
            <a:pPr marL="457200" lvl="1" indent="0">
              <a:buNone/>
            </a:pPr>
            <a:r>
              <a:rPr lang="en-US" dirty="0"/>
              <a:t>    at HA=0,   zenith distance = |Dec – latitude}</a:t>
            </a:r>
          </a:p>
          <a:p>
            <a:pPr marL="457200" lvl="1" indent="0">
              <a:buNone/>
            </a:pPr>
            <a:endParaRPr lang="en-US" dirty="0"/>
          </a:p>
          <a:p>
            <a:r>
              <a:rPr lang="en-US" dirty="0"/>
              <a:t>Airmass : how is airmass related to zenith distance?</a:t>
            </a:r>
          </a:p>
          <a:p>
            <a:pPr marL="0" indent="0">
              <a:buNone/>
            </a:pPr>
            <a:endParaRPr lang="en-US" dirty="0"/>
          </a:p>
          <a:p>
            <a:pPr marL="0" indent="0">
              <a:buNone/>
            </a:pPr>
            <a:r>
              <a:rPr lang="en-US" dirty="0"/>
              <a:t>		X ~ sec(Z)</a:t>
            </a:r>
          </a:p>
          <a:p>
            <a:pPr marL="0" indent="0">
              <a:buNone/>
            </a:pPr>
            <a:endParaRPr lang="en-US" dirty="0"/>
          </a:p>
          <a:p>
            <a:pPr marL="0" indent="0">
              <a:buNone/>
            </a:pPr>
            <a:r>
              <a:rPr lang="en-US" dirty="0"/>
              <a:t>		</a:t>
            </a:r>
          </a:p>
        </p:txBody>
      </p:sp>
    </p:spTree>
    <p:extLst>
      <p:ext uri="{BB962C8B-B14F-4D97-AF65-F5344CB8AC3E}">
        <p14:creationId xmlns:p14="http://schemas.microsoft.com/office/powerpoint/2010/main" val="9745085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8C0D89-FAC9-C57F-A857-8CE0E9DA2C1C}"/>
              </a:ext>
            </a:extLst>
          </p:cNvPr>
          <p:cNvSpPr>
            <a:spLocks noGrp="1"/>
          </p:cNvSpPr>
          <p:nvPr>
            <p:ph type="title"/>
          </p:nvPr>
        </p:nvSpPr>
        <p:spPr/>
        <p:txBody>
          <a:bodyPr/>
          <a:lstStyle/>
          <a:p>
            <a:r>
              <a:rPr lang="en-US" dirty="0"/>
              <a:t>Observability tools</a:t>
            </a:r>
          </a:p>
        </p:txBody>
      </p:sp>
      <p:sp>
        <p:nvSpPr>
          <p:cNvPr id="3" name="Content Placeholder 2">
            <a:extLst>
              <a:ext uri="{FF2B5EF4-FFF2-40B4-BE49-F238E27FC236}">
                <a16:creationId xmlns:a16="http://schemas.microsoft.com/office/drawing/2014/main" id="{6EE90B50-3BD1-D031-6991-F9B44951C3E4}"/>
              </a:ext>
            </a:extLst>
          </p:cNvPr>
          <p:cNvSpPr>
            <a:spLocks noGrp="1"/>
          </p:cNvSpPr>
          <p:nvPr>
            <p:ph idx="1"/>
          </p:nvPr>
        </p:nvSpPr>
        <p:spPr/>
        <p:txBody>
          <a:bodyPr/>
          <a:lstStyle/>
          <a:p>
            <a:r>
              <a:rPr lang="en-US" dirty="0"/>
              <a:t>From John </a:t>
            </a:r>
            <a:r>
              <a:rPr lang="en-US" dirty="0" err="1"/>
              <a:t>Thorstensen</a:t>
            </a:r>
            <a:r>
              <a:rPr lang="en-US" dirty="0"/>
              <a:t>, Dartmouth:</a:t>
            </a:r>
          </a:p>
          <a:p>
            <a:pPr lvl="1"/>
            <a:r>
              <a:rPr lang="en-US" dirty="0" err="1"/>
              <a:t>skycalendar</a:t>
            </a:r>
            <a:r>
              <a:rPr lang="en-US" dirty="0"/>
              <a:t> / </a:t>
            </a:r>
            <a:r>
              <a:rPr lang="en-US" dirty="0" err="1"/>
              <a:t>skycalc</a:t>
            </a:r>
            <a:r>
              <a:rPr lang="en-US" dirty="0"/>
              <a:t> : C programs, text output</a:t>
            </a:r>
          </a:p>
          <a:p>
            <a:pPr lvl="1"/>
            <a:r>
              <a:rPr lang="en-US" dirty="0" err="1"/>
              <a:t>JSkyCalc</a:t>
            </a:r>
            <a:r>
              <a:rPr lang="en-US" dirty="0"/>
              <a:t> : Java, graphical output</a:t>
            </a:r>
          </a:p>
          <a:p>
            <a:pPr lvl="2"/>
            <a:r>
              <a:rPr lang="en-US" dirty="0"/>
              <a:t>Installation and demo : seasonal observability, nightly almanac, hourly circumstances, airmass graphs, object lists</a:t>
            </a:r>
          </a:p>
          <a:p>
            <a:r>
              <a:rPr lang="en-US" dirty="0" err="1"/>
              <a:t>astroplan</a:t>
            </a:r>
            <a:r>
              <a:rPr lang="en-US" dirty="0"/>
              <a:t> : </a:t>
            </a:r>
            <a:r>
              <a:rPr lang="en-US" dirty="0" err="1"/>
              <a:t>astropy</a:t>
            </a:r>
            <a:r>
              <a:rPr lang="en-US" dirty="0"/>
              <a:t>-affiliated package</a:t>
            </a:r>
          </a:p>
          <a:p>
            <a:pPr lvl="1"/>
            <a:r>
              <a:rPr lang="en-US" dirty="0"/>
              <a:t>Various tools, graphical output</a:t>
            </a:r>
          </a:p>
          <a:p>
            <a:pPr lvl="1"/>
            <a:r>
              <a:rPr lang="en-US" dirty="0"/>
              <a:t>Note: interface implemented in </a:t>
            </a:r>
            <a:r>
              <a:rPr lang="en-US" dirty="0" err="1"/>
              <a:t>pyvista</a:t>
            </a:r>
            <a:endParaRPr lang="en-US" dirty="0"/>
          </a:p>
          <a:p>
            <a:r>
              <a:rPr lang="en-US" dirty="0" err="1"/>
              <a:t>Airmass.org</a:t>
            </a:r>
            <a:endParaRPr lang="en-US" dirty="0"/>
          </a:p>
        </p:txBody>
      </p:sp>
    </p:spTree>
    <p:extLst>
      <p:ext uri="{BB962C8B-B14F-4D97-AF65-F5344CB8AC3E}">
        <p14:creationId xmlns:p14="http://schemas.microsoft.com/office/powerpoint/2010/main" val="10582201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4408B8-48D5-4A45-913F-8EB717AAFA35}"/>
              </a:ext>
            </a:extLst>
          </p:cNvPr>
          <p:cNvSpPr>
            <a:spLocks noGrp="1"/>
          </p:cNvSpPr>
          <p:nvPr>
            <p:ph type="title"/>
          </p:nvPr>
        </p:nvSpPr>
        <p:spPr/>
        <p:txBody>
          <a:bodyPr/>
          <a:lstStyle/>
          <a:p>
            <a:r>
              <a:rPr lang="en-US" dirty="0"/>
              <a:t>Observability</a:t>
            </a:r>
          </a:p>
        </p:txBody>
      </p:sp>
      <p:sp>
        <p:nvSpPr>
          <p:cNvPr id="3" name="Content Placeholder 2">
            <a:extLst>
              <a:ext uri="{FF2B5EF4-FFF2-40B4-BE49-F238E27FC236}">
                <a16:creationId xmlns:a16="http://schemas.microsoft.com/office/drawing/2014/main" id="{C7314F51-54AE-2C44-8F6C-3D132A9227EE}"/>
              </a:ext>
            </a:extLst>
          </p:cNvPr>
          <p:cNvSpPr>
            <a:spLocks noGrp="1"/>
          </p:cNvSpPr>
          <p:nvPr>
            <p:ph idx="1"/>
          </p:nvPr>
        </p:nvSpPr>
        <p:spPr>
          <a:xfrm>
            <a:off x="1008017" y="1690688"/>
            <a:ext cx="10515600" cy="4351338"/>
          </a:xfrm>
        </p:spPr>
        <p:txBody>
          <a:bodyPr>
            <a:normAutofit/>
          </a:bodyPr>
          <a:lstStyle/>
          <a:p>
            <a:pPr marL="0" indent="0">
              <a:buNone/>
            </a:pPr>
            <a:r>
              <a:rPr lang="en-US" dirty="0"/>
              <a:t>See Canvas assignment</a:t>
            </a:r>
          </a:p>
        </p:txBody>
      </p:sp>
    </p:spTree>
    <p:extLst>
      <p:ext uri="{BB962C8B-B14F-4D97-AF65-F5344CB8AC3E}">
        <p14:creationId xmlns:p14="http://schemas.microsoft.com/office/powerpoint/2010/main" val="32491898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18B99-28EC-7945-9411-58F08802DCFD}"/>
              </a:ext>
            </a:extLst>
          </p:cNvPr>
          <p:cNvSpPr>
            <a:spLocks noGrp="1"/>
          </p:cNvSpPr>
          <p:nvPr>
            <p:ph type="title"/>
          </p:nvPr>
        </p:nvSpPr>
        <p:spPr/>
        <p:txBody>
          <a:bodyPr/>
          <a:lstStyle/>
          <a:p>
            <a:r>
              <a:rPr lang="en-US" dirty="0"/>
              <a:t>Topics 9/14</a:t>
            </a:r>
          </a:p>
        </p:txBody>
      </p:sp>
      <p:sp>
        <p:nvSpPr>
          <p:cNvPr id="3" name="Content Placeholder 2">
            <a:extLst>
              <a:ext uri="{FF2B5EF4-FFF2-40B4-BE49-F238E27FC236}">
                <a16:creationId xmlns:a16="http://schemas.microsoft.com/office/drawing/2014/main" id="{C156D3EC-884D-2B43-902C-A33A71211CBA}"/>
              </a:ext>
            </a:extLst>
          </p:cNvPr>
          <p:cNvSpPr>
            <a:spLocks noGrp="1"/>
          </p:cNvSpPr>
          <p:nvPr>
            <p:ph idx="1"/>
          </p:nvPr>
        </p:nvSpPr>
        <p:spPr/>
        <p:txBody>
          <a:bodyPr/>
          <a:lstStyle/>
          <a:p>
            <a:r>
              <a:rPr lang="en-US" dirty="0"/>
              <a:t>Questions </a:t>
            </a:r>
          </a:p>
          <a:p>
            <a:r>
              <a:rPr lang="en-US" dirty="0"/>
              <a:t>Summing and averaging measurements</a:t>
            </a:r>
          </a:p>
          <a:p>
            <a:r>
              <a:rPr lang="en-US" dirty="0"/>
              <a:t>Observation planning</a:t>
            </a:r>
          </a:p>
          <a:p>
            <a:r>
              <a:rPr lang="en-US" dirty="0"/>
              <a:t>TMO observing : Mon/Tues/Wed evenings next week?</a:t>
            </a:r>
          </a:p>
          <a:p>
            <a:r>
              <a:rPr lang="en-US" dirty="0"/>
              <a:t>Exposure time calculator</a:t>
            </a:r>
          </a:p>
          <a:p>
            <a:r>
              <a:rPr lang="en-US" dirty="0"/>
              <a:t>Telescope use and planning</a:t>
            </a:r>
          </a:p>
          <a:p>
            <a:r>
              <a:rPr lang="en-US" dirty="0"/>
              <a:t>Digital images and image display</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22267923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1A57B-BCDF-FC47-A1E3-6E884DC5B366}"/>
              </a:ext>
            </a:extLst>
          </p:cNvPr>
          <p:cNvSpPr>
            <a:spLocks noGrp="1"/>
          </p:cNvSpPr>
          <p:nvPr>
            <p:ph type="title"/>
          </p:nvPr>
        </p:nvSpPr>
        <p:spPr/>
        <p:txBody>
          <a:bodyPr/>
          <a:lstStyle/>
          <a:p>
            <a:r>
              <a:rPr lang="en-US" dirty="0"/>
              <a:t>Summing and averaging</a:t>
            </a:r>
          </a:p>
        </p:txBody>
      </p:sp>
      <p:sp>
        <p:nvSpPr>
          <p:cNvPr id="3" name="Content Placeholder 2">
            <a:extLst>
              <a:ext uri="{FF2B5EF4-FFF2-40B4-BE49-F238E27FC236}">
                <a16:creationId xmlns:a16="http://schemas.microsoft.com/office/drawing/2014/main" id="{C8F5DDBA-51C7-9647-8866-ED0AF2FEF70E}"/>
              </a:ext>
            </a:extLst>
          </p:cNvPr>
          <p:cNvSpPr>
            <a:spLocks noGrp="1"/>
          </p:cNvSpPr>
          <p:nvPr>
            <p:ph idx="1"/>
          </p:nvPr>
        </p:nvSpPr>
        <p:spPr/>
        <p:txBody>
          <a:bodyPr>
            <a:normAutofit/>
          </a:bodyPr>
          <a:lstStyle/>
          <a:p>
            <a:r>
              <a:rPr lang="en-US" dirty="0"/>
              <a:t>Weighted averaging of different measurements</a:t>
            </a:r>
          </a:p>
          <a:p>
            <a:r>
              <a:rPr lang="en-US" dirty="0"/>
              <a:t>Expected scatter vs observed scatter</a:t>
            </a:r>
          </a:p>
        </p:txBody>
      </p:sp>
    </p:spTree>
    <p:extLst>
      <p:ext uri="{BB962C8B-B14F-4D97-AF65-F5344CB8AC3E}">
        <p14:creationId xmlns:p14="http://schemas.microsoft.com/office/powerpoint/2010/main" val="244333677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30560</TotalTime>
  <Words>1599</Words>
  <Application>Microsoft Macintosh PowerPoint</Application>
  <PresentationFormat>Widescreen</PresentationFormat>
  <Paragraphs>233</Paragraphs>
  <Slides>30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30</vt:i4>
      </vt:variant>
    </vt:vector>
  </HeadingPairs>
  <TitlesOfParts>
    <vt:vector size="34" baseType="lpstr">
      <vt:lpstr>Arial</vt:lpstr>
      <vt:lpstr>Calibri</vt:lpstr>
      <vt:lpstr>Calibri Light</vt:lpstr>
      <vt:lpstr>Office Theme</vt:lpstr>
      <vt:lpstr>ASTR 535</vt:lpstr>
      <vt:lpstr>Topics 9/12</vt:lpstr>
      <vt:lpstr>Coordinate systems and time</vt:lpstr>
      <vt:lpstr>What time is it?</vt:lpstr>
      <vt:lpstr>Observability</vt:lpstr>
      <vt:lpstr>Observability tools</vt:lpstr>
      <vt:lpstr>Observability</vt:lpstr>
      <vt:lpstr>Topics 9/14</vt:lpstr>
      <vt:lpstr>Summing and averaging</vt:lpstr>
      <vt:lpstr>Observation planning</vt:lpstr>
      <vt:lpstr>Image display</vt:lpstr>
      <vt:lpstr>9/18 (Monday night)</vt:lpstr>
      <vt:lpstr>9/21</vt:lpstr>
      <vt:lpstr>TMO observing planning</vt:lpstr>
      <vt:lpstr>TMO project observing resources</vt:lpstr>
      <vt:lpstr>TMO observing</vt:lpstr>
      <vt:lpstr>TMO observing resources</vt:lpstr>
      <vt:lpstr>TMO analysis</vt:lpstr>
      <vt:lpstr>pyvista</vt:lpstr>
      <vt:lpstr>pyvista</vt:lpstr>
      <vt:lpstr>Topics 9/26</vt:lpstr>
      <vt:lpstr>Image inspection</vt:lpstr>
      <vt:lpstr>Measuring gain and readout noise</vt:lpstr>
      <vt:lpstr>Exercises</vt:lpstr>
      <vt:lpstr>Topic 9/28</vt:lpstr>
      <vt:lpstr>PowerPoint Presentation</vt:lpstr>
      <vt:lpstr>10/17</vt:lpstr>
      <vt:lpstr>10/19</vt:lpstr>
      <vt:lpstr>TUI and telescope/instrument control in general</vt:lpstr>
      <vt:lpstr>Instrument calibrations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Holtzman</dc:creator>
  <cp:lastModifiedBy>Jon Holtzman</cp:lastModifiedBy>
  <cp:revision>48</cp:revision>
  <dcterms:created xsi:type="dcterms:W3CDTF">2021-09-15T14:48:26Z</dcterms:created>
  <dcterms:modified xsi:type="dcterms:W3CDTF">2023-10-19T17:22:14Z</dcterms:modified>
</cp:coreProperties>
</file>