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80" r:id="rId7"/>
    <p:sldId id="263" r:id="rId8"/>
    <p:sldId id="264" r:id="rId9"/>
    <p:sldId id="278" r:id="rId10"/>
    <p:sldId id="279" r:id="rId11"/>
    <p:sldId id="284" r:id="rId12"/>
    <p:sldId id="286" r:id="rId13"/>
    <p:sldId id="265" r:id="rId14"/>
    <p:sldId id="285" r:id="rId15"/>
    <p:sldId id="281" r:id="rId16"/>
    <p:sldId id="282" r:id="rId17"/>
    <p:sldId id="283" r:id="rId18"/>
    <p:sldId id="287" r:id="rId19"/>
    <p:sldId id="290" r:id="rId20"/>
    <p:sldId id="288" r:id="rId21"/>
    <p:sldId id="28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85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B162D-ACD8-F745-888C-6BD86C75E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A7075-7A9B-3C4F-8BE2-16BFE2756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21B0F-DE9B-F145-9EE0-BCB9D934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65DD2-5B58-434F-90C9-9975CBE2C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E20E0-7118-2F4E-9BBC-B1D438D4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6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C23A-52CA-6549-9D18-82D7D92AB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97ECE8-24A1-0346-B9D4-531814755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D6C1B-89E0-DE4D-92BB-7ECD7FFD8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C062F-A4F8-EB43-91D1-C04BD8009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D37A-5065-0D41-A85E-A7DBA9718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379E1E-CAEE-D94E-AC23-FD07FE951C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3F819-7B81-6740-A2E0-CFC0E1A79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9DA4D-0342-2A4C-BE5C-F3C12CFB9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2B9E8-420A-014F-960E-F799DF1E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BF33B-FDBB-CC4A-BCB1-9D45314D4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7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6719E-876B-2046-8CD9-190CF081B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ECA9E-73C4-B341-8062-B4519D366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6043D-C695-7646-AC15-E4BB17AC0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81A35-7390-A649-A681-0EE7A98E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D02F2-636A-9646-BC39-4336C884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A3C65-9DE9-024D-BB6D-9A2FB00FD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E419D-CF10-6943-94C8-6F2A5C9AF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22062-6E74-A94C-88F9-2D53170BC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4088-B55F-2A43-B237-A71599B67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36281-7B62-114F-B037-1F7F08FF9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96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F12CF-EC6F-F04B-BC61-B2635E1E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F5623-9EB3-4646-8656-178FD5861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86DBB2-6355-8345-A7C4-E5792794C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54C70-3862-F346-B760-DB9CC82F2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90A2A-5CC0-A644-86CF-5266BCA0D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AE62D-E4C2-0F4A-8455-BA959347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1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5F29C-0B6B-A440-B66E-FDCDC0031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3350C-838F-FF4C-B2A9-BE9901989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AF718-0CA9-7D44-94B1-1D8F1BB43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EBA22-D2FA-3D44-A135-C1055755A3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8FAE9-505A-B043-AD50-6EAA52751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09232B-2BA0-4345-971A-5BD202B5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B713DD-4F65-814E-AE51-3E48B43C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FC64C2-B28D-EE48-BE69-5A494BD19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FF3F8-94B0-4447-B017-DB014061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44ABD-6B10-364C-AA88-70AEB4107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76E86-8C3C-6C4C-A552-B9E3FA045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8B90D-72E7-DB44-98D8-39984569B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4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DB1CEB-8A2B-6B4E-960E-26632B2AA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D381B3-B0EF-154A-9685-32696825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E3315-A1AC-D14F-A932-02A78BC2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3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6E2A9-47B3-1E4B-86F1-2D025D73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65045-6744-9049-B8C3-FE0E3A277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4C3DA7-6593-0544-AC51-457F71333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39224-B125-5C42-8DCC-A4225DF6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5CCFC-45BE-BD40-9D7C-DA88E4ED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9F032-DA30-EC44-B888-9E64DC363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ABC47-A771-EF49-A861-F31160DC6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A3DB48-D845-3F4A-8D18-CF5BD2ED0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12E510-055D-0F46-9701-198A4E5BF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F20955-CD7E-C349-A217-91F9784A1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A73751-62ED-8B41-82A9-8DB289BA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B9FEC-CB44-184B-AE61-C3D58CF12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01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F5DE30-1AA0-014A-BA45-1D53F7F61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9FFE3-B6B3-4843-A7A4-7AF4A37DC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112CE-E1DC-264B-84E0-D9A50E8B4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EFBE8-46C5-0F4A-AF45-DBC9F37DD045}" type="datetimeFigureOut">
              <a:rPr lang="en-US" smtClean="0"/>
              <a:t>9/4/23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A90A-751F-6646-BBF7-02EEE2E9FA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EFC43-85DC-B043-9060-626F2F0461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34911-93C7-A140-B17B-5929F2B6B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79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POExposureTimeCalculator/APOExptim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A3289-DF0B-E44E-AC26-BD66481182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ASTR 535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F8B35F-ECCA-A24A-B994-FA3C374790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Observational Techniques</a:t>
            </a:r>
          </a:p>
          <a:p>
            <a:r>
              <a:rPr lang="en-US" dirty="0"/>
              <a:t>Fall 2023</a:t>
            </a:r>
          </a:p>
          <a:p>
            <a:r>
              <a:rPr lang="en-US" dirty="0"/>
              <a:t>Uncertainties and Error Propagation</a:t>
            </a:r>
          </a:p>
        </p:txBody>
      </p:sp>
    </p:spTree>
    <p:extLst>
      <p:ext uri="{BB962C8B-B14F-4D97-AF65-F5344CB8AC3E}">
        <p14:creationId xmlns:p14="http://schemas.microsoft.com/office/powerpoint/2010/main" val="1421945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D793C-E66D-894B-BA50-CEED99E39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EBE5E-FEFE-8541-8EE3-77D141D48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problem notebook</a:t>
            </a:r>
          </a:p>
          <a:p>
            <a:r>
              <a:rPr lang="en-US" dirty="0">
                <a:hlinkClick r:id="rId2"/>
              </a:rPr>
              <a:t>https://github.com/APOExposureTimeCalculator/APOExptime</a:t>
            </a:r>
            <a:r>
              <a:rPr lang="en-US" dirty="0"/>
              <a:t>) (compiles many data files relevant for APO)</a:t>
            </a:r>
          </a:p>
        </p:txBody>
      </p:sp>
    </p:spTree>
    <p:extLst>
      <p:ext uri="{BB962C8B-B14F-4D97-AF65-F5344CB8AC3E}">
        <p14:creationId xmlns:p14="http://schemas.microsoft.com/office/powerpoint/2010/main" val="328346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6522-20C3-3949-8D8A-2E4BB39D2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9/5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8792C-5923-8B4D-983A-23C3C6F29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  <a:p>
            <a:r>
              <a:rPr lang="en-US" dirty="0"/>
              <a:t>Noise equation</a:t>
            </a:r>
          </a:p>
          <a:p>
            <a:r>
              <a:rPr lang="en-US" dirty="0"/>
              <a:t>Propagation of uncertainties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57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FCECF-524E-A743-AFFC-40C8BBCE8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Noise equation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31F1B5-7730-4E45-B929-3CA82A6D39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Without looking it up, what is the ”noise equation” that allows you to calculate the S/N of some data?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𝑁𝑝𝑖𝑥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𝑟𝑛</m:t>
                              </m:r>
                              <m:r>
                                <a:rPr lang="en-US" b="0" i="1" baseline="30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How would you factor out the exposure time, if readout noise is negligible?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</m:rad>
                        </m:den>
                      </m:f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How would you use this for your exposure time calculator?</a:t>
                </a:r>
              </a:p>
              <a:p>
                <a:pPr marL="0" indent="0">
                  <a:buNone/>
                </a:pPr>
                <a:r>
                  <a:rPr lang="en-US" dirty="0"/>
                  <a:t>What would you need to do to include readout noise?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431F1B5-7730-4E45-B929-3CA82A6D39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3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432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9D590-3FA2-B640-8F1E-97562CE27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Astronomical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1AACE-0AE2-844E-820E-CE72B25D8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Uncertainty, noise, fractional uncertainty, and S/N</a:t>
            </a:r>
          </a:p>
          <a:p>
            <a:r>
              <a:rPr lang="en-US" dirty="0"/>
              <a:t>Standard noise sources</a:t>
            </a:r>
          </a:p>
          <a:p>
            <a:pPr lvl="1"/>
            <a:r>
              <a:rPr lang="en-US" dirty="0"/>
              <a:t>Source</a:t>
            </a:r>
          </a:p>
          <a:p>
            <a:pPr lvl="1"/>
            <a:r>
              <a:rPr lang="en-US" dirty="0"/>
              <a:t>Background : note area term, and importance of dark skies AND good image quality</a:t>
            </a:r>
          </a:p>
          <a:p>
            <a:pPr lvl="1"/>
            <a:r>
              <a:rPr lang="en-US" dirty="0"/>
              <a:t>Readout noise</a:t>
            </a:r>
          </a:p>
          <a:p>
            <a:r>
              <a:rPr lang="en-US" dirty="0"/>
              <a:t>Noise equation, assuming perfect background subtraction</a:t>
            </a:r>
          </a:p>
          <a:p>
            <a:r>
              <a:rPr lang="en-US" dirty="0"/>
              <a:t>What is typical area over which we need to integrate source (and background)?</a:t>
            </a:r>
          </a:p>
          <a:p>
            <a:r>
              <a:rPr lang="en-US" dirty="0"/>
              <a:t>Where do we encounter different limiting cases?</a:t>
            </a:r>
          </a:p>
          <a:p>
            <a:pPr lvl="1"/>
            <a:r>
              <a:rPr lang="en-US" dirty="0"/>
              <a:t>Broad band imaging (optical and near-IR), narrow-band imaging, spectroscopy</a:t>
            </a:r>
          </a:p>
          <a:p>
            <a:r>
              <a:rPr lang="en-US" dirty="0"/>
              <a:t>Limiting cases</a:t>
            </a:r>
          </a:p>
          <a:p>
            <a:pPr lvl="1"/>
            <a:r>
              <a:rPr lang="en-US" dirty="0"/>
              <a:t>Signal-limited, background-limited, readout noise-limited</a:t>
            </a:r>
          </a:p>
          <a:p>
            <a:pPr lvl="1"/>
            <a:r>
              <a:rPr lang="en-US" dirty="0"/>
              <a:t>Behavior with signal, exposure time and telescope aperture</a:t>
            </a:r>
          </a:p>
        </p:txBody>
      </p:sp>
    </p:spTree>
    <p:extLst>
      <p:ext uri="{BB962C8B-B14F-4D97-AF65-F5344CB8AC3E}">
        <p14:creationId xmlns:p14="http://schemas.microsoft.com/office/powerpoint/2010/main" val="305496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DAF51-8043-DE41-B15C-845C0BFCE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7AD30-CE08-F241-A8B1-D0F75C007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Without looking it up, what is the general equation for error propagation?</a:t>
            </a:r>
          </a:p>
        </p:txBody>
      </p:sp>
    </p:spTree>
    <p:extLst>
      <p:ext uri="{BB962C8B-B14F-4D97-AF65-F5344CB8AC3E}">
        <p14:creationId xmlns:p14="http://schemas.microsoft.com/office/powerpoint/2010/main" val="4043706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B430-7BCE-4D44-B126-66D53FBC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Problems: noise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09C84-5586-8F48-9AE3-07AD1337A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See Canvas assignment</a:t>
            </a:r>
          </a:p>
          <a:p>
            <a:pPr marL="914400" lvl="1" indent="-457200">
              <a:buAutoNum type="alphaL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70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0AC7A-53D1-8F46-946C-03024E2D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Problems: error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04E57-12A0-5E45-B605-9FA26A184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45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See Canvas assignment</a:t>
            </a:r>
          </a:p>
        </p:txBody>
      </p:sp>
    </p:spTree>
    <p:extLst>
      <p:ext uri="{BB962C8B-B14F-4D97-AF65-F5344CB8AC3E}">
        <p14:creationId xmlns:p14="http://schemas.microsoft.com/office/powerpoint/2010/main" val="1733347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1C2CF-71CB-984A-9402-B5A7B2047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F9164-A48F-F647-97C3-B6597B76E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21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66522-20C3-3949-8D8A-2E4BB39D2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9/7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8792C-5923-8B4D-983A-23C3C6F29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  <a:p>
            <a:r>
              <a:rPr lang="en-US" dirty="0"/>
              <a:t>Averaging and splitting</a:t>
            </a:r>
          </a:p>
          <a:p>
            <a:r>
              <a:rPr lang="en-US" dirty="0"/>
              <a:t>Random and systematic uncertainties</a:t>
            </a:r>
          </a:p>
          <a:p>
            <a:r>
              <a:rPr lang="en-US" dirty="0"/>
              <a:t>Digital photometry</a:t>
            </a:r>
          </a:p>
          <a:p>
            <a:r>
              <a:rPr lang="en-US" dirty="0"/>
              <a:t>Exposure time calculator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4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EE701-6E05-897B-6B6A-D1A255AC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 time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88D42-920D-03B7-5DBC-3458B2252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Code comments</a:t>
            </a:r>
          </a:p>
          <a:p>
            <a:r>
              <a:rPr lang="en-US" dirty="0"/>
              <a:t>Code organization</a:t>
            </a:r>
          </a:p>
          <a:p>
            <a:pPr lvl="1"/>
            <a:r>
              <a:rPr lang="en-US" dirty="0"/>
              <a:t>Group subdirectories</a:t>
            </a:r>
          </a:p>
          <a:p>
            <a:pPr lvl="1"/>
            <a:r>
              <a:rPr lang="en-US" dirty="0"/>
              <a:t>Code subdirectory </a:t>
            </a:r>
          </a:p>
          <a:p>
            <a:pPr lvl="2"/>
            <a:r>
              <a:rPr lang="en-US" dirty="0"/>
              <a:t> using import</a:t>
            </a:r>
          </a:p>
          <a:p>
            <a:pPr lvl="2"/>
            <a:r>
              <a:rPr lang="en-US" dirty="0"/>
              <a:t>Using PYTHONPATH</a:t>
            </a:r>
          </a:p>
          <a:p>
            <a:pPr lvl="2"/>
            <a:r>
              <a:rPr lang="en-US" dirty="0"/>
              <a:t>Example: </a:t>
            </a:r>
          </a:p>
          <a:p>
            <a:pPr lvl="3"/>
            <a:r>
              <a:rPr lang="en-US" dirty="0"/>
              <a:t>code in XXX/a535/</a:t>
            </a:r>
            <a:r>
              <a:rPr lang="en-US" dirty="0" err="1"/>
              <a:t>holtz</a:t>
            </a:r>
            <a:r>
              <a:rPr lang="en-US" dirty="0"/>
              <a:t>/</a:t>
            </a:r>
            <a:r>
              <a:rPr lang="en-US" dirty="0" err="1"/>
              <a:t>exptime</a:t>
            </a:r>
            <a:r>
              <a:rPr lang="en-US" dirty="0"/>
              <a:t>/</a:t>
            </a:r>
          </a:p>
          <a:p>
            <a:pPr lvl="4"/>
            <a:r>
              <a:rPr lang="en-US" dirty="0"/>
              <a:t>Say your code is in </a:t>
            </a:r>
            <a:r>
              <a:rPr lang="en-US" dirty="0" err="1"/>
              <a:t>expcalc.py</a:t>
            </a:r>
            <a:endParaRPr lang="en-US" dirty="0"/>
          </a:p>
          <a:p>
            <a:pPr lvl="3"/>
            <a:r>
              <a:rPr lang="en-US" dirty="0" err="1"/>
              <a:t>setenv</a:t>
            </a:r>
            <a:r>
              <a:rPr lang="en-US" dirty="0"/>
              <a:t> PYTHONPATH =  XXX/a535/</a:t>
            </a:r>
            <a:r>
              <a:rPr lang="en-US" dirty="0" err="1"/>
              <a:t>holtz</a:t>
            </a:r>
            <a:r>
              <a:rPr lang="en-US" dirty="0"/>
              <a:t> (</a:t>
            </a:r>
            <a:r>
              <a:rPr lang="en-US" dirty="0" err="1"/>
              <a:t>csh</a:t>
            </a:r>
            <a:r>
              <a:rPr lang="en-US" dirty="0"/>
              <a:t>) or export PYTHONPATH=XXX/a535/</a:t>
            </a:r>
            <a:r>
              <a:rPr lang="en-US" dirty="0" err="1"/>
              <a:t>holtz</a:t>
            </a:r>
            <a:r>
              <a:rPr lang="en-US" dirty="0"/>
              <a:t> (bash)</a:t>
            </a:r>
          </a:p>
          <a:p>
            <a:pPr lvl="3"/>
            <a:r>
              <a:rPr lang="en-US" dirty="0"/>
              <a:t>From </a:t>
            </a:r>
            <a:r>
              <a:rPr lang="en-US" dirty="0" err="1"/>
              <a:t>exptime</a:t>
            </a:r>
            <a:r>
              <a:rPr lang="en-US" dirty="0"/>
              <a:t> import </a:t>
            </a:r>
            <a:r>
              <a:rPr lang="en-US" dirty="0" err="1"/>
              <a:t>expcalc</a:t>
            </a:r>
            <a:endParaRPr lang="en-US" dirty="0"/>
          </a:p>
          <a:p>
            <a:r>
              <a:rPr lang="en-US" dirty="0"/>
              <a:t>Code development</a:t>
            </a:r>
          </a:p>
          <a:p>
            <a:pPr lvl="1"/>
            <a:r>
              <a:rPr lang="en-US" dirty="0"/>
              <a:t>Generalize to reading throughput files with named columns</a:t>
            </a:r>
          </a:p>
          <a:p>
            <a:pPr lvl="1"/>
            <a:r>
              <a:rPr lang="en-US" dirty="0"/>
              <a:t>Add routine to calculate noise (or S/N) given </a:t>
            </a:r>
            <a:r>
              <a:rPr lang="en-US" dirty="0" err="1"/>
              <a:t>exptime</a:t>
            </a:r>
            <a:endParaRPr lang="en-US" dirty="0"/>
          </a:p>
          <a:p>
            <a:pPr lvl="1"/>
            <a:r>
              <a:rPr lang="en-US" dirty="0"/>
              <a:t>Add routine to calculate </a:t>
            </a:r>
            <a:r>
              <a:rPr lang="en-US" dirty="0" err="1"/>
              <a:t>exptime</a:t>
            </a:r>
            <a:r>
              <a:rPr lang="en-US" dirty="0"/>
              <a:t> given S/N </a:t>
            </a:r>
          </a:p>
          <a:p>
            <a:r>
              <a:rPr lang="en-US" dirty="0"/>
              <a:t>Code testing and validations</a:t>
            </a:r>
          </a:p>
        </p:txBody>
      </p:sp>
    </p:spTree>
    <p:extLst>
      <p:ext uri="{BB962C8B-B14F-4D97-AF65-F5344CB8AC3E}">
        <p14:creationId xmlns:p14="http://schemas.microsoft.com/office/powerpoint/2010/main" val="191323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6A4A5-77BE-934E-89BE-EA4A17D3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8/31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EA84F-826B-1E4E-B09F-41687604D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APO trip : 10/29-10/31, rough schedule</a:t>
            </a:r>
          </a:p>
          <a:p>
            <a:r>
              <a:rPr lang="en-US" dirty="0"/>
              <a:t>Questions </a:t>
            </a:r>
          </a:p>
          <a:p>
            <a:r>
              <a:rPr lang="en-US" dirty="0"/>
              <a:t>Probability distribution functions</a:t>
            </a:r>
          </a:p>
          <a:p>
            <a:r>
              <a:rPr lang="en-US" dirty="0"/>
              <a:t>Application to observational uncertainties</a:t>
            </a:r>
          </a:p>
          <a:p>
            <a:endParaRPr lang="en-US" dirty="0"/>
          </a:p>
          <a:p>
            <a:r>
              <a:rPr lang="en-US" dirty="0"/>
              <a:t>Exposure time calculator: signal equation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315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3E9BB-4F0F-C74B-AEE8-6EA848C4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and averaging measurements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C0A3A-B13B-C643-BED5-42C016696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76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See canvas assignment</a:t>
            </a:r>
          </a:p>
        </p:txBody>
      </p:sp>
    </p:spTree>
    <p:extLst>
      <p:ext uri="{BB962C8B-B14F-4D97-AF65-F5344CB8AC3E}">
        <p14:creationId xmlns:p14="http://schemas.microsoft.com/office/powerpoint/2010/main" val="3690628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1D1D9-06EC-354A-82EC-33A8998D5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 time calculator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BFD96-EBE6-504C-95AA-86F340B86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091" y="189489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See Canvas assignment</a:t>
            </a:r>
          </a:p>
        </p:txBody>
      </p:sp>
    </p:spTree>
    <p:extLst>
      <p:ext uri="{BB962C8B-B14F-4D97-AF65-F5344CB8AC3E}">
        <p14:creationId xmlns:p14="http://schemas.microsoft.com/office/powerpoint/2010/main" val="195716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DD1CB-A1BE-1340-94F7-CE43E821A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1A9A4-98AA-D24B-9FA1-93751EF66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342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DA115-6D24-8841-AB52-4280FC5AE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6D323-81B4-FE41-962D-6E58B5F38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PDF, </a:t>
            </a:r>
            <a:r>
              <a:rPr lang="en-US" dirty="0" err="1"/>
              <a:t>esp</a:t>
            </a:r>
            <a:r>
              <a:rPr lang="en-US" dirty="0"/>
              <a:t> in the context of observational techniques?</a:t>
            </a:r>
          </a:p>
          <a:p>
            <a:pPr lvl="1"/>
            <a:r>
              <a:rPr lang="en-US" dirty="0"/>
              <a:t>What are some statistics that are often used to characterize a PDF?</a:t>
            </a:r>
          </a:p>
          <a:p>
            <a:r>
              <a:rPr lang="en-US" dirty="0"/>
              <a:t>Population statistic vs sample statistics</a:t>
            </a:r>
          </a:p>
          <a:p>
            <a:pPr lvl="1"/>
            <a:r>
              <a:rPr lang="en-US" dirty="0"/>
              <a:t>Robustness and efficiency</a:t>
            </a:r>
          </a:p>
        </p:txBody>
      </p:sp>
    </p:spTree>
    <p:extLst>
      <p:ext uri="{BB962C8B-B14F-4D97-AF65-F5344CB8AC3E}">
        <p14:creationId xmlns:p14="http://schemas.microsoft.com/office/powerpoint/2010/main" val="240446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1BC0-436D-884E-9F05-C2CF798E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Poisson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67359-AEFF-8E4D-BD11-4B7067AC9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it a function of? What is the analytical form?</a:t>
            </a:r>
          </a:p>
          <a:p>
            <a:r>
              <a:rPr lang="en-US" dirty="0"/>
              <a:t>What does it look like?</a:t>
            </a:r>
          </a:p>
          <a:p>
            <a:r>
              <a:rPr lang="en-US" dirty="0"/>
              <a:t>What is the mean? </a:t>
            </a:r>
          </a:p>
          <a:p>
            <a:r>
              <a:rPr lang="en-US" dirty="0"/>
              <a:t>Standard deviation?</a:t>
            </a:r>
          </a:p>
          <a:p>
            <a:r>
              <a:rPr lang="en-US" dirty="0"/>
              <a:t>What is the application in observational techniques?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20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2B0F7-305F-874F-B70C-C3936D770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Poisson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A4809-7A51-2449-9A2A-09DC287AB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collect 10000 photons with an instrument on the 3.5m. What’s the uncertainty (standard deviation)?</a:t>
            </a:r>
          </a:p>
          <a:p>
            <a:r>
              <a:rPr lang="en-US" dirty="0"/>
              <a:t>You collect 10000 photons with an instrument on the 0.6m. What’s the uncertainty (standard deviation)?</a:t>
            </a:r>
          </a:p>
          <a:p>
            <a:r>
              <a:rPr lang="en-US" dirty="0"/>
              <a:t>You collect 100000 photons with an instrument. What’s the uncertainty? Is the better or worse than the 10000 photon case?</a:t>
            </a:r>
          </a:p>
          <a:p>
            <a:r>
              <a:rPr lang="en-US" dirty="0"/>
              <a:t>What fractional uncertainties (uncertainty / signal) do these correspond to?</a:t>
            </a:r>
          </a:p>
          <a:p>
            <a:r>
              <a:rPr lang="en-US" dirty="0"/>
              <a:t>You collect 100 photons/second with some instrument. How long to you have to expose to reach the same fractional uncertainty as the first two above?</a:t>
            </a:r>
          </a:p>
        </p:txBody>
      </p:sp>
    </p:spTree>
    <p:extLst>
      <p:ext uri="{BB962C8B-B14F-4D97-AF65-F5344CB8AC3E}">
        <p14:creationId xmlns:p14="http://schemas.microsoft.com/office/powerpoint/2010/main" val="176006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3096-ACAD-0945-8052-404A323FE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(normal)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8BA74-7E2E-F04C-9994-CB51EA67F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it look like?</a:t>
            </a:r>
          </a:p>
          <a:p>
            <a:r>
              <a:rPr lang="en-US" dirty="0"/>
              <a:t>What is the mean?</a:t>
            </a:r>
          </a:p>
          <a:p>
            <a:r>
              <a:rPr lang="en-US" dirty="0"/>
              <a:t>What is the standard deviation?</a:t>
            </a:r>
          </a:p>
          <a:p>
            <a:r>
              <a:rPr lang="en-US" dirty="0"/>
              <a:t>What is the application in observational techniques?</a:t>
            </a:r>
          </a:p>
        </p:txBody>
      </p:sp>
    </p:spTree>
    <p:extLst>
      <p:ext uri="{BB962C8B-B14F-4D97-AF65-F5344CB8AC3E}">
        <p14:creationId xmlns:p14="http://schemas.microsoft.com/office/powerpoint/2010/main" val="2248405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A9A33-9E57-D046-B91A-78CD64CC9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 of uncertainties: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C5E55-D342-2249-9E68-C549D204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805954"/>
          </a:xfrm>
        </p:spPr>
        <p:txBody>
          <a:bodyPr/>
          <a:lstStyle/>
          <a:p>
            <a:r>
              <a:rPr lang="en-US" dirty="0"/>
              <a:t>Exposure time calculation</a:t>
            </a:r>
          </a:p>
          <a:p>
            <a:r>
              <a:rPr lang="en-US" dirty="0"/>
              <a:t>Probability of single measurements</a:t>
            </a:r>
          </a:p>
          <a:p>
            <a:pPr lvl="1"/>
            <a:r>
              <a:rPr lang="en-US" dirty="0"/>
              <a:t>Gaussian: error function and typical values</a:t>
            </a:r>
          </a:p>
          <a:p>
            <a:r>
              <a:rPr lang="en-US" dirty="0"/>
              <a:t>Probability of a series of measurements</a:t>
            </a:r>
          </a:p>
          <a:p>
            <a:pPr lvl="1"/>
            <a:r>
              <a:rPr lang="en-US" dirty="0"/>
              <a:t>Chi^2 and reduced chi^2</a:t>
            </a:r>
          </a:p>
        </p:txBody>
      </p:sp>
      <p:pic>
        <p:nvPicPr>
          <p:cNvPr id="9" name="Picture 8" descr="Chart, scatter chart&#10;&#10;Description automatically generated">
            <a:extLst>
              <a:ext uri="{FF2B5EF4-FFF2-40B4-BE49-F238E27FC236}">
                <a16:creationId xmlns:a16="http://schemas.microsoft.com/office/drawing/2014/main" id="{07B87414-367E-CD46-A3AA-D09651B3C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1800" y="1408371"/>
            <a:ext cx="5842000" cy="4381500"/>
          </a:xfrm>
          <a:prstGeom prst="rect">
            <a:avLst/>
          </a:prstGeom>
        </p:spPr>
      </p:pic>
      <p:pic>
        <p:nvPicPr>
          <p:cNvPr id="11" name="Picture 10" descr="Chart&#10;&#10;Description automatically generated">
            <a:extLst>
              <a:ext uri="{FF2B5EF4-FFF2-40B4-BE49-F238E27FC236}">
                <a16:creationId xmlns:a16="http://schemas.microsoft.com/office/drawing/2014/main" id="{55BDD815-534A-394F-AD0C-1399F3E45D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1800" y="1408371"/>
            <a:ext cx="58420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47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5FB82-AF71-0140-BB9E-C275D5BC1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 time calculator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615D6-BC05-A547-8425-CA84F27A6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information about source (magnitude and SED) and observational setup (telescope, instrument, etc.), how long do you have to observe to achieve a desired fractional uncertainty?</a:t>
            </a:r>
          </a:p>
          <a:p>
            <a:pPr lvl="1"/>
            <a:r>
              <a:rPr lang="en-US" dirty="0"/>
              <a:t>What photon flux does the source produce?</a:t>
            </a:r>
          </a:p>
          <a:p>
            <a:pPr lvl="1"/>
            <a:r>
              <a:rPr lang="en-US" dirty="0"/>
              <a:t>How long to achieve desired fractional uncertainty? Depends not only on source photon flux, but also on:</a:t>
            </a:r>
          </a:p>
          <a:p>
            <a:pPr lvl="2"/>
            <a:r>
              <a:rPr lang="en-US" dirty="0"/>
              <a:t>Sky flux</a:t>
            </a:r>
          </a:p>
          <a:p>
            <a:pPr lvl="2"/>
            <a:r>
              <a:rPr lang="en-US" dirty="0"/>
              <a:t>Instrumental noise</a:t>
            </a:r>
          </a:p>
          <a:p>
            <a:pPr lvl="2"/>
            <a:endParaRPr lang="en-US" dirty="0"/>
          </a:p>
          <a:p>
            <a:r>
              <a:rPr lang="en-US" dirty="0"/>
              <a:t>Start with first piece: what photon flux does the source produce?</a:t>
            </a:r>
          </a:p>
          <a:p>
            <a:pPr lvl="1"/>
            <a:r>
              <a:rPr lang="en-US" dirty="0"/>
              <a:t>Spectroscopic and photometric applications</a:t>
            </a:r>
          </a:p>
        </p:txBody>
      </p:sp>
    </p:spTree>
    <p:extLst>
      <p:ext uri="{BB962C8B-B14F-4D97-AF65-F5344CB8AC3E}">
        <p14:creationId xmlns:p14="http://schemas.microsoft.com/office/powerpoint/2010/main" val="1290133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64994</TotalTime>
  <Words>712</Words>
  <Application>Microsoft Macintosh PowerPoint</Application>
  <PresentationFormat>Widescreen</PresentationFormat>
  <Paragraphs>113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Office Theme</vt:lpstr>
      <vt:lpstr>ASTR 535</vt:lpstr>
      <vt:lpstr>Topics 8/31</vt:lpstr>
      <vt:lpstr>Questions</vt:lpstr>
      <vt:lpstr>Probability distribution functions</vt:lpstr>
      <vt:lpstr>Poisson distribution</vt:lpstr>
      <vt:lpstr>Poisson statistics</vt:lpstr>
      <vt:lpstr>Gaussian (normal) distribution</vt:lpstr>
      <vt:lpstr>Importance of uncertainties: applications</vt:lpstr>
      <vt:lpstr>Exposure time calculator</vt:lpstr>
      <vt:lpstr>Examples</vt:lpstr>
      <vt:lpstr>Topics 9/5</vt:lpstr>
      <vt:lpstr>Noise equation</vt:lpstr>
      <vt:lpstr>Astronomical measurements</vt:lpstr>
      <vt:lpstr>Error propagation</vt:lpstr>
      <vt:lpstr>Problems: noise equation</vt:lpstr>
      <vt:lpstr>Problems: error propagation</vt:lpstr>
      <vt:lpstr>PowerPoint Presentation</vt:lpstr>
      <vt:lpstr>Topics 9/7</vt:lpstr>
      <vt:lpstr>Exposure time calculator</vt:lpstr>
      <vt:lpstr>Splitting and averaging measurements</vt:lpstr>
      <vt:lpstr>Exposure time calculator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ASTR 535</dc:title>
  <dc:creator>Jon Holtzman</dc:creator>
  <cp:lastModifiedBy>Jon Holtzman</cp:lastModifiedBy>
  <cp:revision>107</cp:revision>
  <dcterms:created xsi:type="dcterms:W3CDTF">2019-08-21T22:04:55Z</dcterms:created>
  <dcterms:modified xsi:type="dcterms:W3CDTF">2023-09-12T03:05:33Z</dcterms:modified>
</cp:coreProperties>
</file>