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90" r:id="rId3"/>
    <p:sldId id="258" r:id="rId4"/>
    <p:sldId id="260" r:id="rId5"/>
    <p:sldId id="262" r:id="rId6"/>
    <p:sldId id="263" r:id="rId7"/>
    <p:sldId id="261" r:id="rId8"/>
    <p:sldId id="267" r:id="rId9"/>
    <p:sldId id="268" r:id="rId10"/>
    <p:sldId id="265" r:id="rId11"/>
    <p:sldId id="282" r:id="rId12"/>
    <p:sldId id="275" r:id="rId13"/>
    <p:sldId id="264" r:id="rId14"/>
    <p:sldId id="303" r:id="rId15"/>
    <p:sldId id="304" r:id="rId16"/>
    <p:sldId id="274" r:id="rId17"/>
    <p:sldId id="266" r:id="rId18"/>
    <p:sldId id="276" r:id="rId19"/>
    <p:sldId id="278" r:id="rId20"/>
    <p:sldId id="280" r:id="rId21"/>
    <p:sldId id="283" r:id="rId22"/>
    <p:sldId id="270" r:id="rId23"/>
    <p:sldId id="287" r:id="rId24"/>
    <p:sldId id="271" r:id="rId25"/>
    <p:sldId id="285" r:id="rId26"/>
    <p:sldId id="305" r:id="rId27"/>
    <p:sldId id="286" r:id="rId28"/>
    <p:sldId id="288" r:id="rId29"/>
    <p:sldId id="289" r:id="rId30"/>
    <p:sldId id="307" r:id="rId31"/>
    <p:sldId id="273" r:id="rId32"/>
    <p:sldId id="30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29"/>
    <p:restoredTop sz="94694"/>
  </p:normalViewPr>
  <p:slideViewPr>
    <p:cSldViewPr snapToGrid="0" snapToObjects="1">
      <p:cViewPr varScale="1">
        <p:scale>
          <a:sx n="115" d="100"/>
          <a:sy n="115" d="100"/>
        </p:scale>
        <p:origin x="52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B162D-ACD8-F745-888C-6BD86C75E0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CA7075-7A9B-3C4F-8BE2-16BFE2756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021B0F-DE9B-F145-9EE0-BCB9D9344905}"/>
              </a:ext>
            </a:extLst>
          </p:cNvPr>
          <p:cNvSpPr>
            <a:spLocks noGrp="1"/>
          </p:cNvSpPr>
          <p:nvPr>
            <p:ph type="dt" sz="half" idx="10"/>
          </p:nvPr>
        </p:nvSpPr>
        <p:spPr/>
        <p:txBody>
          <a:bodyPr/>
          <a:lstStyle/>
          <a:p>
            <a:fld id="{C11EFBE8-46C5-0F4A-AF45-DBC9F37DD045}" type="datetimeFigureOut">
              <a:rPr lang="en-US" smtClean="0"/>
              <a:t>8/28/23</a:t>
            </a:fld>
            <a:endParaRPr lang="en-US"/>
          </a:p>
        </p:txBody>
      </p:sp>
      <p:sp>
        <p:nvSpPr>
          <p:cNvPr id="5" name="Footer Placeholder 4">
            <a:extLst>
              <a:ext uri="{FF2B5EF4-FFF2-40B4-BE49-F238E27FC236}">
                <a16:creationId xmlns:a16="http://schemas.microsoft.com/office/drawing/2014/main" id="{A4865DD2-5B58-434F-90C9-9975CBE2C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E20E0-7118-2F4E-9BBC-B1D438D4999D}"/>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1521660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2C23A-52CA-6549-9D18-82D7D92ABF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97ECE8-24A1-0346-B9D4-5318147552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8D6C1B-89E0-DE4D-92BB-7ECD7FFD8C93}"/>
              </a:ext>
            </a:extLst>
          </p:cNvPr>
          <p:cNvSpPr>
            <a:spLocks noGrp="1"/>
          </p:cNvSpPr>
          <p:nvPr>
            <p:ph type="dt" sz="half" idx="10"/>
          </p:nvPr>
        </p:nvSpPr>
        <p:spPr/>
        <p:txBody>
          <a:bodyPr/>
          <a:lstStyle/>
          <a:p>
            <a:fld id="{C11EFBE8-46C5-0F4A-AF45-DBC9F37DD045}" type="datetimeFigureOut">
              <a:rPr lang="en-US" smtClean="0"/>
              <a:t>8/28/23</a:t>
            </a:fld>
            <a:endParaRPr lang="en-US"/>
          </a:p>
        </p:txBody>
      </p:sp>
      <p:sp>
        <p:nvSpPr>
          <p:cNvPr id="5" name="Footer Placeholder 4">
            <a:extLst>
              <a:ext uri="{FF2B5EF4-FFF2-40B4-BE49-F238E27FC236}">
                <a16:creationId xmlns:a16="http://schemas.microsoft.com/office/drawing/2014/main" id="{9B4C062F-A4F8-EB43-91D1-C04BD8009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0ED37A-5065-0D41-A85E-A7DBA9718081}"/>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137540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379E1E-CAEE-D94E-AC23-FD07FE951C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F3F819-7B81-6740-A2E0-CFC0E1A79B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A9DA4D-0342-2A4C-BE5C-F3C12CFB9B91}"/>
              </a:ext>
            </a:extLst>
          </p:cNvPr>
          <p:cNvSpPr>
            <a:spLocks noGrp="1"/>
          </p:cNvSpPr>
          <p:nvPr>
            <p:ph type="dt" sz="half" idx="10"/>
          </p:nvPr>
        </p:nvSpPr>
        <p:spPr/>
        <p:txBody>
          <a:bodyPr/>
          <a:lstStyle/>
          <a:p>
            <a:fld id="{C11EFBE8-46C5-0F4A-AF45-DBC9F37DD045}" type="datetimeFigureOut">
              <a:rPr lang="en-US" smtClean="0"/>
              <a:t>8/28/23</a:t>
            </a:fld>
            <a:endParaRPr lang="en-US"/>
          </a:p>
        </p:txBody>
      </p:sp>
      <p:sp>
        <p:nvSpPr>
          <p:cNvPr id="5" name="Footer Placeholder 4">
            <a:extLst>
              <a:ext uri="{FF2B5EF4-FFF2-40B4-BE49-F238E27FC236}">
                <a16:creationId xmlns:a16="http://schemas.microsoft.com/office/drawing/2014/main" id="{1572B9E8-420A-014F-960E-F799DF1EED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2BF33B-FDBB-CC4A-BCB1-9D45314D4850}"/>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1328275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6719E-876B-2046-8CD9-190CF081B6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BECA9E-73C4-B341-8062-B4519D3668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C6043D-C695-7646-AC15-E4BB17AC0542}"/>
              </a:ext>
            </a:extLst>
          </p:cNvPr>
          <p:cNvSpPr>
            <a:spLocks noGrp="1"/>
          </p:cNvSpPr>
          <p:nvPr>
            <p:ph type="dt" sz="half" idx="10"/>
          </p:nvPr>
        </p:nvSpPr>
        <p:spPr/>
        <p:txBody>
          <a:bodyPr/>
          <a:lstStyle/>
          <a:p>
            <a:fld id="{C11EFBE8-46C5-0F4A-AF45-DBC9F37DD045}" type="datetimeFigureOut">
              <a:rPr lang="en-US" smtClean="0"/>
              <a:t>8/28/23</a:t>
            </a:fld>
            <a:endParaRPr lang="en-US"/>
          </a:p>
        </p:txBody>
      </p:sp>
      <p:sp>
        <p:nvSpPr>
          <p:cNvPr id="5" name="Footer Placeholder 4">
            <a:extLst>
              <a:ext uri="{FF2B5EF4-FFF2-40B4-BE49-F238E27FC236}">
                <a16:creationId xmlns:a16="http://schemas.microsoft.com/office/drawing/2014/main" id="{01281A35-7390-A649-A681-0EE7A98E9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BD02F2-636A-9646-BC39-4336C884B34E}"/>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15254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A3C65-9DE9-024D-BB6D-9A2FB00FDB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6E419D-CF10-6943-94C8-6F2A5C9AF9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822062-6E74-A94C-88F9-2D53170BC554}"/>
              </a:ext>
            </a:extLst>
          </p:cNvPr>
          <p:cNvSpPr>
            <a:spLocks noGrp="1"/>
          </p:cNvSpPr>
          <p:nvPr>
            <p:ph type="dt" sz="half" idx="10"/>
          </p:nvPr>
        </p:nvSpPr>
        <p:spPr/>
        <p:txBody>
          <a:bodyPr/>
          <a:lstStyle/>
          <a:p>
            <a:fld id="{C11EFBE8-46C5-0F4A-AF45-DBC9F37DD045}" type="datetimeFigureOut">
              <a:rPr lang="en-US" smtClean="0"/>
              <a:t>8/28/23</a:t>
            </a:fld>
            <a:endParaRPr lang="en-US"/>
          </a:p>
        </p:txBody>
      </p:sp>
      <p:sp>
        <p:nvSpPr>
          <p:cNvPr id="5" name="Footer Placeholder 4">
            <a:extLst>
              <a:ext uri="{FF2B5EF4-FFF2-40B4-BE49-F238E27FC236}">
                <a16:creationId xmlns:a16="http://schemas.microsoft.com/office/drawing/2014/main" id="{37A34088-B55F-2A43-B237-A71599B67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836281-7B62-114F-B037-1F7F08FF9F70}"/>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1929969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12CF-EC6F-F04B-BC61-B2635E1EA0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6F5623-9EB3-4646-8656-178FD5861B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86DBB2-6355-8345-A7C4-E5792794C7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A54C70-3862-F346-B760-DB9CC82F2DED}"/>
              </a:ext>
            </a:extLst>
          </p:cNvPr>
          <p:cNvSpPr>
            <a:spLocks noGrp="1"/>
          </p:cNvSpPr>
          <p:nvPr>
            <p:ph type="dt" sz="half" idx="10"/>
          </p:nvPr>
        </p:nvSpPr>
        <p:spPr/>
        <p:txBody>
          <a:bodyPr/>
          <a:lstStyle/>
          <a:p>
            <a:fld id="{C11EFBE8-46C5-0F4A-AF45-DBC9F37DD045}" type="datetimeFigureOut">
              <a:rPr lang="en-US" smtClean="0"/>
              <a:t>8/28/23</a:t>
            </a:fld>
            <a:endParaRPr lang="en-US"/>
          </a:p>
        </p:txBody>
      </p:sp>
      <p:sp>
        <p:nvSpPr>
          <p:cNvPr id="6" name="Footer Placeholder 5">
            <a:extLst>
              <a:ext uri="{FF2B5EF4-FFF2-40B4-BE49-F238E27FC236}">
                <a16:creationId xmlns:a16="http://schemas.microsoft.com/office/drawing/2014/main" id="{48B90A2A-5CC0-A644-86CF-5266BCA0DA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EAE62D-E4C2-0F4A-8455-BA9593477014}"/>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230261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F29C-0B6B-A440-B66E-FDCDC0031A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83350C-838F-FF4C-B2A9-BE9901989E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8AF718-0CA9-7D44-94B1-1D8F1BB430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0EBA22-D2FA-3D44-A135-C1055755A3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08FAE9-505A-B043-AD50-6EAA527510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09232B-2BA0-4345-971A-5BD202B5492C}"/>
              </a:ext>
            </a:extLst>
          </p:cNvPr>
          <p:cNvSpPr>
            <a:spLocks noGrp="1"/>
          </p:cNvSpPr>
          <p:nvPr>
            <p:ph type="dt" sz="half" idx="10"/>
          </p:nvPr>
        </p:nvSpPr>
        <p:spPr/>
        <p:txBody>
          <a:bodyPr/>
          <a:lstStyle/>
          <a:p>
            <a:fld id="{C11EFBE8-46C5-0F4A-AF45-DBC9F37DD045}" type="datetimeFigureOut">
              <a:rPr lang="en-US" smtClean="0"/>
              <a:t>8/28/23</a:t>
            </a:fld>
            <a:endParaRPr lang="en-US"/>
          </a:p>
        </p:txBody>
      </p:sp>
      <p:sp>
        <p:nvSpPr>
          <p:cNvPr id="8" name="Footer Placeholder 7">
            <a:extLst>
              <a:ext uri="{FF2B5EF4-FFF2-40B4-BE49-F238E27FC236}">
                <a16:creationId xmlns:a16="http://schemas.microsoft.com/office/drawing/2014/main" id="{5BB713DD-4F65-814E-AE51-3E48B43C51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FC64C2-B28D-EE48-BE69-5A494BD19495}"/>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84989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FF3F8-94B0-4447-B017-DB01406142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844ABD-6B10-364C-AA88-70AEB4107013}"/>
              </a:ext>
            </a:extLst>
          </p:cNvPr>
          <p:cNvSpPr>
            <a:spLocks noGrp="1"/>
          </p:cNvSpPr>
          <p:nvPr>
            <p:ph type="dt" sz="half" idx="10"/>
          </p:nvPr>
        </p:nvSpPr>
        <p:spPr/>
        <p:txBody>
          <a:bodyPr/>
          <a:lstStyle/>
          <a:p>
            <a:fld id="{C11EFBE8-46C5-0F4A-AF45-DBC9F37DD045}" type="datetimeFigureOut">
              <a:rPr lang="en-US" smtClean="0"/>
              <a:t>8/28/23</a:t>
            </a:fld>
            <a:endParaRPr lang="en-US"/>
          </a:p>
        </p:txBody>
      </p:sp>
      <p:sp>
        <p:nvSpPr>
          <p:cNvPr id="4" name="Footer Placeholder 3">
            <a:extLst>
              <a:ext uri="{FF2B5EF4-FFF2-40B4-BE49-F238E27FC236}">
                <a16:creationId xmlns:a16="http://schemas.microsoft.com/office/drawing/2014/main" id="{57076E86-8C3C-6C4C-A552-B9E3FA0450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58B90D-72E7-DB44-98D8-39984569B907}"/>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436845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DB1CEB-8A2B-6B4E-960E-26632B2AA46D}"/>
              </a:ext>
            </a:extLst>
          </p:cNvPr>
          <p:cNvSpPr>
            <a:spLocks noGrp="1"/>
          </p:cNvSpPr>
          <p:nvPr>
            <p:ph type="dt" sz="half" idx="10"/>
          </p:nvPr>
        </p:nvSpPr>
        <p:spPr/>
        <p:txBody>
          <a:bodyPr/>
          <a:lstStyle/>
          <a:p>
            <a:fld id="{C11EFBE8-46C5-0F4A-AF45-DBC9F37DD045}" type="datetimeFigureOut">
              <a:rPr lang="en-US" smtClean="0"/>
              <a:t>8/28/23</a:t>
            </a:fld>
            <a:endParaRPr lang="en-US"/>
          </a:p>
        </p:txBody>
      </p:sp>
      <p:sp>
        <p:nvSpPr>
          <p:cNvPr id="3" name="Footer Placeholder 2">
            <a:extLst>
              <a:ext uri="{FF2B5EF4-FFF2-40B4-BE49-F238E27FC236}">
                <a16:creationId xmlns:a16="http://schemas.microsoft.com/office/drawing/2014/main" id="{68D381B3-B0EF-154A-9685-3269682599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8E3315-A1AC-D14F-A932-02A78BC2F1F8}"/>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413773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6E2A9-47B3-1E4B-86F1-2D025D7368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165045-6744-9049-B8C3-FE0E3A2774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4C3DA7-6593-0544-AC51-457F71333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39224-B125-5C42-8DCC-A4225DF6F850}"/>
              </a:ext>
            </a:extLst>
          </p:cNvPr>
          <p:cNvSpPr>
            <a:spLocks noGrp="1"/>
          </p:cNvSpPr>
          <p:nvPr>
            <p:ph type="dt" sz="half" idx="10"/>
          </p:nvPr>
        </p:nvSpPr>
        <p:spPr/>
        <p:txBody>
          <a:bodyPr/>
          <a:lstStyle/>
          <a:p>
            <a:fld id="{C11EFBE8-46C5-0F4A-AF45-DBC9F37DD045}" type="datetimeFigureOut">
              <a:rPr lang="en-US" smtClean="0"/>
              <a:t>8/28/23</a:t>
            </a:fld>
            <a:endParaRPr lang="en-US"/>
          </a:p>
        </p:txBody>
      </p:sp>
      <p:sp>
        <p:nvSpPr>
          <p:cNvPr id="6" name="Footer Placeholder 5">
            <a:extLst>
              <a:ext uri="{FF2B5EF4-FFF2-40B4-BE49-F238E27FC236}">
                <a16:creationId xmlns:a16="http://schemas.microsoft.com/office/drawing/2014/main" id="{8FE5CCFC-45BE-BD40-9D7C-DA88E4ED64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79F032-DA30-EC44-B888-9E64DC363405}"/>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248404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ABC47-A771-EF49-A861-F31160DC60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A3DB48-D845-3F4A-8D18-CF5BD2ED0E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12E510-055D-0F46-9701-198A4E5BFA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F20955-CD7E-C349-A217-91F9784A1AE6}"/>
              </a:ext>
            </a:extLst>
          </p:cNvPr>
          <p:cNvSpPr>
            <a:spLocks noGrp="1"/>
          </p:cNvSpPr>
          <p:nvPr>
            <p:ph type="dt" sz="half" idx="10"/>
          </p:nvPr>
        </p:nvSpPr>
        <p:spPr/>
        <p:txBody>
          <a:bodyPr/>
          <a:lstStyle/>
          <a:p>
            <a:fld id="{C11EFBE8-46C5-0F4A-AF45-DBC9F37DD045}" type="datetimeFigureOut">
              <a:rPr lang="en-US" smtClean="0"/>
              <a:t>8/28/23</a:t>
            </a:fld>
            <a:endParaRPr lang="en-US"/>
          </a:p>
        </p:txBody>
      </p:sp>
      <p:sp>
        <p:nvSpPr>
          <p:cNvPr id="6" name="Footer Placeholder 5">
            <a:extLst>
              <a:ext uri="{FF2B5EF4-FFF2-40B4-BE49-F238E27FC236}">
                <a16:creationId xmlns:a16="http://schemas.microsoft.com/office/drawing/2014/main" id="{CFA73751-62ED-8B41-82A9-8DB289BA16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CB9FEC-CB44-184B-AE61-C3D58CF12C7A}"/>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296001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5DE30-1AA0-014A-BA45-1D53F7F617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69FFE3-B6B3-4843-A7A4-7AF4A37DC9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112CE-E1DC-264B-84E0-D9A50E8B44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EFBE8-46C5-0F4A-AF45-DBC9F37DD045}" type="datetimeFigureOut">
              <a:rPr lang="en-US" smtClean="0"/>
              <a:t>8/28/23</a:t>
            </a:fld>
            <a:endParaRPr lang="en-US"/>
          </a:p>
        </p:txBody>
      </p:sp>
      <p:sp>
        <p:nvSpPr>
          <p:cNvPr id="5" name="Footer Placeholder 4">
            <a:extLst>
              <a:ext uri="{FF2B5EF4-FFF2-40B4-BE49-F238E27FC236}">
                <a16:creationId xmlns:a16="http://schemas.microsoft.com/office/drawing/2014/main" id="{D3B8A90A-751F-6646-BBF7-02EEE2E9FA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BEFC43-85DC-B043-9060-626F2F0461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34911-93C7-A140-B17B-5929F2B6B3A6}" type="slidenum">
              <a:rPr lang="en-US" smtClean="0"/>
              <a:t>‹#›</a:t>
            </a:fld>
            <a:endParaRPr lang="en-US"/>
          </a:p>
        </p:txBody>
      </p:sp>
    </p:spTree>
    <p:extLst>
      <p:ext uri="{BB962C8B-B14F-4D97-AF65-F5344CB8AC3E}">
        <p14:creationId xmlns:p14="http://schemas.microsoft.com/office/powerpoint/2010/main" val="1808579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sphinxcontrib-napoleon.readthedocs.io/en/latest/example_numpy.html#example-nump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ise2.ipac.caltech.edu/docs/release/allsky/expsup/sec4_4h.html" TargetMode="External"/><Relationship Id="rId2" Type="http://schemas.openxmlformats.org/officeDocument/2006/relationships/hyperlink" Target="http://www.astronomy.ohio-state.edu/~martini/usefuldata.htm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nmsu.instructure.com/courses/1558401/assignments/14237675"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nmsu.instructure.com/courses/1558401/assignments/14237674"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git@github.com:holtzmanjon/a535.gi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3289-DF0B-E44E-AC26-BD6648118274}"/>
              </a:ext>
            </a:extLst>
          </p:cNvPr>
          <p:cNvSpPr>
            <a:spLocks noGrp="1"/>
          </p:cNvSpPr>
          <p:nvPr>
            <p:ph type="ctrTitle"/>
          </p:nvPr>
        </p:nvSpPr>
        <p:spPr/>
        <p:txBody>
          <a:bodyPr>
            <a:normAutofit/>
          </a:bodyPr>
          <a:lstStyle/>
          <a:p>
            <a:r>
              <a:rPr lang="en-US" sz="4000" dirty="0"/>
              <a:t>ASTR 535 : Observational Techniques</a:t>
            </a:r>
          </a:p>
        </p:txBody>
      </p:sp>
      <p:sp>
        <p:nvSpPr>
          <p:cNvPr id="3" name="Subtitle 2">
            <a:extLst>
              <a:ext uri="{FF2B5EF4-FFF2-40B4-BE49-F238E27FC236}">
                <a16:creationId xmlns:a16="http://schemas.microsoft.com/office/drawing/2014/main" id="{82F8B35F-ECCA-A24A-B994-FA3C3747909F}"/>
              </a:ext>
            </a:extLst>
          </p:cNvPr>
          <p:cNvSpPr>
            <a:spLocks noGrp="1"/>
          </p:cNvSpPr>
          <p:nvPr>
            <p:ph type="subTitle" idx="1"/>
          </p:nvPr>
        </p:nvSpPr>
        <p:spPr/>
        <p:txBody>
          <a:bodyPr/>
          <a:lstStyle/>
          <a:p>
            <a:endParaRPr lang="en-US" dirty="0"/>
          </a:p>
          <a:p>
            <a:r>
              <a:rPr lang="en-US" dirty="0"/>
              <a:t>Fall 2023 : class sessions</a:t>
            </a:r>
          </a:p>
          <a:p>
            <a:r>
              <a:rPr lang="en-US" dirty="0"/>
              <a:t>Light and magnitudes</a:t>
            </a:r>
          </a:p>
        </p:txBody>
      </p:sp>
    </p:spTree>
    <p:extLst>
      <p:ext uri="{BB962C8B-B14F-4D97-AF65-F5344CB8AC3E}">
        <p14:creationId xmlns:p14="http://schemas.microsoft.com/office/powerpoint/2010/main" val="1421945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C9FE8-AF7D-694E-8296-133CA1C5C262}"/>
              </a:ext>
            </a:extLst>
          </p:cNvPr>
          <p:cNvSpPr>
            <a:spLocks noGrp="1"/>
          </p:cNvSpPr>
          <p:nvPr>
            <p:ph type="title"/>
          </p:nvPr>
        </p:nvSpPr>
        <p:spPr/>
        <p:txBody>
          <a:bodyPr/>
          <a:lstStyle/>
          <a:p>
            <a:r>
              <a:rPr lang="en-US" dirty="0"/>
              <a:t>Problem: flux and distance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3E21F00-5149-B64C-8A9B-75C4AE4BEC15}"/>
                  </a:ext>
                </a:extLst>
              </p:cNvPr>
              <p:cNvSpPr>
                <a:spLocks noGrp="1"/>
              </p:cNvSpPr>
              <p:nvPr>
                <p:ph idx="1"/>
              </p:nvPr>
            </p:nvSpPr>
            <p:spPr/>
            <p:txBody>
              <a:bodyPr/>
              <a:lstStyle/>
              <a:p>
                <a:r>
                  <a:rPr lang="en-US" dirty="0"/>
                  <a:t>How does the flux of an object depend on distance? Consider an object at distances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1 </m:t>
                        </m:r>
                      </m:sub>
                    </m:sSub>
                  </m:oMath>
                </a14:m>
                <a:r>
                  <a:rPr lang="en-US" dirty="0"/>
                  <a:t>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oMath>
                </a14:m>
                <a:r>
                  <a:rPr lang="en-US" dirty="0"/>
                  <a:t>, what is the ratio of the fluxes?</a:t>
                </a:r>
              </a:p>
              <a:p>
                <a:r>
                  <a:rPr lang="en-US" dirty="0"/>
                  <a:t>What does this relation look like using magnitudes?</a:t>
                </a:r>
              </a:p>
              <a:p>
                <a:r>
                  <a:rPr lang="en-US" dirty="0"/>
                  <a:t>What does the relation look like if one of the distances is 10 pc?</a:t>
                </a:r>
              </a:p>
              <a:p>
                <a:r>
                  <a:rPr lang="en-US" dirty="0"/>
                  <a:t>What is special about the magnitude at 10 pc?</a:t>
                </a:r>
              </a:p>
            </p:txBody>
          </p:sp>
        </mc:Choice>
        <mc:Fallback xmlns="">
          <p:sp>
            <p:nvSpPr>
              <p:cNvPr id="3" name="Content Placeholder 2">
                <a:extLst>
                  <a:ext uri="{FF2B5EF4-FFF2-40B4-BE49-F238E27FC236}">
                    <a16:creationId xmlns:a16="http://schemas.microsoft.com/office/drawing/2014/main" id="{B3E21F00-5149-B64C-8A9B-75C4AE4BEC15}"/>
                  </a:ext>
                </a:extLst>
              </p:cNvPr>
              <p:cNvSpPr>
                <a:spLocks noGrp="1" noRot="1" noChangeAspect="1" noMove="1" noResize="1" noEditPoints="1" noAdjustHandles="1" noChangeArrowheads="1" noChangeShapeType="1" noTextEdit="1"/>
              </p:cNvSpPr>
              <p:nvPr>
                <p:ph idx="1"/>
              </p:nvPr>
            </p:nvSpPr>
            <p:spPr>
              <a:blipFill>
                <a:blip r:embed="rId2"/>
                <a:stretch>
                  <a:fillRect l="-965" t="-2632"/>
                </a:stretch>
              </a:blipFill>
            </p:spPr>
            <p:txBody>
              <a:bodyPr/>
              <a:lstStyle/>
              <a:p>
                <a:r>
                  <a:rPr lang="en-US">
                    <a:noFill/>
                  </a:rPr>
                  <a:t> </a:t>
                </a:r>
              </a:p>
            </p:txBody>
          </p:sp>
        </mc:Fallback>
      </mc:AlternateContent>
    </p:spTree>
    <p:extLst>
      <p:ext uri="{BB962C8B-B14F-4D97-AF65-F5344CB8AC3E}">
        <p14:creationId xmlns:p14="http://schemas.microsoft.com/office/powerpoint/2010/main" val="389887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AC308-8BD1-B14D-B555-33CE1088E63A}"/>
              </a:ext>
            </a:extLst>
          </p:cNvPr>
          <p:cNvSpPr>
            <a:spLocks noGrp="1"/>
          </p:cNvSpPr>
          <p:nvPr>
            <p:ph type="title"/>
          </p:nvPr>
        </p:nvSpPr>
        <p:spPr/>
        <p:txBody>
          <a:bodyPr/>
          <a:lstStyle/>
          <a:p>
            <a:r>
              <a:rPr lang="en-US" dirty="0"/>
              <a:t>Topics 8/24</a:t>
            </a:r>
          </a:p>
        </p:txBody>
      </p:sp>
      <p:sp>
        <p:nvSpPr>
          <p:cNvPr id="3" name="Content Placeholder 2">
            <a:extLst>
              <a:ext uri="{FF2B5EF4-FFF2-40B4-BE49-F238E27FC236}">
                <a16:creationId xmlns:a16="http://schemas.microsoft.com/office/drawing/2014/main" id="{76286A51-B281-D94E-9CF0-B64D8C9106EF}"/>
              </a:ext>
            </a:extLst>
          </p:cNvPr>
          <p:cNvSpPr>
            <a:spLocks noGrp="1"/>
          </p:cNvSpPr>
          <p:nvPr>
            <p:ph idx="1"/>
          </p:nvPr>
        </p:nvSpPr>
        <p:spPr/>
        <p:txBody>
          <a:bodyPr/>
          <a:lstStyle/>
          <a:p>
            <a:r>
              <a:rPr lang="en-US" dirty="0"/>
              <a:t>Questions on problems and/or lecture videos</a:t>
            </a:r>
          </a:p>
          <a:p>
            <a:pPr lvl="1"/>
            <a:r>
              <a:rPr lang="en-US" dirty="0">
                <a:hlinkClick r:id="rId2"/>
              </a:rPr>
              <a:t>Docstrings</a:t>
            </a:r>
            <a:endParaRPr lang="en-US" dirty="0"/>
          </a:p>
          <a:p>
            <a:pPr lvl="1"/>
            <a:r>
              <a:rPr lang="en-US" dirty="0"/>
              <a:t>Binaries and the HR diagram</a:t>
            </a:r>
          </a:p>
          <a:p>
            <a:pPr lvl="1"/>
            <a:r>
              <a:rPr lang="en-US" dirty="0" err="1"/>
              <a:t>Github</a:t>
            </a:r>
            <a:r>
              <a:rPr lang="en-US" dirty="0"/>
              <a:t> accounts</a:t>
            </a:r>
          </a:p>
          <a:p>
            <a:r>
              <a:rPr lang="en-US" dirty="0"/>
              <a:t>Quiz</a:t>
            </a:r>
          </a:p>
          <a:p>
            <a:r>
              <a:rPr lang="en-US" dirty="0"/>
              <a:t>Errata: </a:t>
            </a:r>
          </a:p>
          <a:p>
            <a:r>
              <a:rPr lang="en-US" dirty="0"/>
              <a:t>Magnitude systems</a:t>
            </a:r>
          </a:p>
          <a:p>
            <a:r>
              <a:rPr lang="en-US" dirty="0"/>
              <a:t>Magnitude-flux conversion</a:t>
            </a:r>
          </a:p>
          <a:p>
            <a:r>
              <a:rPr lang="en-US" dirty="0"/>
              <a:t>colors</a:t>
            </a:r>
          </a:p>
        </p:txBody>
      </p:sp>
    </p:spTree>
    <p:extLst>
      <p:ext uri="{BB962C8B-B14F-4D97-AF65-F5344CB8AC3E}">
        <p14:creationId xmlns:p14="http://schemas.microsoft.com/office/powerpoint/2010/main" val="1236606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8D55E-363B-8E4A-9DEC-34CF720B189E}"/>
              </a:ext>
            </a:extLst>
          </p:cNvPr>
          <p:cNvSpPr>
            <a:spLocks noGrp="1"/>
          </p:cNvSpPr>
          <p:nvPr>
            <p:ph type="title"/>
          </p:nvPr>
        </p:nvSpPr>
        <p:spPr/>
        <p:txBody>
          <a:bodyPr/>
          <a:lstStyle/>
          <a:p>
            <a:r>
              <a:rPr lang="en-US" dirty="0"/>
              <a:t>Binaries and the HR diagram</a:t>
            </a:r>
          </a:p>
        </p:txBody>
      </p:sp>
      <p:pic>
        <p:nvPicPr>
          <p:cNvPr id="7" name="Content Placeholder 6" descr="Chart, scatter chart&#10;&#10;Description automatically generated">
            <a:extLst>
              <a:ext uri="{FF2B5EF4-FFF2-40B4-BE49-F238E27FC236}">
                <a16:creationId xmlns:a16="http://schemas.microsoft.com/office/drawing/2014/main" id="{0D999DA7-A753-C64E-9FAA-6D3AC088EF29}"/>
              </a:ext>
            </a:extLst>
          </p:cNvPr>
          <p:cNvPicPr>
            <a:picLocks noGrp="1" noChangeAspect="1"/>
          </p:cNvPicPr>
          <p:nvPr>
            <p:ph idx="1"/>
          </p:nvPr>
        </p:nvPicPr>
        <p:blipFill>
          <a:blip r:embed="rId2"/>
          <a:stretch>
            <a:fillRect/>
          </a:stretch>
        </p:blipFill>
        <p:spPr>
          <a:xfrm>
            <a:off x="5391750" y="1807462"/>
            <a:ext cx="6402067" cy="4351338"/>
          </a:xfrm>
        </p:spPr>
      </p:pic>
      <p:sp>
        <p:nvSpPr>
          <p:cNvPr id="8" name="TextBox 7">
            <a:extLst>
              <a:ext uri="{FF2B5EF4-FFF2-40B4-BE49-F238E27FC236}">
                <a16:creationId xmlns:a16="http://schemas.microsoft.com/office/drawing/2014/main" id="{EB4E88E0-6065-2648-B15D-05CAC566F3F7}"/>
              </a:ext>
            </a:extLst>
          </p:cNvPr>
          <p:cNvSpPr txBox="1"/>
          <p:nvPr/>
        </p:nvSpPr>
        <p:spPr>
          <a:xfrm>
            <a:off x="8323730" y="6197087"/>
            <a:ext cx="1912703" cy="369332"/>
          </a:xfrm>
          <a:prstGeom prst="rect">
            <a:avLst/>
          </a:prstGeom>
          <a:noFill/>
        </p:spPr>
        <p:txBody>
          <a:bodyPr wrap="none" rtlCol="0">
            <a:spAutoFit/>
          </a:bodyPr>
          <a:lstStyle/>
          <a:p>
            <a:r>
              <a:rPr lang="en-US" dirty="0" err="1"/>
              <a:t>Kounkel</a:t>
            </a:r>
            <a:r>
              <a:rPr lang="en-US" dirty="0"/>
              <a:t> et al 2021</a:t>
            </a:r>
          </a:p>
        </p:txBody>
      </p:sp>
      <p:pic>
        <p:nvPicPr>
          <p:cNvPr id="9" name="Picture 8">
            <a:extLst>
              <a:ext uri="{FF2B5EF4-FFF2-40B4-BE49-F238E27FC236}">
                <a16:creationId xmlns:a16="http://schemas.microsoft.com/office/drawing/2014/main" id="{533D3BF0-6DEE-2B4D-B86D-8AA625B9CD9E}"/>
              </a:ext>
            </a:extLst>
          </p:cNvPr>
          <p:cNvPicPr>
            <a:picLocks noChangeAspect="1"/>
          </p:cNvPicPr>
          <p:nvPr/>
        </p:nvPicPr>
        <p:blipFill>
          <a:blip r:embed="rId3"/>
          <a:stretch>
            <a:fillRect/>
          </a:stretch>
        </p:blipFill>
        <p:spPr>
          <a:xfrm>
            <a:off x="335428" y="1825624"/>
            <a:ext cx="5454937" cy="4351337"/>
          </a:xfrm>
          <a:prstGeom prst="rect">
            <a:avLst/>
          </a:prstGeom>
        </p:spPr>
      </p:pic>
      <p:sp>
        <p:nvSpPr>
          <p:cNvPr id="10" name="TextBox 9">
            <a:extLst>
              <a:ext uri="{FF2B5EF4-FFF2-40B4-BE49-F238E27FC236}">
                <a16:creationId xmlns:a16="http://schemas.microsoft.com/office/drawing/2014/main" id="{4B6ADC39-38FF-744B-9FF1-7B1CE0F0F42A}"/>
              </a:ext>
            </a:extLst>
          </p:cNvPr>
          <p:cNvSpPr txBox="1"/>
          <p:nvPr/>
        </p:nvSpPr>
        <p:spPr>
          <a:xfrm>
            <a:off x="1414265" y="6308209"/>
            <a:ext cx="1728743" cy="369332"/>
          </a:xfrm>
          <a:prstGeom prst="rect">
            <a:avLst/>
          </a:prstGeom>
          <a:noFill/>
        </p:spPr>
        <p:txBody>
          <a:bodyPr wrap="none" rtlCol="0">
            <a:spAutoFit/>
          </a:bodyPr>
          <a:lstStyle/>
          <a:p>
            <a:r>
              <a:rPr lang="en-US" dirty="0"/>
              <a:t>Geller et al 2015</a:t>
            </a:r>
          </a:p>
        </p:txBody>
      </p:sp>
      <p:sp>
        <p:nvSpPr>
          <p:cNvPr id="11" name="TextBox 10">
            <a:extLst>
              <a:ext uri="{FF2B5EF4-FFF2-40B4-BE49-F238E27FC236}">
                <a16:creationId xmlns:a16="http://schemas.microsoft.com/office/drawing/2014/main" id="{3E3446D8-78AB-3F48-8EC8-79225E6E39F6}"/>
              </a:ext>
            </a:extLst>
          </p:cNvPr>
          <p:cNvSpPr txBox="1"/>
          <p:nvPr/>
        </p:nvSpPr>
        <p:spPr>
          <a:xfrm>
            <a:off x="2675965" y="1807462"/>
            <a:ext cx="615874" cy="369332"/>
          </a:xfrm>
          <a:prstGeom prst="rect">
            <a:avLst/>
          </a:prstGeom>
          <a:noFill/>
        </p:spPr>
        <p:txBody>
          <a:bodyPr wrap="none" rtlCol="0">
            <a:spAutoFit/>
          </a:bodyPr>
          <a:lstStyle/>
          <a:p>
            <a:r>
              <a:rPr lang="en-US" dirty="0"/>
              <a:t>M67</a:t>
            </a:r>
          </a:p>
        </p:txBody>
      </p:sp>
      <p:sp>
        <p:nvSpPr>
          <p:cNvPr id="12" name="TextBox 11">
            <a:extLst>
              <a:ext uri="{FF2B5EF4-FFF2-40B4-BE49-F238E27FC236}">
                <a16:creationId xmlns:a16="http://schemas.microsoft.com/office/drawing/2014/main" id="{49E5316B-D1E2-3949-AD05-39CFBB8460DB}"/>
              </a:ext>
            </a:extLst>
          </p:cNvPr>
          <p:cNvSpPr txBox="1"/>
          <p:nvPr/>
        </p:nvSpPr>
        <p:spPr>
          <a:xfrm>
            <a:off x="7678271" y="1708850"/>
            <a:ext cx="2877670" cy="369332"/>
          </a:xfrm>
          <a:prstGeom prst="rect">
            <a:avLst/>
          </a:prstGeom>
          <a:noFill/>
        </p:spPr>
        <p:txBody>
          <a:bodyPr wrap="square" rtlCol="0">
            <a:spAutoFit/>
          </a:bodyPr>
          <a:lstStyle/>
          <a:p>
            <a:r>
              <a:rPr lang="en-US" dirty="0"/>
              <a:t>GAIA with APOGEE SB2s</a:t>
            </a:r>
          </a:p>
        </p:txBody>
      </p:sp>
    </p:spTree>
    <p:extLst>
      <p:ext uri="{BB962C8B-B14F-4D97-AF65-F5344CB8AC3E}">
        <p14:creationId xmlns:p14="http://schemas.microsoft.com/office/powerpoint/2010/main" val="3512699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4E1F-54EA-E744-9731-798E2CEB695F}"/>
              </a:ext>
            </a:extLst>
          </p:cNvPr>
          <p:cNvSpPr>
            <a:spLocks noGrp="1"/>
          </p:cNvSpPr>
          <p:nvPr>
            <p:ph type="title"/>
          </p:nvPr>
        </p:nvSpPr>
        <p:spPr/>
        <p:txBody>
          <a:bodyPr/>
          <a:lstStyle/>
          <a:p>
            <a:r>
              <a:rPr lang="en-US" dirty="0"/>
              <a:t>Discussion: magnitude systems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17D24A-4A16-EE45-AD8A-07244408B560}"/>
                  </a:ext>
                </a:extLst>
              </p:cNvPr>
              <p:cNvSpPr>
                <a:spLocks noGrp="1"/>
              </p:cNvSpPr>
              <p:nvPr>
                <p:ph idx="1"/>
              </p:nvPr>
            </p:nvSpPr>
            <p:spPr>
              <a:xfrm>
                <a:off x="838200" y="1825625"/>
                <a:ext cx="5052886" cy="4667250"/>
              </a:xfrm>
            </p:spPr>
            <p:txBody>
              <a:bodyPr>
                <a:normAutofit fontScale="85000" lnSpcReduction="20000"/>
              </a:bodyPr>
              <a:lstStyle/>
              <a:p>
                <a:r>
                  <a:rPr lang="en-US" dirty="0"/>
                  <a:t>What does it mean to talk about a photometric system?</a:t>
                </a:r>
              </a:p>
              <a:p>
                <a:r>
                  <a:rPr lang="en-US" dirty="0"/>
                  <a:t>What are 3 such systems that are discussed in the notes? How are they different?</a:t>
                </a:r>
              </a:p>
              <a:p>
                <a:r>
                  <a:rPr lang="en-US" dirty="0"/>
                  <a:t>What system does the UBVRI photometric system use (approximately)?</a:t>
                </a:r>
              </a:p>
              <a:p>
                <a:r>
                  <a:rPr lang="en-US" dirty="0"/>
                  <a:t>What system does the SDSS </a:t>
                </a:r>
                <a14:m>
                  <m:oMath xmlns:m="http://schemas.openxmlformats.org/officeDocument/2006/math">
                    <m:r>
                      <a:rPr lang="en-US" i="1" dirty="0" smtClean="0">
                        <a:latin typeface="Cambria Math" panose="02040503050406030204" pitchFamily="18" charset="0"/>
                      </a:rPr>
                      <m:t>𝑢𝑔𝑟𝑖𝑧</m:t>
                    </m:r>
                  </m:oMath>
                </a14:m>
                <a:r>
                  <a:rPr lang="en-US" dirty="0"/>
                  <a:t> photometric system use (approximately)?</a:t>
                </a:r>
              </a:p>
              <a:p>
                <a:r>
                  <a:rPr lang="en-US" dirty="0"/>
                  <a:t>Do you need to know what the magnitude system is to interpret the difference in magnitudes of two objects?</a:t>
                </a:r>
              </a:p>
            </p:txBody>
          </p:sp>
        </mc:Choice>
        <mc:Fallback xmlns="">
          <p:sp>
            <p:nvSpPr>
              <p:cNvPr id="3" name="Content Placeholder 2">
                <a:extLst>
                  <a:ext uri="{FF2B5EF4-FFF2-40B4-BE49-F238E27FC236}">
                    <a16:creationId xmlns:a16="http://schemas.microsoft.com/office/drawing/2014/main" id="{2417D24A-4A16-EE45-AD8A-07244408B560}"/>
                  </a:ext>
                </a:extLst>
              </p:cNvPr>
              <p:cNvSpPr>
                <a:spLocks noGrp="1" noRot="1" noChangeAspect="1" noMove="1" noResize="1" noEditPoints="1" noAdjustHandles="1" noChangeArrowheads="1" noChangeShapeType="1" noTextEdit="1"/>
              </p:cNvSpPr>
              <p:nvPr>
                <p:ph idx="1"/>
              </p:nvPr>
            </p:nvSpPr>
            <p:spPr>
              <a:xfrm>
                <a:off x="838200" y="1825625"/>
                <a:ext cx="5052886" cy="4667250"/>
              </a:xfrm>
              <a:blipFill>
                <a:blip r:embed="rId2"/>
                <a:stretch>
                  <a:fillRect l="-1759" t="-2981" r="-2261"/>
                </a:stretch>
              </a:blipFill>
            </p:spPr>
            <p:txBody>
              <a:bodyPr/>
              <a:lstStyle/>
              <a:p>
                <a:r>
                  <a:rPr lang="en-US">
                    <a:noFill/>
                  </a:rPr>
                  <a:t> </a:t>
                </a:r>
              </a:p>
            </p:txBody>
          </p:sp>
        </mc:Fallback>
      </mc:AlternateContent>
      <p:pic>
        <p:nvPicPr>
          <p:cNvPr id="4" name="Content Placeholder 3">
            <a:extLst>
              <a:ext uri="{FF2B5EF4-FFF2-40B4-BE49-F238E27FC236}">
                <a16:creationId xmlns:a16="http://schemas.microsoft.com/office/drawing/2014/main" id="{46BEAC70-9700-E949-B7C7-B48C1F5170F5}"/>
              </a:ext>
            </a:extLst>
          </p:cNvPr>
          <p:cNvPicPr>
            <a:picLocks noChangeAspect="1"/>
          </p:cNvPicPr>
          <p:nvPr/>
        </p:nvPicPr>
        <p:blipFill>
          <a:blip r:embed="rId3"/>
          <a:stretch>
            <a:fillRect/>
          </a:stretch>
        </p:blipFill>
        <p:spPr>
          <a:xfrm>
            <a:off x="5891086" y="1407179"/>
            <a:ext cx="5931683" cy="4583574"/>
          </a:xfrm>
          <a:prstGeom prst="rect">
            <a:avLst/>
          </a:prstGeom>
        </p:spPr>
      </p:pic>
    </p:spTree>
    <p:extLst>
      <p:ext uri="{BB962C8B-B14F-4D97-AF65-F5344CB8AC3E}">
        <p14:creationId xmlns:p14="http://schemas.microsoft.com/office/powerpoint/2010/main" val="14919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20614-7EE4-C743-A235-F02950397457}"/>
              </a:ext>
            </a:extLst>
          </p:cNvPr>
          <p:cNvSpPr>
            <a:spLocks noGrp="1"/>
          </p:cNvSpPr>
          <p:nvPr>
            <p:ph type="title"/>
          </p:nvPr>
        </p:nvSpPr>
        <p:spPr/>
        <p:txBody>
          <a:bodyPr/>
          <a:lstStyle/>
          <a:p>
            <a:r>
              <a:rPr lang="en-US" dirty="0"/>
              <a:t>STMAG : relative to constant F</a:t>
            </a:r>
            <a:r>
              <a:rPr lang="en-US" baseline="-25000" dirty="0"/>
              <a:t>𝜆</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FF04D2-374F-3B4F-B420-3D9D9D92EB1C}"/>
                  </a:ext>
                </a:extLst>
              </p:cNvPr>
              <p:cNvSpPr>
                <a:spLocks noGrp="1"/>
              </p:cNvSpPr>
              <p:nvPr>
                <p:ph idx="1"/>
              </p:nvPr>
            </p:nvSpPr>
            <p:spPr/>
            <p:txBody>
              <a:bodyPr>
                <a:normAutofit lnSpcReduction="10000"/>
              </a:bodyPr>
              <a:lstStyle/>
              <a:p>
                <a:r>
                  <a:rPr lang="en-US" dirty="0"/>
                  <a:t>Used by Space Telescope Science Institute</a:t>
                </a:r>
              </a:p>
              <a:p>
                <a:r>
                  <a:rPr lang="en-US" i="1" dirty="0"/>
                  <a:t>F</a:t>
                </a:r>
                <a:r>
                  <a:rPr lang="en-US" baseline="-25000" dirty="0"/>
                  <a:t>0 </a:t>
                </a:r>
                <a:r>
                  <a:rPr lang="en-US" dirty="0"/>
                  <a:t>= 3.63x10</a:t>
                </a:r>
                <a:r>
                  <a:rPr lang="en-US" baseline="30000" dirty="0"/>
                  <a:t>-9 </a:t>
                </a:r>
                <a:r>
                  <a:rPr lang="en-US" dirty="0"/>
                  <a:t>ergs / cm</a:t>
                </a:r>
                <a:r>
                  <a:rPr lang="en-US" baseline="30000" dirty="0"/>
                  <a:t>2</a:t>
                </a:r>
                <a:r>
                  <a:rPr lang="en-US" dirty="0"/>
                  <a:t> / s/ </a:t>
                </a:r>
                <a:r>
                  <a:rPr lang="en-US" dirty="0" err="1"/>
                  <a:t>Å</a:t>
                </a:r>
                <a:endParaRPr lang="en-US" dirty="0"/>
              </a:p>
              <a:p>
                <a:pPr marL="0" indent="0">
                  <a:buNone/>
                </a:pPr>
                <a:r>
                  <a:rPr lang="en-US" dirty="0"/>
                  <a:t>   This is roughly the flux of Vega at 5500 A</a:t>
                </a:r>
              </a:p>
              <a:p>
                <a:pPr marL="0" indent="0">
                  <a:buNone/>
                </a:pPr>
                <a:r>
                  <a:rPr lang="en-US" dirty="0"/>
                  <a:t> </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𝑚</m:t>
                    </m:r>
                    <m:r>
                      <a:rPr lang="en-US" i="1" baseline="-25000" smtClean="0">
                        <a:latin typeface="Cambria Math" panose="02040503050406030204" pitchFamily="18" charset="0"/>
                      </a:rPr>
                      <m:t>𝜆</m:t>
                    </m:r>
                    <m:r>
                      <a:rPr lang="en-US" i="1">
                        <a:latin typeface="Cambria Math" panose="02040503050406030204" pitchFamily="18" charset="0"/>
                      </a:rPr>
                      <m:t>=−2.5</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f>
                          <m:fPr>
                            <m:ctrlPr>
                              <a:rPr lang="en-US" i="1">
                                <a:latin typeface="Cambria Math" panose="02040503050406030204" pitchFamily="18" charset="0"/>
                              </a:rPr>
                            </m:ctrlPr>
                          </m:fPr>
                          <m:num>
                            <m:r>
                              <a:rPr lang="en-US" i="1">
                                <a:latin typeface="Cambria Math" panose="02040503050406030204" pitchFamily="18" charset="0"/>
                              </a:rPr>
                              <m:t>𝐹</m:t>
                            </m:r>
                            <m:r>
                              <a:rPr lang="en-US" i="1" baseline="-25000" smtClean="0">
                                <a:latin typeface="Cambria Math" panose="02040503050406030204" pitchFamily="18" charset="0"/>
                              </a:rPr>
                              <m:t>𝜆</m:t>
                            </m:r>
                          </m:num>
                          <m:den>
                            <m:r>
                              <a:rPr lang="en-US" i="1">
                                <a:latin typeface="Cambria Math" panose="02040503050406030204" pitchFamily="18" charset="0"/>
                              </a:rPr>
                              <m:t>𝐹</m:t>
                            </m:r>
                            <m:r>
                              <a:rPr lang="en-US" i="1" baseline="-25000">
                                <a:latin typeface="Cambria Math" panose="02040503050406030204" pitchFamily="18" charset="0"/>
                              </a:rPr>
                              <m:t>0</m:t>
                            </m:r>
                          </m:den>
                        </m:f>
                      </m:e>
                    </m:func>
                  </m:oMath>
                </a14:m>
                <a:r>
                  <a:rPr lang="en-US" dirty="0"/>
                  <a:t> = -2.5 log F</a:t>
                </a:r>
                <a:r>
                  <a:rPr lang="en-US" baseline="-25000" dirty="0"/>
                  <a:t>𝜆</a:t>
                </a:r>
                <a:r>
                  <a:rPr lang="en-US" dirty="0"/>
                  <a:t> - 21.1</a:t>
                </a:r>
              </a:p>
              <a:p>
                <a:pPr marL="0" indent="0">
                  <a:buNone/>
                </a:pPr>
                <a:r>
                  <a:rPr lang="en-US" dirty="0"/>
                  <a:t>            (where F</a:t>
                </a:r>
                <a:r>
                  <a:rPr lang="en-US" baseline="-25000" dirty="0"/>
                  <a:t>𝜆</a:t>
                </a:r>
                <a:r>
                  <a:rPr lang="en-US" dirty="0"/>
                  <a:t> is in units of ergs/cm</a:t>
                </a:r>
                <a:r>
                  <a:rPr lang="en-US" baseline="30000" dirty="0"/>
                  <a:t>2</a:t>
                </a:r>
                <a:r>
                  <a:rPr lang="en-US" dirty="0"/>
                  <a:t>/s/</a:t>
                </a:r>
                <a:r>
                  <a:rPr lang="en-US" dirty="0" err="1"/>
                  <a:t>Å</a:t>
                </a:r>
                <a:r>
                  <a:rPr lang="en-US" dirty="0"/>
                  <a:t>)</a:t>
                </a:r>
              </a:p>
              <a:p>
                <a:pPr marL="0" indent="0">
                  <a:buNone/>
                </a:pPr>
                <a:r>
                  <a:rPr lang="en-US" dirty="0"/>
                  <a:t>                                 </a:t>
                </a:r>
                <a14:m>
                  <m:oMath xmlns:m="http://schemas.openxmlformats.org/officeDocument/2006/math">
                    <m:r>
                      <a:rPr lang="en-US" i="1">
                        <a:latin typeface="Cambria Math" panose="02040503050406030204" pitchFamily="18" charset="0"/>
                      </a:rPr>
                      <m:t>𝐹</m:t>
                    </m:r>
                    <m:r>
                      <a:rPr lang="en-US" i="1" baseline="-25000" smtClean="0">
                        <a:latin typeface="Cambria Math" panose="02040503050406030204" pitchFamily="18" charset="0"/>
                      </a:rPr>
                      <m:t>𝜆</m:t>
                    </m:r>
                    <m:r>
                      <a:rPr lang="en-US" i="1" baseline="-25000">
                        <a:latin typeface="Cambria Math" panose="02040503050406030204" pitchFamily="18" charset="0"/>
                      </a:rPr>
                      <m:t> </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𝐹</m:t>
                        </m:r>
                        <m:r>
                          <a:rPr lang="en-US" i="1" baseline="-25000">
                            <a:latin typeface="Cambria Math" panose="02040503050406030204" pitchFamily="18" charset="0"/>
                          </a:rPr>
                          <m:t>0</m:t>
                        </m:r>
                        <m:r>
                          <a:rPr lang="en-US" i="1">
                            <a:latin typeface="Cambria Math" panose="02040503050406030204" pitchFamily="18" charset="0"/>
                          </a:rPr>
                          <m:t>10</m:t>
                        </m:r>
                      </m:e>
                      <m:sup>
                        <m:r>
                          <a:rPr lang="en-US" i="1">
                            <a:latin typeface="Cambria Math" panose="02040503050406030204" pitchFamily="18" charset="0"/>
                          </a:rPr>
                          <m:t>−0.4 </m:t>
                        </m:r>
                        <m:r>
                          <a:rPr lang="en-US" i="1">
                            <a:latin typeface="Cambria Math" panose="02040503050406030204" pitchFamily="18" charset="0"/>
                          </a:rPr>
                          <m:t>𝑚</m:t>
                        </m:r>
                        <m:r>
                          <a:rPr lang="en-US" i="1" baseline="-25000" smtClean="0">
                            <a:latin typeface="Cambria Math" panose="02040503050406030204" pitchFamily="18" charset="0"/>
                          </a:rPr>
                          <m:t>𝜆</m:t>
                        </m:r>
                        <m:r>
                          <a:rPr lang="en-US" b="0" i="1" smtClean="0">
                            <a:latin typeface="Cambria Math" panose="02040503050406030204" pitchFamily="18" charset="0"/>
                          </a:rPr>
                          <m:t> </m:t>
                        </m:r>
                      </m:sup>
                    </m:sSup>
                  </m:oMath>
                </a14:m>
                <a:endParaRPr lang="en-US" dirty="0"/>
              </a:p>
              <a:p>
                <a:r>
                  <a:rPr lang="en-US" dirty="0"/>
                  <a:t>So, Vega will have a magnitude of 0 at 5500 </a:t>
                </a:r>
                <a:r>
                  <a:rPr lang="en-US" dirty="0" err="1"/>
                  <a:t>Å</a:t>
                </a:r>
                <a:r>
                  <a:rPr lang="en-US" dirty="0"/>
                  <a:t>, but will deviate from zero at different wavelengths/</a:t>
                </a:r>
                <a:r>
                  <a:rPr lang="en-US" dirty="0" err="1"/>
                  <a:t>bandpasses</a:t>
                </a:r>
                <a:r>
                  <a:rPr lang="en-US" dirty="0"/>
                  <a:t> to the extent to which its spectrum deviates from a flat F</a:t>
                </a:r>
                <a:r>
                  <a:rPr lang="en-US" baseline="-25000" dirty="0"/>
                  <a:t>𝜆</a:t>
                </a:r>
                <a:r>
                  <a:rPr lang="en-US" dirty="0"/>
                  <a:t> spectrum </a:t>
                </a:r>
              </a:p>
            </p:txBody>
          </p:sp>
        </mc:Choice>
        <mc:Fallback xmlns="">
          <p:sp>
            <p:nvSpPr>
              <p:cNvPr id="3" name="Content Placeholder 2">
                <a:extLst>
                  <a:ext uri="{FF2B5EF4-FFF2-40B4-BE49-F238E27FC236}">
                    <a16:creationId xmlns:a16="http://schemas.microsoft.com/office/drawing/2014/main" id="{D9FF04D2-374F-3B4F-B420-3D9D9D92EB1C}"/>
                  </a:ext>
                </a:extLst>
              </p:cNvPr>
              <p:cNvSpPr>
                <a:spLocks noGrp="1" noRot="1" noChangeAspect="1" noMove="1" noResize="1" noEditPoints="1" noAdjustHandles="1" noChangeArrowheads="1" noChangeShapeType="1" noTextEdit="1"/>
              </p:cNvSpPr>
              <p:nvPr>
                <p:ph idx="1"/>
              </p:nvPr>
            </p:nvSpPr>
            <p:spPr>
              <a:blipFill>
                <a:blip r:embed="rId2"/>
                <a:stretch>
                  <a:fillRect l="-1086" t="-3198"/>
                </a:stretch>
              </a:blipFill>
            </p:spPr>
            <p:txBody>
              <a:bodyPr/>
              <a:lstStyle/>
              <a:p>
                <a:r>
                  <a:rPr lang="en-US">
                    <a:noFill/>
                  </a:rPr>
                  <a:t> </a:t>
                </a:r>
              </a:p>
            </p:txBody>
          </p:sp>
        </mc:Fallback>
      </mc:AlternateContent>
    </p:spTree>
    <p:extLst>
      <p:ext uri="{BB962C8B-B14F-4D97-AF65-F5344CB8AC3E}">
        <p14:creationId xmlns:p14="http://schemas.microsoft.com/office/powerpoint/2010/main" val="651548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E70EF-5035-834D-87EC-BFAE6F6AB6B5}"/>
              </a:ext>
            </a:extLst>
          </p:cNvPr>
          <p:cNvSpPr>
            <a:spLocks noGrp="1"/>
          </p:cNvSpPr>
          <p:nvPr>
            <p:ph type="title"/>
          </p:nvPr>
        </p:nvSpPr>
        <p:spPr/>
        <p:txBody>
          <a:bodyPr/>
          <a:lstStyle/>
          <a:p>
            <a:r>
              <a:rPr lang="en-US" dirty="0"/>
              <a:t>ABNU: relative to a constant F</a:t>
            </a:r>
            <a:r>
              <a:rPr lang="en-US" baseline="-25000" dirty="0"/>
              <a:t>𝜈</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6D1F09-1CFE-7341-A3B7-5A16970A00BC}"/>
                  </a:ext>
                </a:extLst>
              </p:cNvPr>
              <p:cNvSpPr>
                <a:spLocks noGrp="1"/>
              </p:cNvSpPr>
              <p:nvPr>
                <p:ph idx="1"/>
              </p:nvPr>
            </p:nvSpPr>
            <p:spPr/>
            <p:txBody>
              <a:bodyPr>
                <a:normAutofit lnSpcReduction="10000"/>
              </a:bodyPr>
              <a:lstStyle/>
              <a:p>
                <a:r>
                  <a:rPr lang="en-US" dirty="0"/>
                  <a:t>Used by many surveys, e.g. SDSS (</a:t>
                </a:r>
                <a:r>
                  <a:rPr lang="en-US" dirty="0" err="1"/>
                  <a:t>ugriz</a:t>
                </a:r>
                <a:r>
                  <a:rPr lang="en-US" dirty="0"/>
                  <a:t>), </a:t>
                </a:r>
                <a:r>
                  <a:rPr lang="en-US" dirty="0" err="1"/>
                  <a:t>panStarrs</a:t>
                </a:r>
                <a:r>
                  <a:rPr lang="en-US" dirty="0"/>
                  <a:t>, …</a:t>
                </a:r>
              </a:p>
              <a:p>
                <a:r>
                  <a:rPr lang="en-US" i="1" dirty="0"/>
                  <a:t>F</a:t>
                </a:r>
                <a:r>
                  <a:rPr lang="en-US" baseline="-25000" dirty="0"/>
                  <a:t>0 </a:t>
                </a:r>
                <a:r>
                  <a:rPr lang="en-US" dirty="0"/>
                  <a:t>= 3.63x10</a:t>
                </a:r>
                <a:r>
                  <a:rPr lang="en-US" baseline="30000" dirty="0"/>
                  <a:t>-20 </a:t>
                </a:r>
                <a:r>
                  <a:rPr lang="en-US" dirty="0"/>
                  <a:t>ergs / cm</a:t>
                </a:r>
                <a:r>
                  <a:rPr lang="en-US" baseline="30000" dirty="0"/>
                  <a:t>2</a:t>
                </a:r>
                <a:r>
                  <a:rPr lang="en-US" dirty="0"/>
                  <a:t> / s/ Hz</a:t>
                </a:r>
              </a:p>
              <a:p>
                <a:pPr marL="0" indent="0">
                  <a:buNone/>
                </a:pPr>
                <a:r>
                  <a:rPr lang="en-US" dirty="0"/>
                  <a:t>   This is roughly the flux of Vega at 5500 </a:t>
                </a:r>
                <a:r>
                  <a:rPr lang="en-US" dirty="0" err="1"/>
                  <a:t>Å</a:t>
                </a:r>
                <a:endParaRPr lang="en-US" dirty="0"/>
              </a:p>
              <a:p>
                <a:pPr marL="0" indent="0">
                  <a:buNone/>
                </a:pPr>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𝑚</m:t>
                    </m:r>
                    <m:r>
                      <a:rPr lang="en-US" i="1" baseline="-25000" smtClean="0">
                        <a:latin typeface="Cambria Math" panose="02040503050406030204" pitchFamily="18" charset="0"/>
                      </a:rPr>
                      <m:t>𝜈</m:t>
                    </m:r>
                    <m:r>
                      <a:rPr lang="en-US" i="1">
                        <a:latin typeface="Cambria Math" panose="02040503050406030204" pitchFamily="18" charset="0"/>
                      </a:rPr>
                      <m:t>=−2.5</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f>
                          <m:fPr>
                            <m:ctrlPr>
                              <a:rPr lang="en-US" i="1">
                                <a:latin typeface="Cambria Math" panose="02040503050406030204" pitchFamily="18" charset="0"/>
                              </a:rPr>
                            </m:ctrlPr>
                          </m:fPr>
                          <m:num>
                            <m:r>
                              <a:rPr lang="en-US" i="1">
                                <a:latin typeface="Cambria Math" panose="02040503050406030204" pitchFamily="18" charset="0"/>
                              </a:rPr>
                              <m:t>𝐹</m:t>
                            </m:r>
                          </m:num>
                          <m:den>
                            <m:r>
                              <a:rPr lang="en-US" i="1">
                                <a:latin typeface="Cambria Math" panose="02040503050406030204" pitchFamily="18" charset="0"/>
                              </a:rPr>
                              <m:t>𝐹</m:t>
                            </m:r>
                            <m:r>
                              <a:rPr lang="en-US" i="1" baseline="-25000">
                                <a:latin typeface="Cambria Math" panose="02040503050406030204" pitchFamily="18" charset="0"/>
                              </a:rPr>
                              <m:t>0</m:t>
                            </m:r>
                          </m:den>
                        </m:f>
                      </m:e>
                    </m:func>
                  </m:oMath>
                </a14:m>
                <a:r>
                  <a:rPr lang="en-US" dirty="0"/>
                  <a:t> = -2.5 log F</a:t>
                </a:r>
                <a:r>
                  <a:rPr lang="en-US" baseline="-25000" dirty="0"/>
                  <a:t>𝜈</a:t>
                </a:r>
                <a:r>
                  <a:rPr lang="en-US" dirty="0"/>
                  <a:t> – 48.6</a:t>
                </a:r>
              </a:p>
              <a:p>
                <a:pPr marL="0" indent="0">
                  <a:buNone/>
                </a:pPr>
                <a:r>
                  <a:rPr lang="en-US" dirty="0"/>
                  <a:t>            (where F</a:t>
                </a:r>
                <a:r>
                  <a:rPr lang="en-US" baseline="-25000" dirty="0"/>
                  <a:t>𝜈</a:t>
                </a:r>
                <a:r>
                  <a:rPr lang="en-US" dirty="0"/>
                  <a:t> is in units of ergs/cm</a:t>
                </a:r>
                <a:r>
                  <a:rPr lang="en-US" baseline="30000" dirty="0"/>
                  <a:t>2</a:t>
                </a:r>
                <a:r>
                  <a:rPr lang="en-US" dirty="0"/>
                  <a:t>/s/Hz)</a:t>
                </a:r>
              </a:p>
              <a:p>
                <a:pPr marL="0" indent="0">
                  <a:buNone/>
                </a:pPr>
                <a:r>
                  <a:rPr lang="en-US" dirty="0"/>
                  <a:t>                                 </a:t>
                </a:r>
                <a14:m>
                  <m:oMath xmlns:m="http://schemas.openxmlformats.org/officeDocument/2006/math">
                    <m:r>
                      <a:rPr lang="en-US" i="1">
                        <a:latin typeface="Cambria Math" panose="02040503050406030204" pitchFamily="18" charset="0"/>
                      </a:rPr>
                      <m:t>𝐹</m:t>
                    </m:r>
                    <m:r>
                      <a:rPr lang="en-US" i="1" baseline="-25000" smtClean="0">
                        <a:latin typeface="Cambria Math" panose="02040503050406030204" pitchFamily="18" charset="0"/>
                      </a:rPr>
                      <m:t>𝜈</m:t>
                    </m:r>
                    <m:r>
                      <a:rPr lang="en-US" i="1">
                        <a:latin typeface="Cambria Math" panose="02040503050406030204" pitchFamily="18" charset="0"/>
                      </a:rPr>
                      <m:t> = </m:t>
                    </m:r>
                    <m:sSup>
                      <m:sSupPr>
                        <m:ctrlPr>
                          <a:rPr lang="en-US" i="1">
                            <a:latin typeface="Cambria Math" panose="02040503050406030204" pitchFamily="18" charset="0"/>
                          </a:rPr>
                        </m:ctrlPr>
                      </m:sSupPr>
                      <m:e>
                        <m:r>
                          <a:rPr lang="en-US" i="1">
                            <a:latin typeface="Cambria Math" panose="02040503050406030204" pitchFamily="18" charset="0"/>
                          </a:rPr>
                          <m:t>𝐹</m:t>
                        </m:r>
                        <m:r>
                          <a:rPr lang="en-US" i="1" baseline="-25000">
                            <a:latin typeface="Cambria Math" panose="02040503050406030204" pitchFamily="18" charset="0"/>
                          </a:rPr>
                          <m:t>0</m:t>
                        </m:r>
                        <m:r>
                          <a:rPr lang="en-US" i="1">
                            <a:latin typeface="Cambria Math" panose="02040503050406030204" pitchFamily="18" charset="0"/>
                          </a:rPr>
                          <m:t>10</m:t>
                        </m:r>
                      </m:e>
                      <m:sup>
                        <m:r>
                          <a:rPr lang="en-US" i="1">
                            <a:latin typeface="Cambria Math" panose="02040503050406030204" pitchFamily="18" charset="0"/>
                          </a:rPr>
                          <m:t>−0.4 </m:t>
                        </m:r>
                        <m:r>
                          <a:rPr lang="en-US" i="1">
                            <a:latin typeface="Cambria Math" panose="02040503050406030204" pitchFamily="18" charset="0"/>
                          </a:rPr>
                          <m:t>𝑚</m:t>
                        </m:r>
                        <m:r>
                          <a:rPr lang="en-US" i="1" baseline="-25000" smtClean="0">
                            <a:latin typeface="Cambria Math" panose="02040503050406030204" pitchFamily="18" charset="0"/>
                          </a:rPr>
                          <m:t>𝜈</m:t>
                        </m:r>
                        <m:r>
                          <a:rPr lang="en-US" b="0" i="1" smtClean="0">
                            <a:latin typeface="Cambria Math" panose="02040503050406030204" pitchFamily="18" charset="0"/>
                          </a:rPr>
                          <m:t> </m:t>
                        </m:r>
                      </m:sup>
                    </m:sSup>
                  </m:oMath>
                </a14:m>
                <a:endParaRPr lang="en-US" dirty="0"/>
              </a:p>
              <a:p>
                <a:r>
                  <a:rPr lang="en-US" dirty="0"/>
                  <a:t>So, Vega will have a magnitude of 0 at 5500 </a:t>
                </a:r>
                <a:r>
                  <a:rPr lang="en-US" dirty="0" err="1"/>
                  <a:t>Å</a:t>
                </a:r>
                <a:r>
                  <a:rPr lang="en-US" dirty="0"/>
                  <a:t>, but will deviate from zero at different wavelengths/</a:t>
                </a:r>
                <a:r>
                  <a:rPr lang="en-US" dirty="0" err="1"/>
                  <a:t>bandpasses</a:t>
                </a:r>
                <a:r>
                  <a:rPr lang="en-US" dirty="0"/>
                  <a:t> to the extent to which its spectrum deviates from a flat F</a:t>
                </a:r>
                <a:r>
                  <a:rPr lang="en-US" baseline="-25000" dirty="0"/>
                  <a:t>𝜈</a:t>
                </a:r>
                <a:r>
                  <a:rPr lang="en-US" dirty="0"/>
                  <a:t> spectrum </a:t>
                </a:r>
              </a:p>
              <a:p>
                <a:endParaRPr lang="en-US" dirty="0"/>
              </a:p>
            </p:txBody>
          </p:sp>
        </mc:Choice>
        <mc:Fallback xmlns="">
          <p:sp>
            <p:nvSpPr>
              <p:cNvPr id="3" name="Content Placeholder 2">
                <a:extLst>
                  <a:ext uri="{FF2B5EF4-FFF2-40B4-BE49-F238E27FC236}">
                    <a16:creationId xmlns:a16="http://schemas.microsoft.com/office/drawing/2014/main" id="{5E6D1F09-1CFE-7341-A3B7-5A16970A00BC}"/>
                  </a:ext>
                </a:extLst>
              </p:cNvPr>
              <p:cNvSpPr>
                <a:spLocks noGrp="1" noRot="1" noChangeAspect="1" noMove="1" noResize="1" noEditPoints="1" noAdjustHandles="1" noChangeArrowheads="1" noChangeShapeType="1" noTextEdit="1"/>
              </p:cNvSpPr>
              <p:nvPr>
                <p:ph idx="1"/>
              </p:nvPr>
            </p:nvSpPr>
            <p:spPr>
              <a:blipFill>
                <a:blip r:embed="rId2"/>
                <a:stretch>
                  <a:fillRect l="-1086" t="-3198"/>
                </a:stretch>
              </a:blipFill>
            </p:spPr>
            <p:txBody>
              <a:bodyPr/>
              <a:lstStyle/>
              <a:p>
                <a:r>
                  <a:rPr lang="en-US">
                    <a:noFill/>
                  </a:rPr>
                  <a:t> </a:t>
                </a:r>
              </a:p>
            </p:txBody>
          </p:sp>
        </mc:Fallback>
      </mc:AlternateContent>
    </p:spTree>
    <p:extLst>
      <p:ext uri="{BB962C8B-B14F-4D97-AF65-F5344CB8AC3E}">
        <p14:creationId xmlns:p14="http://schemas.microsoft.com/office/powerpoint/2010/main" val="1253096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27BAA-431B-3349-9A00-74D97F543EC5}"/>
              </a:ext>
            </a:extLst>
          </p:cNvPr>
          <p:cNvSpPr>
            <a:spLocks noGrp="1"/>
          </p:cNvSpPr>
          <p:nvPr>
            <p:ph type="title"/>
          </p:nvPr>
        </p:nvSpPr>
        <p:spPr/>
        <p:txBody>
          <a:bodyPr/>
          <a:lstStyle/>
          <a:p>
            <a:r>
              <a:rPr lang="en-US" dirty="0"/>
              <a:t>From magnitudes to fluxes</a:t>
            </a:r>
          </a:p>
        </p:txBody>
      </p:sp>
      <p:sp>
        <p:nvSpPr>
          <p:cNvPr id="3" name="Content Placeholder 2">
            <a:extLst>
              <a:ext uri="{FF2B5EF4-FFF2-40B4-BE49-F238E27FC236}">
                <a16:creationId xmlns:a16="http://schemas.microsoft.com/office/drawing/2014/main" id="{8C551B97-DC8D-5040-AB3D-A0D1F1A7ECA7}"/>
              </a:ext>
            </a:extLst>
          </p:cNvPr>
          <p:cNvSpPr>
            <a:spLocks noGrp="1"/>
          </p:cNvSpPr>
          <p:nvPr>
            <p:ph idx="1"/>
          </p:nvPr>
        </p:nvSpPr>
        <p:spPr>
          <a:xfrm>
            <a:off x="838200" y="1825625"/>
            <a:ext cx="5257800" cy="4897904"/>
          </a:xfrm>
        </p:spPr>
        <p:txBody>
          <a:bodyPr>
            <a:normAutofit fontScale="92500" lnSpcReduction="10000"/>
          </a:bodyPr>
          <a:lstStyle/>
          <a:p>
            <a:r>
              <a:rPr lang="en-US" dirty="0"/>
              <a:t>Astrophysics computes fluxes, so to compare to observed magnitudes, need to convert one way or another</a:t>
            </a:r>
          </a:p>
          <a:p>
            <a:pPr lvl="1"/>
            <a:r>
              <a:rPr lang="en-US" dirty="0"/>
              <a:t>If astrophysics computes a spectrum, straightforward to derive magnitude</a:t>
            </a:r>
          </a:p>
          <a:p>
            <a:pPr lvl="1"/>
            <a:r>
              <a:rPr lang="en-US" dirty="0"/>
              <a:t>Going from magnitude to flux can be done, but note subtlety depending on SED</a:t>
            </a:r>
          </a:p>
          <a:p>
            <a:pPr lvl="2"/>
            <a:r>
              <a:rPr lang="en-US" dirty="0">
                <a:hlinkClick r:id="rId2"/>
              </a:rPr>
              <a:t>Table</a:t>
            </a:r>
            <a:r>
              <a:rPr lang="en-US" dirty="0"/>
              <a:t> with fluxes corresponding to 0 magnitude</a:t>
            </a:r>
          </a:p>
          <a:p>
            <a:pPr lvl="2"/>
            <a:r>
              <a:rPr lang="en-US" dirty="0"/>
              <a:t>Note subtlety depending on spectral energy distribution (SED), e.g. </a:t>
            </a:r>
            <a:r>
              <a:rPr lang="en-US" dirty="0">
                <a:hlinkClick r:id="rId3"/>
              </a:rPr>
              <a:t>WISE</a:t>
            </a:r>
            <a:endParaRPr lang="en-US" dirty="0"/>
          </a:p>
          <a:p>
            <a:r>
              <a:rPr lang="en-US" dirty="0"/>
              <a:t>How would you calculate the apparent V magnitude of the Sun? The absolute magnitude?</a:t>
            </a:r>
          </a:p>
          <a:p>
            <a:pPr marL="0" indent="0">
              <a:buNone/>
            </a:pPr>
            <a:endParaRPr lang="en-US" dirty="0"/>
          </a:p>
        </p:txBody>
      </p:sp>
      <p:pic>
        <p:nvPicPr>
          <p:cNvPr id="4" name="Content Placeholder 4" descr="Text&#10;&#10;Description automatically generated with medium confidence">
            <a:extLst>
              <a:ext uri="{FF2B5EF4-FFF2-40B4-BE49-F238E27FC236}">
                <a16:creationId xmlns:a16="http://schemas.microsoft.com/office/drawing/2014/main" id="{C1AD55E6-A0AA-C94F-9E28-CB21A9A81C64}"/>
              </a:ext>
            </a:extLst>
          </p:cNvPr>
          <p:cNvPicPr>
            <a:picLocks noChangeAspect="1"/>
          </p:cNvPicPr>
          <p:nvPr/>
        </p:nvPicPr>
        <p:blipFill>
          <a:blip r:embed="rId4"/>
          <a:stretch>
            <a:fillRect/>
          </a:stretch>
        </p:blipFill>
        <p:spPr>
          <a:xfrm>
            <a:off x="6326016" y="1681582"/>
            <a:ext cx="8011614" cy="4140994"/>
          </a:xfrm>
          <a:prstGeom prst="rect">
            <a:avLst/>
          </a:prstGeom>
        </p:spPr>
      </p:pic>
    </p:spTree>
    <p:extLst>
      <p:ext uri="{BB962C8B-B14F-4D97-AF65-F5344CB8AC3E}">
        <p14:creationId xmlns:p14="http://schemas.microsoft.com/office/powerpoint/2010/main" val="3455913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6A914-0B12-184A-A2E6-699D9677A6D2}"/>
              </a:ext>
            </a:extLst>
          </p:cNvPr>
          <p:cNvSpPr>
            <a:spLocks noGrp="1"/>
          </p:cNvSpPr>
          <p:nvPr>
            <p:ph type="title"/>
          </p:nvPr>
        </p:nvSpPr>
        <p:spPr/>
        <p:txBody>
          <a:bodyPr/>
          <a:lstStyle/>
          <a:p>
            <a:r>
              <a:rPr lang="en-US" dirty="0"/>
              <a:t>Discussion: colors</a:t>
            </a:r>
          </a:p>
        </p:txBody>
      </p:sp>
      <p:sp>
        <p:nvSpPr>
          <p:cNvPr id="3" name="Content Placeholder 2">
            <a:extLst>
              <a:ext uri="{FF2B5EF4-FFF2-40B4-BE49-F238E27FC236}">
                <a16:creationId xmlns:a16="http://schemas.microsoft.com/office/drawing/2014/main" id="{336B759C-43EA-3540-97E5-144CC40C26FB}"/>
              </a:ext>
            </a:extLst>
          </p:cNvPr>
          <p:cNvSpPr>
            <a:spLocks noGrp="1"/>
          </p:cNvSpPr>
          <p:nvPr>
            <p:ph idx="1"/>
          </p:nvPr>
        </p:nvSpPr>
        <p:spPr>
          <a:xfrm>
            <a:off x="838200" y="1027906"/>
            <a:ext cx="10515600" cy="4351338"/>
          </a:xfrm>
        </p:spPr>
        <p:txBody>
          <a:bodyPr/>
          <a:lstStyle/>
          <a:p>
            <a:pPr marL="0" indent="0">
              <a:buNone/>
            </a:pPr>
            <a:endParaRPr lang="en-US" dirty="0"/>
          </a:p>
          <a:p>
            <a:r>
              <a:rPr lang="en-US" dirty="0"/>
              <a:t>Colors expressed in magnitudes: what do B-V=0, g-r = 0 imply?</a:t>
            </a:r>
          </a:p>
          <a:p>
            <a:pPr lvl="1"/>
            <a:r>
              <a:rPr lang="en-US" dirty="0"/>
              <a:t>Do we need to know what the photometric system is to interpret colors, i.e., differences of magnitudes at two wavelengths?</a:t>
            </a:r>
          </a:p>
          <a:p>
            <a:r>
              <a:rPr lang="en-US" dirty="0"/>
              <a:t>Narrowband vs broadband:</a:t>
            </a:r>
          </a:p>
        </p:txBody>
      </p:sp>
      <p:pic>
        <p:nvPicPr>
          <p:cNvPr id="6" name="Picture 5" descr="Chart, line chart&#10;&#10;Description automatically generated">
            <a:extLst>
              <a:ext uri="{FF2B5EF4-FFF2-40B4-BE49-F238E27FC236}">
                <a16:creationId xmlns:a16="http://schemas.microsoft.com/office/drawing/2014/main" id="{588CD879-7550-0648-87F2-26F97CB532FB}"/>
              </a:ext>
            </a:extLst>
          </p:cNvPr>
          <p:cNvPicPr>
            <a:picLocks noChangeAspect="1"/>
          </p:cNvPicPr>
          <p:nvPr/>
        </p:nvPicPr>
        <p:blipFill>
          <a:blip r:embed="rId2"/>
          <a:stretch>
            <a:fillRect/>
          </a:stretch>
        </p:blipFill>
        <p:spPr>
          <a:xfrm>
            <a:off x="6359225" y="2894293"/>
            <a:ext cx="4994575" cy="3745931"/>
          </a:xfrm>
          <a:prstGeom prst="rect">
            <a:avLst/>
          </a:prstGeom>
        </p:spPr>
      </p:pic>
      <p:sp>
        <p:nvSpPr>
          <p:cNvPr id="8" name="TextBox 7">
            <a:extLst>
              <a:ext uri="{FF2B5EF4-FFF2-40B4-BE49-F238E27FC236}">
                <a16:creationId xmlns:a16="http://schemas.microsoft.com/office/drawing/2014/main" id="{2CEE6749-331F-174E-8A83-A6219B0F6C4F}"/>
              </a:ext>
            </a:extLst>
          </p:cNvPr>
          <p:cNvSpPr txBox="1"/>
          <p:nvPr/>
        </p:nvSpPr>
        <p:spPr>
          <a:xfrm>
            <a:off x="941294" y="3671047"/>
            <a:ext cx="4585447" cy="2862322"/>
          </a:xfrm>
          <a:prstGeom prst="rect">
            <a:avLst/>
          </a:prstGeom>
          <a:noFill/>
        </p:spPr>
        <p:txBody>
          <a:bodyPr wrap="square" rtlCol="0">
            <a:spAutoFit/>
          </a:bodyPr>
          <a:lstStyle/>
          <a:p>
            <a:r>
              <a:rPr lang="en-US" dirty="0"/>
              <a:t>For the adjacent figure, let’s say you do photometry of the star with the red SED through the B(shown in blue) and R (shown in orange) filters, and you find that star has a B-R=1.0</a:t>
            </a:r>
          </a:p>
          <a:p>
            <a:endParaRPr lang="en-US" dirty="0"/>
          </a:p>
          <a:p>
            <a:r>
              <a:rPr lang="en-US" dirty="0"/>
              <a:t>You also make a measurement using the b (shown in green) filter, which uses the same photometric system </a:t>
            </a:r>
            <a:r>
              <a:rPr lang="en-US" dirty="0" err="1"/>
              <a:t>zeropoint</a:t>
            </a:r>
            <a:r>
              <a:rPr lang="en-US" dirty="0"/>
              <a:t>. What approximate value do you expect for b-R?</a:t>
            </a:r>
          </a:p>
        </p:txBody>
      </p:sp>
    </p:spTree>
    <p:extLst>
      <p:ext uri="{BB962C8B-B14F-4D97-AF65-F5344CB8AC3E}">
        <p14:creationId xmlns:p14="http://schemas.microsoft.com/office/powerpoint/2010/main" val="86068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6A914-0B12-184A-A2E6-699D9677A6D2}"/>
              </a:ext>
            </a:extLst>
          </p:cNvPr>
          <p:cNvSpPr>
            <a:spLocks noGrp="1"/>
          </p:cNvSpPr>
          <p:nvPr>
            <p:ph type="title"/>
          </p:nvPr>
        </p:nvSpPr>
        <p:spPr/>
        <p:txBody>
          <a:bodyPr/>
          <a:lstStyle/>
          <a:p>
            <a:r>
              <a:rPr lang="en-US" dirty="0"/>
              <a:t>Questions: STMAG and ABNU systems</a:t>
            </a:r>
          </a:p>
        </p:txBody>
      </p:sp>
      <p:sp>
        <p:nvSpPr>
          <p:cNvPr id="3" name="Content Placeholder 2">
            <a:extLst>
              <a:ext uri="{FF2B5EF4-FFF2-40B4-BE49-F238E27FC236}">
                <a16:creationId xmlns:a16="http://schemas.microsoft.com/office/drawing/2014/main" id="{336B759C-43EA-3540-97E5-144CC40C26FB}"/>
              </a:ext>
            </a:extLst>
          </p:cNvPr>
          <p:cNvSpPr>
            <a:spLocks noGrp="1"/>
          </p:cNvSpPr>
          <p:nvPr>
            <p:ph idx="1"/>
          </p:nvPr>
        </p:nvSpPr>
        <p:spPr/>
        <p:txBody>
          <a:bodyPr>
            <a:normAutofit/>
          </a:bodyPr>
          <a:lstStyle/>
          <a:p>
            <a:pPr marL="0" indent="0">
              <a:buNone/>
            </a:pPr>
            <a:r>
              <a:rPr lang="en-US" dirty="0"/>
              <a:t>See Canvas assignment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69420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B95A1-A9A7-DC4E-9971-1D99E42BCE18}"/>
              </a:ext>
            </a:extLst>
          </p:cNvPr>
          <p:cNvSpPr>
            <a:spLocks noGrp="1"/>
          </p:cNvSpPr>
          <p:nvPr>
            <p:ph type="title"/>
          </p:nvPr>
        </p:nvSpPr>
        <p:spPr/>
        <p:txBody>
          <a:bodyPr/>
          <a:lstStyle/>
          <a:p>
            <a:r>
              <a:rPr lang="en-US" dirty="0"/>
              <a:t>Questions: magnitude –flux conversion</a:t>
            </a:r>
          </a:p>
        </p:txBody>
      </p:sp>
      <p:sp>
        <p:nvSpPr>
          <p:cNvPr id="7" name="Content Placeholder 6">
            <a:extLst>
              <a:ext uri="{FF2B5EF4-FFF2-40B4-BE49-F238E27FC236}">
                <a16:creationId xmlns:a16="http://schemas.microsoft.com/office/drawing/2014/main" id="{18496085-09A9-7E4C-910C-EAD6DF122BF4}"/>
              </a:ext>
            </a:extLst>
          </p:cNvPr>
          <p:cNvSpPr>
            <a:spLocks noGrp="1"/>
          </p:cNvSpPr>
          <p:nvPr>
            <p:ph idx="1"/>
          </p:nvPr>
        </p:nvSpPr>
        <p:spPr>
          <a:xfrm>
            <a:off x="838200" y="1532966"/>
            <a:ext cx="9395012" cy="3321422"/>
          </a:xfrm>
        </p:spPr>
        <p:txBody>
          <a:bodyPr>
            <a:normAutofit/>
          </a:bodyPr>
          <a:lstStyle/>
          <a:p>
            <a:pPr marL="0" indent="0">
              <a:buNone/>
            </a:pPr>
            <a:r>
              <a:rPr lang="en-US" dirty="0"/>
              <a:t>See Canvas assignment</a:t>
            </a:r>
            <a:endParaRPr lang="en-US" sz="3300" dirty="0"/>
          </a:p>
        </p:txBody>
      </p:sp>
    </p:spTree>
    <p:extLst>
      <p:ext uri="{BB962C8B-B14F-4D97-AF65-F5344CB8AC3E}">
        <p14:creationId xmlns:p14="http://schemas.microsoft.com/office/powerpoint/2010/main" val="1528902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A4B5F-59F5-078B-C658-51237384CAD2}"/>
              </a:ext>
            </a:extLst>
          </p:cNvPr>
          <p:cNvSpPr>
            <a:spLocks noGrp="1"/>
          </p:cNvSpPr>
          <p:nvPr>
            <p:ph type="title"/>
          </p:nvPr>
        </p:nvSpPr>
        <p:spPr/>
        <p:txBody>
          <a:bodyPr/>
          <a:lstStyle/>
          <a:p>
            <a:r>
              <a:rPr lang="en-US" dirty="0"/>
              <a:t>Logistics</a:t>
            </a:r>
          </a:p>
        </p:txBody>
      </p:sp>
      <p:sp>
        <p:nvSpPr>
          <p:cNvPr id="3" name="Content Placeholder 2">
            <a:extLst>
              <a:ext uri="{FF2B5EF4-FFF2-40B4-BE49-F238E27FC236}">
                <a16:creationId xmlns:a16="http://schemas.microsoft.com/office/drawing/2014/main" id="{17B7DAAB-EFDC-F7FA-E1E5-5582129EB6F0}"/>
              </a:ext>
            </a:extLst>
          </p:cNvPr>
          <p:cNvSpPr>
            <a:spLocks noGrp="1"/>
          </p:cNvSpPr>
          <p:nvPr>
            <p:ph idx="1"/>
          </p:nvPr>
        </p:nvSpPr>
        <p:spPr/>
        <p:txBody>
          <a:bodyPr/>
          <a:lstStyle/>
          <a:p>
            <a:r>
              <a:rPr lang="en-US" dirty="0"/>
              <a:t>Syllabus</a:t>
            </a:r>
          </a:p>
          <a:p>
            <a:pPr lvl="1"/>
            <a:r>
              <a:rPr lang="en-US" dirty="0"/>
              <a:t>Policies: attendance and ethics</a:t>
            </a:r>
          </a:p>
          <a:p>
            <a:pPr lvl="1"/>
            <a:r>
              <a:rPr lang="en-US" dirty="0"/>
              <a:t>APO trip</a:t>
            </a:r>
          </a:p>
          <a:p>
            <a:r>
              <a:rPr lang="en-US" dirty="0"/>
              <a:t>Groups</a:t>
            </a:r>
          </a:p>
          <a:p>
            <a:pPr lvl="1"/>
            <a:r>
              <a:rPr lang="en-US" dirty="0"/>
              <a:t>A: April, Kevin, Victoria</a:t>
            </a:r>
          </a:p>
          <a:p>
            <a:pPr lvl="1"/>
            <a:r>
              <a:rPr lang="en-US" dirty="0"/>
              <a:t>B: Tim, Anna</a:t>
            </a:r>
          </a:p>
          <a:p>
            <a:pPr lvl="1"/>
            <a:r>
              <a:rPr lang="en-US" dirty="0"/>
              <a:t>C: Bill, Jessica, Julio</a:t>
            </a:r>
          </a:p>
          <a:p>
            <a:pPr lvl="1"/>
            <a:r>
              <a:rPr lang="en-US" dirty="0"/>
              <a:t>D: Maya, Asif, </a:t>
            </a:r>
            <a:r>
              <a:rPr lang="en-US" dirty="0" err="1"/>
              <a:t>Anokh</a:t>
            </a:r>
            <a:endParaRPr lang="en-US" dirty="0"/>
          </a:p>
        </p:txBody>
      </p:sp>
    </p:spTree>
    <p:extLst>
      <p:ext uri="{BB962C8B-B14F-4D97-AF65-F5344CB8AC3E}">
        <p14:creationId xmlns:p14="http://schemas.microsoft.com/office/powerpoint/2010/main" val="4141176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9DD2D-309E-F742-BA42-EBCC3597F6A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2B42B9-D6B9-6C4E-BC7E-F0E10B0E380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35958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BA3A9-9FDC-3E4B-A5C3-4D90F9C8042F}"/>
              </a:ext>
            </a:extLst>
          </p:cNvPr>
          <p:cNvSpPr>
            <a:spLocks noGrp="1"/>
          </p:cNvSpPr>
          <p:nvPr>
            <p:ph type="title"/>
          </p:nvPr>
        </p:nvSpPr>
        <p:spPr/>
        <p:txBody>
          <a:bodyPr/>
          <a:lstStyle/>
          <a:p>
            <a:r>
              <a:rPr lang="en-US" dirty="0"/>
              <a:t>Topics 8/29</a:t>
            </a:r>
          </a:p>
        </p:txBody>
      </p:sp>
      <p:sp>
        <p:nvSpPr>
          <p:cNvPr id="3" name="Content Placeholder 2">
            <a:extLst>
              <a:ext uri="{FF2B5EF4-FFF2-40B4-BE49-F238E27FC236}">
                <a16:creationId xmlns:a16="http://schemas.microsoft.com/office/drawing/2014/main" id="{587F9422-670F-F74D-AD46-81C0A032D471}"/>
              </a:ext>
            </a:extLst>
          </p:cNvPr>
          <p:cNvSpPr>
            <a:spLocks noGrp="1"/>
          </p:cNvSpPr>
          <p:nvPr>
            <p:ph idx="1"/>
          </p:nvPr>
        </p:nvSpPr>
        <p:spPr/>
        <p:txBody>
          <a:bodyPr>
            <a:normAutofit fontScale="92500" lnSpcReduction="20000"/>
          </a:bodyPr>
          <a:lstStyle/>
          <a:p>
            <a:r>
              <a:rPr lang="en-US" dirty="0"/>
              <a:t>How are things going? Videos, level, time, groups?</a:t>
            </a:r>
          </a:p>
          <a:p>
            <a:endParaRPr lang="en-US" dirty="0"/>
          </a:p>
          <a:p>
            <a:pPr marL="0" indent="0">
              <a:buNone/>
            </a:pPr>
            <a:endParaRPr lang="en-US" dirty="0"/>
          </a:p>
          <a:p>
            <a:r>
              <a:rPr lang="en-US" dirty="0"/>
              <a:t>Questions on problems and/or lecture videos</a:t>
            </a:r>
          </a:p>
          <a:p>
            <a:endParaRPr lang="en-US" dirty="0"/>
          </a:p>
          <a:p>
            <a:r>
              <a:rPr lang="en-US" dirty="0"/>
              <a:t>End of module on light! Assignments:</a:t>
            </a:r>
          </a:p>
          <a:p>
            <a:pPr lvl="1"/>
            <a:r>
              <a:rPr lang="en-US" dirty="0"/>
              <a:t>Problems from today</a:t>
            </a:r>
          </a:p>
          <a:p>
            <a:pPr lvl="1"/>
            <a:r>
              <a:rPr lang="en-US" dirty="0"/>
              <a:t>Module summary by next Tuesday</a:t>
            </a:r>
          </a:p>
          <a:p>
            <a:pPr lvl="1"/>
            <a:r>
              <a:rPr lang="en-US" dirty="0"/>
              <a:t>Exposure time calculator : </a:t>
            </a:r>
            <a:r>
              <a:rPr lang="en-US" dirty="0" err="1"/>
              <a:t>github</a:t>
            </a:r>
            <a:r>
              <a:rPr lang="en-US" dirty="0"/>
              <a:t> accounts</a:t>
            </a:r>
          </a:p>
          <a:p>
            <a:r>
              <a:rPr lang="en-US" dirty="0"/>
              <a:t>Signal (count) equation</a:t>
            </a:r>
          </a:p>
          <a:p>
            <a:r>
              <a:rPr lang="en-US" dirty="0"/>
              <a:t>Photometry: </a:t>
            </a:r>
            <a:r>
              <a:rPr lang="en-US" dirty="0" err="1"/>
              <a:t>zeropoints</a:t>
            </a:r>
            <a:r>
              <a:rPr lang="en-US" dirty="0"/>
              <a:t> and transformation coefficients</a:t>
            </a:r>
          </a:p>
        </p:txBody>
      </p:sp>
    </p:spTree>
    <p:extLst>
      <p:ext uri="{BB962C8B-B14F-4D97-AF65-F5344CB8AC3E}">
        <p14:creationId xmlns:p14="http://schemas.microsoft.com/office/powerpoint/2010/main" val="3872854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893ED-547D-274E-BDCA-F1040C158375}"/>
              </a:ext>
            </a:extLst>
          </p:cNvPr>
          <p:cNvSpPr>
            <a:spLocks noGrp="1"/>
          </p:cNvSpPr>
          <p:nvPr>
            <p:ph type="title"/>
          </p:nvPr>
        </p:nvSpPr>
        <p:spPr/>
        <p:txBody>
          <a:bodyPr/>
          <a:lstStyle/>
          <a:p>
            <a:r>
              <a:rPr lang="en-US" dirty="0"/>
              <a:t>Observed fluxes and the signal (count) equation</a:t>
            </a:r>
          </a:p>
        </p:txBody>
      </p:sp>
      <p:sp>
        <p:nvSpPr>
          <p:cNvPr id="3" name="Content Placeholder 2">
            <a:extLst>
              <a:ext uri="{FF2B5EF4-FFF2-40B4-BE49-F238E27FC236}">
                <a16:creationId xmlns:a16="http://schemas.microsoft.com/office/drawing/2014/main" id="{473BEDC9-37E2-3641-84B2-80D241A5CD9D}"/>
              </a:ext>
            </a:extLst>
          </p:cNvPr>
          <p:cNvSpPr>
            <a:spLocks noGrp="1"/>
          </p:cNvSpPr>
          <p:nvPr>
            <p:ph idx="1"/>
          </p:nvPr>
        </p:nvSpPr>
        <p:spPr/>
        <p:txBody>
          <a:bodyPr/>
          <a:lstStyle/>
          <a:p>
            <a:r>
              <a:rPr lang="en-US" dirty="0"/>
              <a:t>How is what we observe related to what objects emit?</a:t>
            </a:r>
          </a:p>
          <a:p>
            <a:pPr marL="457200" lvl="1" indent="0">
              <a:buNone/>
            </a:pPr>
            <a:endParaRPr lang="en-US" dirty="0"/>
          </a:p>
          <a:p>
            <a:r>
              <a:rPr lang="en-US" dirty="0"/>
              <a:t>The “signal (count) equation”</a:t>
            </a:r>
          </a:p>
          <a:p>
            <a:pPr lvl="1"/>
            <a:r>
              <a:rPr lang="en-US" dirty="0"/>
              <a:t>What are the terms?</a:t>
            </a:r>
          </a:p>
          <a:p>
            <a:pPr lvl="1"/>
            <a:r>
              <a:rPr lang="en-US" dirty="0"/>
              <a:t>How well do we know them?</a:t>
            </a:r>
          </a:p>
          <a:p>
            <a:pPr marL="457200" lvl="1" indent="0">
              <a:buNone/>
            </a:pPr>
            <a:endParaRPr lang="en-US" dirty="0"/>
          </a:p>
          <a:p>
            <a:r>
              <a:rPr lang="en-US" dirty="0"/>
              <a:t>Can we use the signal equation to measure accurate fluxes?</a:t>
            </a:r>
          </a:p>
          <a:p>
            <a:pPr marL="0" indent="0">
              <a:buNone/>
            </a:pPr>
            <a:endParaRPr lang="en-US" dirty="0"/>
          </a:p>
          <a:p>
            <a:r>
              <a:rPr lang="en-US" dirty="0"/>
              <a:t>What can we use it for?</a:t>
            </a:r>
          </a:p>
          <a:p>
            <a:pPr lvl="1"/>
            <a:endParaRPr lang="en-US" dirty="0"/>
          </a:p>
        </p:txBody>
      </p:sp>
    </p:spTree>
    <p:extLst>
      <p:ext uri="{BB962C8B-B14F-4D97-AF65-F5344CB8AC3E}">
        <p14:creationId xmlns:p14="http://schemas.microsoft.com/office/powerpoint/2010/main" val="913722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5B20C-6CAD-B340-9CB6-E15BCFF825EF}"/>
              </a:ext>
            </a:extLst>
          </p:cNvPr>
          <p:cNvSpPr>
            <a:spLocks noGrp="1"/>
          </p:cNvSpPr>
          <p:nvPr>
            <p:ph type="title"/>
          </p:nvPr>
        </p:nvSpPr>
        <p:spPr/>
        <p:txBody>
          <a:bodyPr/>
          <a:lstStyle/>
          <a:p>
            <a:r>
              <a:rPr lang="en-US" dirty="0"/>
              <a:t>Signal equation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2A9F06-9875-C743-B3D3-1A084DC935EB}"/>
                  </a:ext>
                </a:extLst>
              </p:cNvPr>
              <p:cNvSpPr>
                <a:spLocks noGrp="1"/>
              </p:cNvSpPr>
              <p:nvPr>
                <p:ph idx="1"/>
              </p:nvPr>
            </p:nvSpPr>
            <p:spPr/>
            <p:txBody>
              <a:bodyPr/>
              <a:lstStyle/>
              <a:p>
                <a:pPr marL="0" indent="0">
                  <a:buNone/>
                </a:pPr>
                <a:r>
                  <a:rPr lang="en-US" dirty="0"/>
                  <a:t> </a:t>
                </a:r>
                <a14:m>
                  <m:oMath xmlns:m="http://schemas.openxmlformats.org/officeDocument/2006/math">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Tt</m:t>
                    </m:r>
                    <m:r>
                      <a:rPr lang="en-US">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𝐹</m:t>
                    </m:r>
                    <m:r>
                      <a:rPr lang="en-US" i="1" baseline="-25000">
                        <a:latin typeface="Cambria Math" panose="02040503050406030204" pitchFamily="18" charset="0"/>
                        <a:ea typeface="Cambria Math" panose="02040503050406030204" pitchFamily="18" charset="0"/>
                      </a:rPr>
                      <m:t>𝜆</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𝜆</m:t>
                        </m:r>
                      </m:num>
                      <m:den>
                        <m:r>
                          <a:rPr lang="en-US" i="1">
                            <a:latin typeface="Cambria Math" panose="02040503050406030204" pitchFamily="18" charset="0"/>
                            <a:ea typeface="Cambria Math" panose="02040503050406030204" pitchFamily="18" charset="0"/>
                          </a:rPr>
                          <m:t>h𝑐</m:t>
                        </m:r>
                      </m:den>
                    </m:f>
                    <m:r>
                      <a:rPr lang="en-US" i="1">
                        <a:latin typeface="Cambria Math" panose="02040503050406030204" pitchFamily="18" charset="0"/>
                        <a:ea typeface="Cambria Math" panose="02040503050406030204" pitchFamily="18" charset="0"/>
                      </a:rPr>
                      <m:t>𝑎</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𝑚</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𝑖</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𝑓</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𝑑</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𝜆</m:t>
                    </m:r>
                  </m:oMath>
                </a14:m>
                <a:endParaRPr lang="en-US" dirty="0"/>
              </a:p>
              <a:p>
                <a:pPr marL="0" indent="0">
                  <a:buNone/>
                </a:pPr>
                <a:r>
                  <a:rPr lang="en-US" dirty="0"/>
                  <a:t>We can define the observed photon flux, S’:</a:t>
                </a:r>
              </a:p>
              <a:p>
                <a:pPr marL="0" indent="0">
                  <a:buNone/>
                </a:pPr>
                <a:r>
                  <a:rPr lang="en-US" dirty="0"/>
                  <a:t>        S’ =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𝐹</m:t>
                    </m:r>
                    <m:r>
                      <a:rPr lang="en-US" i="1" baseline="-25000">
                        <a:latin typeface="Cambria Math" panose="02040503050406030204" pitchFamily="18" charset="0"/>
                        <a:ea typeface="Cambria Math" panose="02040503050406030204" pitchFamily="18" charset="0"/>
                      </a:rPr>
                      <m:t>𝜆</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𝜆</m:t>
                        </m:r>
                      </m:num>
                      <m:den>
                        <m:r>
                          <a:rPr lang="en-US" i="1">
                            <a:latin typeface="Cambria Math" panose="02040503050406030204" pitchFamily="18" charset="0"/>
                            <a:ea typeface="Cambria Math" panose="02040503050406030204" pitchFamily="18" charset="0"/>
                          </a:rPr>
                          <m:t>h𝑐</m:t>
                        </m:r>
                      </m:den>
                    </m:f>
                    <m:r>
                      <a:rPr lang="en-US" i="1">
                        <a:latin typeface="Cambria Math" panose="02040503050406030204" pitchFamily="18" charset="0"/>
                        <a:ea typeface="Cambria Math" panose="02040503050406030204" pitchFamily="18" charset="0"/>
                      </a:rPr>
                      <m:t>𝑎</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𝑚</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𝑖</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𝑓</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𝑑</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𝜆</m:t>
                    </m:r>
                  </m:oMath>
                </a14:m>
                <a:endParaRPr lang="en-US" dirty="0"/>
              </a:p>
              <a:p>
                <a:pPr marL="0" indent="0">
                  <a:buNone/>
                </a:pPr>
                <a:r>
                  <a:rPr lang="en-US" dirty="0"/>
                  <a:t>        S  = S’ T t</a:t>
                </a:r>
              </a:p>
            </p:txBody>
          </p:sp>
        </mc:Choice>
        <mc:Fallback xmlns="">
          <p:sp>
            <p:nvSpPr>
              <p:cNvPr id="3" name="Content Placeholder 2">
                <a:extLst>
                  <a:ext uri="{FF2B5EF4-FFF2-40B4-BE49-F238E27FC236}">
                    <a16:creationId xmlns:a16="http://schemas.microsoft.com/office/drawing/2014/main" id="{D92A9F06-9875-C743-B3D3-1A084DC935EB}"/>
                  </a:ext>
                </a:extLst>
              </p:cNvPr>
              <p:cNvSpPr>
                <a:spLocks noGrp="1" noRot="1" noChangeAspect="1" noMove="1" noResize="1" noEditPoints="1" noAdjustHandles="1" noChangeArrowheads="1" noChangeShapeType="1" noTextEdit="1"/>
              </p:cNvSpPr>
              <p:nvPr>
                <p:ph idx="1"/>
              </p:nvPr>
            </p:nvSpPr>
            <p:spPr>
              <a:blipFill>
                <a:blip r:embed="rId2"/>
                <a:stretch>
                  <a:fillRect l="-120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AAD48D83-57FF-B94A-8FBC-C6C4C058191E}"/>
              </a:ext>
            </a:extLst>
          </p:cNvPr>
          <p:cNvSpPr txBox="1"/>
          <p:nvPr/>
        </p:nvSpPr>
        <p:spPr>
          <a:xfrm>
            <a:off x="1243013" y="4986338"/>
            <a:ext cx="5449825" cy="523220"/>
          </a:xfrm>
          <a:prstGeom prst="rect">
            <a:avLst/>
          </a:prstGeom>
          <a:noFill/>
        </p:spPr>
        <p:txBody>
          <a:bodyPr wrap="none" rtlCol="0">
            <a:spAutoFit/>
          </a:bodyPr>
          <a:lstStyle/>
          <a:p>
            <a:r>
              <a:rPr lang="en-US" sz="2800" dirty="0"/>
              <a:t>What are the units of S?   S’?     S’T? </a:t>
            </a:r>
          </a:p>
        </p:txBody>
      </p:sp>
    </p:spTree>
    <p:extLst>
      <p:ext uri="{BB962C8B-B14F-4D97-AF65-F5344CB8AC3E}">
        <p14:creationId xmlns:p14="http://schemas.microsoft.com/office/powerpoint/2010/main" val="2991328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1D2AE-BE2C-BC48-9BCE-D05C06F1184B}"/>
              </a:ext>
            </a:extLst>
          </p:cNvPr>
          <p:cNvSpPr>
            <a:spLocks noGrp="1"/>
          </p:cNvSpPr>
          <p:nvPr>
            <p:ph type="title"/>
          </p:nvPr>
        </p:nvSpPr>
        <p:spPr/>
        <p:txBody>
          <a:bodyPr/>
          <a:lstStyle/>
          <a:p>
            <a:r>
              <a:rPr lang="en-US" dirty="0"/>
              <a:t>Calibrating observations of brightness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4FC1AA3-0B17-0D41-9B6B-A1D9B35C2141}"/>
                  </a:ext>
                </a:extLst>
              </p:cNvPr>
              <p:cNvSpPr>
                <a:spLocks noGrp="1"/>
              </p:cNvSpPr>
              <p:nvPr>
                <p:ph idx="1"/>
              </p:nvPr>
            </p:nvSpPr>
            <p:spPr>
              <a:xfrm>
                <a:off x="838200" y="1496291"/>
                <a:ext cx="10515600" cy="5181600"/>
              </a:xfrm>
            </p:spPr>
            <p:txBody>
              <a:bodyPr>
                <a:normAutofit fontScale="70000" lnSpcReduction="20000"/>
              </a:bodyPr>
              <a:lstStyle/>
              <a:p>
                <a:r>
                  <a:rPr lang="en-US" dirty="0"/>
                  <a:t>Photometry: measurement of </a:t>
                </a:r>
                <a:r>
                  <a:rPr lang="en-US" dirty="0" err="1"/>
                  <a:t>brightnesses</a:t>
                </a:r>
                <a:endParaRPr lang="en-US" dirty="0"/>
              </a:p>
              <a:p>
                <a:r>
                  <a:rPr lang="en-US" dirty="0"/>
                  <a:t>Images to counts</a:t>
                </a:r>
              </a:p>
              <a:p>
                <a:r>
                  <a:rPr lang="en-US" dirty="0"/>
                  <a:t>Counts to magnitudes: “instrumental” magnitudes</a:t>
                </a:r>
              </a:p>
              <a:p>
                <a:pPr marL="45720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𝑖𝑛𝑠𝑡</m:t>
                          </m:r>
                        </m:sub>
                      </m:sSub>
                      <m:r>
                        <a:rPr lang="en-US" b="0" i="1" smtClean="0">
                          <a:latin typeface="Cambria Math" panose="02040503050406030204" pitchFamily="18" charset="0"/>
                        </a:rPr>
                        <m:t>=−2.5</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𝑐𝑜𝑢𝑛𝑡𝑠</m:t>
                          </m:r>
                          <m:r>
                            <a:rPr lang="en-US" b="0" i="1" smtClean="0">
                              <a:latin typeface="Cambria Math" panose="02040503050406030204" pitchFamily="18" charset="0"/>
                            </a:rPr>
                            <m:t>/</m:t>
                          </m:r>
                          <m:r>
                            <a:rPr lang="en-US" b="0" i="1" smtClean="0">
                              <a:latin typeface="Cambria Math" panose="02040503050406030204" pitchFamily="18" charset="0"/>
                            </a:rPr>
                            <m:t>𝑠</m:t>
                          </m:r>
                        </m:e>
                      </m:func>
                    </m:oMath>
                  </m:oMathPara>
                </a14:m>
                <a:endParaRPr lang="en-US" dirty="0"/>
              </a:p>
              <a:p>
                <a:r>
                  <a:rPr lang="en-US" dirty="0"/>
                  <a:t>Differential photometry: compare to other stars in field</a:t>
                </a:r>
              </a:p>
              <a:p>
                <a:pPr lvl="1"/>
                <a:r>
                  <a:rPr lang="en-US" dirty="0"/>
                  <a:t>All terms cancel out (to some “reasonable” level), even in poor conditions!</a:t>
                </a:r>
              </a:p>
              <a:p>
                <a:pPr lvl="1"/>
                <a:r>
                  <a:rPr lang="en-US" dirty="0"/>
                  <a:t>Even if no stars of known brightness, still useful for variability study</a:t>
                </a:r>
              </a:p>
              <a:p>
                <a:r>
                  <a:rPr lang="en-US" dirty="0"/>
                  <a:t>Calibrating photometry</a:t>
                </a:r>
              </a:p>
              <a:p>
                <a:pPr lvl="1"/>
                <a:r>
                  <a:rPr lang="en-US" dirty="0"/>
                  <a:t>If stars of known brightness in field, can determine the </a:t>
                </a:r>
                <a:r>
                  <a:rPr lang="en-US" dirty="0" err="1"/>
                  <a:t>zeropoint</a:t>
                </a:r>
                <a:r>
                  <a:rPr lang="en-US" dirty="0"/>
                  <a:t>:</a:t>
                </a:r>
              </a:p>
              <a:p>
                <a:pPr marL="45720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𝑚</m:t>
                          </m:r>
                        </m:e>
                        <m:sub>
                          <m:r>
                            <a:rPr lang="en-US" b="0" i="1" smtClean="0">
                              <a:latin typeface="Cambria Math" panose="02040503050406030204" pitchFamily="18" charset="0"/>
                            </a:rPr>
                            <m:t>𝑎𝑝𝑝𝑎𝑟𝑒𝑛𝑡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𝑖𝑛𝑠𝑡</m:t>
                          </m:r>
                        </m:sub>
                      </m:sSub>
                      <m:r>
                        <a:rPr lang="en-US" b="0" i="1" smtClean="0">
                          <a:latin typeface="Cambria Math" panose="02040503050406030204" pitchFamily="18" charset="0"/>
                        </a:rPr>
                        <m:t>+</m:t>
                      </m:r>
                      <m:r>
                        <a:rPr lang="en-US" b="0" i="1" smtClean="0">
                          <a:latin typeface="Cambria Math" panose="02040503050406030204" pitchFamily="18" charset="0"/>
                        </a:rPr>
                        <m:t>𝑧</m:t>
                      </m:r>
                    </m:oMath>
                  </m:oMathPara>
                </a14:m>
                <a:endParaRPr lang="en-US" dirty="0"/>
              </a:p>
              <a:p>
                <a:pPr lvl="1"/>
                <a:r>
                  <a:rPr lang="en-US" dirty="0"/>
                  <a:t>Subtlety: </a:t>
                </a:r>
                <a:r>
                  <a:rPr lang="en-US" dirty="0" err="1"/>
                  <a:t>zeropoint</a:t>
                </a:r>
                <a:r>
                  <a:rPr lang="en-US" dirty="0"/>
                  <a:t> as a function of SED (transformation): observe stars with range of SED / color</a:t>
                </a:r>
              </a:p>
              <a:p>
                <a:r>
                  <a:rPr lang="en-US" dirty="0"/>
                  <a:t>All sky photometry</a:t>
                </a:r>
              </a:p>
              <a:p>
                <a:pPr lvl="1"/>
                <a:r>
                  <a:rPr lang="en-US" dirty="0"/>
                  <a:t>If no stars of known brightness in field, need to observe stars of known brightness in another field!</a:t>
                </a:r>
              </a:p>
              <a:p>
                <a:pPr lvl="1"/>
                <a:r>
                  <a:rPr lang="en-US" dirty="0"/>
                  <a:t>In this case, transmission of Earth’s atmosphere needs to be considered and characterized: observe stars at range of airmass</a:t>
                </a:r>
              </a:p>
              <a:p>
                <a:pPr lvl="1"/>
                <a:r>
                  <a:rPr lang="en-US" dirty="0"/>
                  <a:t>Extinction, transformation, and </a:t>
                </a:r>
                <a:r>
                  <a:rPr lang="en-US" dirty="0" err="1"/>
                  <a:t>zeropoint</a:t>
                </a:r>
                <a:r>
                  <a:rPr lang="en-US" dirty="0"/>
                  <a:t> usually considered simultaneously: observe stars of known brightness at range of airmass and SED/color</a:t>
                </a:r>
              </a:p>
              <a:p>
                <a:pPr marL="0" indent="0">
                  <a:buNone/>
                </a:pPr>
                <a:r>
                  <a:rPr lang="en-US" dirty="0"/>
                  <a:t>	</a:t>
                </a:r>
              </a:p>
            </p:txBody>
          </p:sp>
        </mc:Choice>
        <mc:Fallback>
          <p:sp>
            <p:nvSpPr>
              <p:cNvPr id="3" name="Content Placeholder 2">
                <a:extLst>
                  <a:ext uri="{FF2B5EF4-FFF2-40B4-BE49-F238E27FC236}">
                    <a16:creationId xmlns:a16="http://schemas.microsoft.com/office/drawing/2014/main" id="{94FC1AA3-0B17-0D41-9B6B-A1D9B35C2141}"/>
                  </a:ext>
                </a:extLst>
              </p:cNvPr>
              <p:cNvSpPr>
                <a:spLocks noGrp="1" noRot="1" noChangeAspect="1" noMove="1" noResize="1" noEditPoints="1" noAdjustHandles="1" noChangeArrowheads="1" noChangeShapeType="1" noTextEdit="1"/>
              </p:cNvSpPr>
              <p:nvPr>
                <p:ph idx="1"/>
              </p:nvPr>
            </p:nvSpPr>
            <p:spPr>
              <a:xfrm>
                <a:off x="838200" y="1496291"/>
                <a:ext cx="10515600" cy="5181600"/>
              </a:xfrm>
              <a:blipFill>
                <a:blip r:embed="rId2"/>
                <a:stretch>
                  <a:fillRect l="-603" t="-2200"/>
                </a:stretch>
              </a:blipFill>
            </p:spPr>
            <p:txBody>
              <a:bodyPr/>
              <a:lstStyle/>
              <a:p>
                <a:r>
                  <a:rPr lang="en-US">
                    <a:noFill/>
                  </a:rPr>
                  <a:t> </a:t>
                </a:r>
              </a:p>
            </p:txBody>
          </p:sp>
        </mc:Fallback>
      </mc:AlternateContent>
    </p:spTree>
    <p:extLst>
      <p:ext uri="{BB962C8B-B14F-4D97-AF65-F5344CB8AC3E}">
        <p14:creationId xmlns:p14="http://schemas.microsoft.com/office/powerpoint/2010/main" val="250278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4933F-EF77-0A44-B389-7DB9152F20A1}"/>
              </a:ext>
            </a:extLst>
          </p:cNvPr>
          <p:cNvSpPr>
            <a:spLocks noGrp="1"/>
          </p:cNvSpPr>
          <p:nvPr>
            <p:ph type="title"/>
          </p:nvPr>
        </p:nvSpPr>
        <p:spPr/>
        <p:txBody>
          <a:bodyPr/>
          <a:lstStyle/>
          <a:p>
            <a:r>
              <a:rPr lang="en-US" dirty="0" err="1"/>
              <a:t>Zeropoint</a:t>
            </a:r>
            <a:endParaRPr lang="en-US" dirty="0"/>
          </a:p>
        </p:txBody>
      </p:sp>
      <p:sp>
        <p:nvSpPr>
          <p:cNvPr id="3" name="Content Placeholder 2">
            <a:extLst>
              <a:ext uri="{FF2B5EF4-FFF2-40B4-BE49-F238E27FC236}">
                <a16:creationId xmlns:a16="http://schemas.microsoft.com/office/drawing/2014/main" id="{4141C0C7-F623-3341-BED7-160AF6147082}"/>
              </a:ext>
            </a:extLst>
          </p:cNvPr>
          <p:cNvSpPr>
            <a:spLocks noGrp="1"/>
          </p:cNvSpPr>
          <p:nvPr>
            <p:ph idx="1"/>
          </p:nvPr>
        </p:nvSpPr>
        <p:spPr/>
        <p:txBody>
          <a:bodyPr/>
          <a:lstStyle/>
          <a:p>
            <a:r>
              <a:rPr lang="en-US" dirty="0"/>
              <a:t>Two telescope systems have </a:t>
            </a:r>
            <a:r>
              <a:rPr lang="en-US" dirty="0" err="1"/>
              <a:t>zeropoints</a:t>
            </a:r>
            <a:r>
              <a:rPr lang="en-US" dirty="0"/>
              <a:t> of 22 and 24, respectively. Which one would you prefer to use?</a:t>
            </a:r>
          </a:p>
          <a:p>
            <a:endParaRPr lang="en-US" dirty="0"/>
          </a:p>
        </p:txBody>
      </p:sp>
    </p:spTree>
    <p:extLst>
      <p:ext uri="{BB962C8B-B14F-4D97-AF65-F5344CB8AC3E}">
        <p14:creationId xmlns:p14="http://schemas.microsoft.com/office/powerpoint/2010/main" val="2082982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E4D4D-DDB6-C4AD-3815-FA92B3A15D18}"/>
              </a:ext>
            </a:extLst>
          </p:cNvPr>
          <p:cNvSpPr>
            <a:spLocks noGrp="1"/>
          </p:cNvSpPr>
          <p:nvPr>
            <p:ph type="title"/>
          </p:nvPr>
        </p:nvSpPr>
        <p:spPr/>
        <p:txBody>
          <a:bodyPr/>
          <a:lstStyle/>
          <a:p>
            <a:r>
              <a:rPr lang="en-US" dirty="0"/>
              <a:t>Transformation coefficients</a:t>
            </a:r>
          </a:p>
        </p:txBody>
      </p:sp>
      <p:sp>
        <p:nvSpPr>
          <p:cNvPr id="3" name="Content Placeholder 2">
            <a:extLst>
              <a:ext uri="{FF2B5EF4-FFF2-40B4-BE49-F238E27FC236}">
                <a16:creationId xmlns:a16="http://schemas.microsoft.com/office/drawing/2014/main" id="{E14D6D84-36EE-84B2-4038-723BC4AF90D6}"/>
              </a:ext>
            </a:extLst>
          </p:cNvPr>
          <p:cNvSpPr>
            <a:spLocks noGrp="1"/>
          </p:cNvSpPr>
          <p:nvPr>
            <p:ph idx="1"/>
          </p:nvPr>
        </p:nvSpPr>
        <p:spPr/>
        <p:txBody>
          <a:bodyPr/>
          <a:lstStyle/>
          <a:p>
            <a:r>
              <a:rPr lang="en-US" dirty="0"/>
              <a:t>Why?</a:t>
            </a:r>
          </a:p>
          <a:p>
            <a:r>
              <a:rPr lang="en-US" dirty="0"/>
              <a:t>How?</a:t>
            </a:r>
          </a:p>
        </p:txBody>
      </p:sp>
    </p:spTree>
    <p:extLst>
      <p:ext uri="{BB962C8B-B14F-4D97-AF65-F5344CB8AC3E}">
        <p14:creationId xmlns:p14="http://schemas.microsoft.com/office/powerpoint/2010/main" val="152408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82BF-4F26-B849-8E54-6C8E818AFFDB}"/>
              </a:ext>
            </a:extLst>
          </p:cNvPr>
          <p:cNvSpPr>
            <a:spLocks noGrp="1"/>
          </p:cNvSpPr>
          <p:nvPr>
            <p:ph type="title"/>
          </p:nvPr>
        </p:nvSpPr>
        <p:spPr/>
        <p:txBody>
          <a:bodyPr/>
          <a:lstStyle/>
          <a:p>
            <a:r>
              <a:rPr lang="en-US" dirty="0"/>
              <a:t>Photon flux and signal equation</a:t>
            </a:r>
          </a:p>
        </p:txBody>
      </p:sp>
      <p:sp>
        <p:nvSpPr>
          <p:cNvPr id="3" name="Content Placeholder 2">
            <a:extLst>
              <a:ext uri="{FF2B5EF4-FFF2-40B4-BE49-F238E27FC236}">
                <a16:creationId xmlns:a16="http://schemas.microsoft.com/office/drawing/2014/main" id="{A337A354-2274-C340-B042-5E0213CACEDC}"/>
              </a:ext>
            </a:extLst>
          </p:cNvPr>
          <p:cNvSpPr>
            <a:spLocks noGrp="1"/>
          </p:cNvSpPr>
          <p:nvPr>
            <p:ph idx="1"/>
          </p:nvPr>
        </p:nvSpPr>
        <p:spPr>
          <a:xfrm>
            <a:off x="838200" y="1911350"/>
            <a:ext cx="10515600" cy="4351338"/>
          </a:xfrm>
        </p:spPr>
        <p:txBody>
          <a:bodyPr/>
          <a:lstStyle/>
          <a:p>
            <a:r>
              <a:rPr lang="en-US" dirty="0"/>
              <a:t>See </a:t>
            </a:r>
            <a:r>
              <a:rPr lang="en-US" dirty="0">
                <a:hlinkClick r:id="rId2"/>
              </a:rPr>
              <a:t>Canvas assignment</a:t>
            </a:r>
            <a:endParaRPr lang="en-US" dirty="0"/>
          </a:p>
        </p:txBody>
      </p:sp>
    </p:spTree>
    <p:extLst>
      <p:ext uri="{BB962C8B-B14F-4D97-AF65-F5344CB8AC3E}">
        <p14:creationId xmlns:p14="http://schemas.microsoft.com/office/powerpoint/2010/main" val="883712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D79B7-E7BF-4B49-8637-7829F2B2452E}"/>
              </a:ext>
            </a:extLst>
          </p:cNvPr>
          <p:cNvSpPr>
            <a:spLocks noGrp="1"/>
          </p:cNvSpPr>
          <p:nvPr>
            <p:ph type="title"/>
          </p:nvPr>
        </p:nvSpPr>
        <p:spPr/>
        <p:txBody>
          <a:bodyPr/>
          <a:lstStyle/>
          <a:p>
            <a:r>
              <a:rPr lang="en-US" dirty="0"/>
              <a:t>Photometric transformations</a:t>
            </a:r>
          </a:p>
        </p:txBody>
      </p:sp>
      <p:sp>
        <p:nvSpPr>
          <p:cNvPr id="6" name="TextBox 5">
            <a:extLst>
              <a:ext uri="{FF2B5EF4-FFF2-40B4-BE49-F238E27FC236}">
                <a16:creationId xmlns:a16="http://schemas.microsoft.com/office/drawing/2014/main" id="{11C22AC2-D395-D14F-B9A8-53E20EB3F072}"/>
              </a:ext>
            </a:extLst>
          </p:cNvPr>
          <p:cNvSpPr txBox="1"/>
          <p:nvPr/>
        </p:nvSpPr>
        <p:spPr>
          <a:xfrm>
            <a:off x="1088572" y="1682640"/>
            <a:ext cx="8991600" cy="461665"/>
          </a:xfrm>
          <a:prstGeom prst="rect">
            <a:avLst/>
          </a:prstGeom>
          <a:noFill/>
        </p:spPr>
        <p:txBody>
          <a:bodyPr wrap="square" rtlCol="0">
            <a:spAutoFit/>
          </a:bodyPr>
          <a:lstStyle/>
          <a:p>
            <a:r>
              <a:rPr lang="en-US" sz="2400" dirty="0"/>
              <a:t>See </a:t>
            </a:r>
            <a:r>
              <a:rPr lang="en-US" sz="2400" dirty="0">
                <a:hlinkClick r:id="rId2"/>
              </a:rPr>
              <a:t>Canvas assignment</a:t>
            </a:r>
            <a:endParaRPr lang="en-US" sz="2400" dirty="0"/>
          </a:p>
        </p:txBody>
      </p:sp>
    </p:spTree>
    <p:extLst>
      <p:ext uri="{BB962C8B-B14F-4D97-AF65-F5344CB8AC3E}">
        <p14:creationId xmlns:p14="http://schemas.microsoft.com/office/powerpoint/2010/main" val="1727857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793BB-1D51-8640-9D1A-CE815EEC695D}"/>
              </a:ext>
            </a:extLst>
          </p:cNvPr>
          <p:cNvSpPr>
            <a:spLocks noGrp="1"/>
          </p:cNvSpPr>
          <p:nvPr>
            <p:ph type="title"/>
          </p:nvPr>
        </p:nvSpPr>
        <p:spPr/>
        <p:txBody>
          <a:bodyPr/>
          <a:lstStyle/>
          <a:p>
            <a:r>
              <a:rPr lang="en-US" dirty="0"/>
              <a:t>Topics 8/31</a:t>
            </a:r>
          </a:p>
        </p:txBody>
      </p:sp>
      <p:sp>
        <p:nvSpPr>
          <p:cNvPr id="3" name="Content Placeholder 2">
            <a:extLst>
              <a:ext uri="{FF2B5EF4-FFF2-40B4-BE49-F238E27FC236}">
                <a16:creationId xmlns:a16="http://schemas.microsoft.com/office/drawing/2014/main" id="{5E4A47A3-CFB5-4B4C-857B-CC213439198D}"/>
              </a:ext>
            </a:extLst>
          </p:cNvPr>
          <p:cNvSpPr>
            <a:spLocks noGrp="1"/>
          </p:cNvSpPr>
          <p:nvPr>
            <p:ph idx="1"/>
          </p:nvPr>
        </p:nvSpPr>
        <p:spPr/>
        <p:txBody>
          <a:bodyPr/>
          <a:lstStyle/>
          <a:p>
            <a:r>
              <a:rPr lang="en-US" dirty="0"/>
              <a:t>Questions?</a:t>
            </a:r>
          </a:p>
          <a:p>
            <a:r>
              <a:rPr lang="en-US" dirty="0"/>
              <a:t>End of module on light and the signal equation!</a:t>
            </a:r>
          </a:p>
          <a:p>
            <a:pPr lvl="1"/>
            <a:r>
              <a:rPr lang="en-US" dirty="0"/>
              <a:t>Problem solutions</a:t>
            </a:r>
          </a:p>
          <a:p>
            <a:pPr lvl="1"/>
            <a:r>
              <a:rPr lang="en-US" dirty="0"/>
              <a:t>Module summary</a:t>
            </a:r>
          </a:p>
          <a:p>
            <a:r>
              <a:rPr lang="en-US" dirty="0"/>
              <a:t>Uncertainties</a:t>
            </a:r>
          </a:p>
          <a:p>
            <a:pPr lvl="1"/>
            <a:r>
              <a:rPr lang="en-US" dirty="0"/>
              <a:t>Distributions</a:t>
            </a:r>
          </a:p>
          <a:p>
            <a:pPr lvl="1"/>
            <a:r>
              <a:rPr lang="en-US" dirty="0"/>
              <a:t>Poisson and Gaussian (normal) distribution</a:t>
            </a:r>
          </a:p>
          <a:p>
            <a:pPr lvl="1"/>
            <a:r>
              <a:rPr lang="en-US" dirty="0"/>
              <a:t>confidence levels</a:t>
            </a:r>
          </a:p>
        </p:txBody>
      </p:sp>
    </p:spTree>
    <p:extLst>
      <p:ext uri="{BB962C8B-B14F-4D97-AF65-F5344CB8AC3E}">
        <p14:creationId xmlns:p14="http://schemas.microsoft.com/office/powerpoint/2010/main" val="1964066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6A4A5-77BE-934E-89BE-EA4A17D35365}"/>
              </a:ext>
            </a:extLst>
          </p:cNvPr>
          <p:cNvSpPr>
            <a:spLocks noGrp="1"/>
          </p:cNvSpPr>
          <p:nvPr>
            <p:ph type="title"/>
          </p:nvPr>
        </p:nvSpPr>
        <p:spPr/>
        <p:txBody>
          <a:bodyPr/>
          <a:lstStyle/>
          <a:p>
            <a:r>
              <a:rPr lang="en-US" dirty="0"/>
              <a:t>Topics 8/22</a:t>
            </a:r>
          </a:p>
        </p:txBody>
      </p:sp>
      <p:sp>
        <p:nvSpPr>
          <p:cNvPr id="3" name="Content Placeholder 2">
            <a:extLst>
              <a:ext uri="{FF2B5EF4-FFF2-40B4-BE49-F238E27FC236}">
                <a16:creationId xmlns:a16="http://schemas.microsoft.com/office/drawing/2014/main" id="{DDCEA84F-826B-1E4E-B09F-41687604D10E}"/>
              </a:ext>
            </a:extLst>
          </p:cNvPr>
          <p:cNvSpPr>
            <a:spLocks noGrp="1"/>
          </p:cNvSpPr>
          <p:nvPr>
            <p:ph idx="1"/>
          </p:nvPr>
        </p:nvSpPr>
        <p:spPr/>
        <p:txBody>
          <a:bodyPr/>
          <a:lstStyle/>
          <a:p>
            <a:r>
              <a:rPr lang="en-US" dirty="0"/>
              <a:t>Quick student discussion to identify questions</a:t>
            </a:r>
          </a:p>
          <a:p>
            <a:r>
              <a:rPr lang="en-US" dirty="0"/>
              <a:t>Questions </a:t>
            </a:r>
          </a:p>
          <a:p>
            <a:r>
              <a:rPr lang="en-US" dirty="0"/>
              <a:t>Errata: wavelength in vacuum relative to wavelength in air</a:t>
            </a:r>
          </a:p>
          <a:p>
            <a:r>
              <a:rPr lang="en-US" dirty="0"/>
              <a:t>properties of light and quantities astronomers measure</a:t>
            </a:r>
          </a:p>
          <a:p>
            <a:pPr lvl="1"/>
            <a:r>
              <a:rPr lang="en-US" dirty="0"/>
              <a:t>Basic quantities</a:t>
            </a:r>
          </a:p>
          <a:p>
            <a:pPr lvl="1"/>
            <a:r>
              <a:rPr lang="en-US" dirty="0"/>
              <a:t>Electromagnetic spectrum</a:t>
            </a:r>
          </a:p>
          <a:p>
            <a:r>
              <a:rPr lang="en-US" dirty="0"/>
              <a:t>magnitudes </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2719315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70DFD-D3CE-809B-D922-7F4CAE9E6075}"/>
              </a:ext>
            </a:extLst>
          </p:cNvPr>
          <p:cNvSpPr>
            <a:spLocks noGrp="1"/>
          </p:cNvSpPr>
          <p:nvPr>
            <p:ph type="title"/>
          </p:nvPr>
        </p:nvSpPr>
        <p:spPr/>
        <p:txBody>
          <a:bodyPr/>
          <a:lstStyle/>
          <a:p>
            <a:r>
              <a:rPr lang="en-US" dirty="0"/>
              <a:t>Poisson distribution</a:t>
            </a:r>
          </a:p>
        </p:txBody>
      </p:sp>
      <p:sp>
        <p:nvSpPr>
          <p:cNvPr id="3" name="Content Placeholder 2">
            <a:extLst>
              <a:ext uri="{FF2B5EF4-FFF2-40B4-BE49-F238E27FC236}">
                <a16:creationId xmlns:a16="http://schemas.microsoft.com/office/drawing/2014/main" id="{ECCDC3D0-ACAE-F3F9-43D9-1EBC3ADD7440}"/>
              </a:ext>
            </a:extLst>
          </p:cNvPr>
          <p:cNvSpPr>
            <a:spLocks noGrp="1"/>
          </p:cNvSpPr>
          <p:nvPr>
            <p:ph idx="1"/>
          </p:nvPr>
        </p:nvSpPr>
        <p:spPr/>
        <p:txBody>
          <a:bodyPr>
            <a:normAutofit lnSpcReduction="10000"/>
          </a:bodyPr>
          <a:lstStyle/>
          <a:p>
            <a:r>
              <a:rPr lang="en-US" dirty="0"/>
              <a:t>What does it look like?</a:t>
            </a:r>
          </a:p>
          <a:p>
            <a:r>
              <a:rPr lang="en-US" dirty="0"/>
              <a:t>What is its key characteristic (in terms of mean and standard deviation)?</a:t>
            </a:r>
          </a:p>
          <a:p>
            <a:r>
              <a:rPr lang="en-US" dirty="0"/>
              <a:t>What is uncertainty for a mean count of:</a:t>
            </a:r>
          </a:p>
          <a:p>
            <a:pPr lvl="1"/>
            <a:r>
              <a:rPr lang="en-US" dirty="0"/>
              <a:t>100 photons</a:t>
            </a:r>
          </a:p>
          <a:p>
            <a:pPr lvl="1"/>
            <a:r>
              <a:rPr lang="en-US" dirty="0"/>
              <a:t>10000 photons</a:t>
            </a:r>
          </a:p>
          <a:p>
            <a:pPr lvl="1"/>
            <a:r>
              <a:rPr lang="en-US" dirty="0"/>
              <a:t>1000000 photons</a:t>
            </a:r>
          </a:p>
          <a:p>
            <a:r>
              <a:rPr lang="en-US" dirty="0"/>
              <a:t>Which is the most accurate measurement?</a:t>
            </a:r>
          </a:p>
          <a:p>
            <a:r>
              <a:rPr lang="en-US" dirty="0"/>
              <a:t>Does it matter how long it took to obtain that number of photons?</a:t>
            </a:r>
          </a:p>
          <a:p>
            <a:r>
              <a:rPr lang="en-US" dirty="0"/>
              <a:t>The noise equation….</a:t>
            </a:r>
          </a:p>
          <a:p>
            <a:endParaRPr lang="en-US" dirty="0"/>
          </a:p>
        </p:txBody>
      </p:sp>
    </p:spTree>
    <p:extLst>
      <p:ext uri="{BB962C8B-B14F-4D97-AF65-F5344CB8AC3E}">
        <p14:creationId xmlns:p14="http://schemas.microsoft.com/office/powerpoint/2010/main" val="1536340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9A5F-22BA-9847-BF83-C25B50D8ABAF}"/>
              </a:ext>
            </a:extLst>
          </p:cNvPr>
          <p:cNvSpPr>
            <a:spLocks noGrp="1"/>
          </p:cNvSpPr>
          <p:nvPr>
            <p:ph type="title"/>
          </p:nvPr>
        </p:nvSpPr>
        <p:spPr/>
        <p:txBody>
          <a:bodyPr/>
          <a:lstStyle/>
          <a:p>
            <a:r>
              <a:rPr lang="en-US" dirty="0"/>
              <a:t>Exposure time calculator: part one</a:t>
            </a:r>
          </a:p>
        </p:txBody>
      </p:sp>
      <p:sp>
        <p:nvSpPr>
          <p:cNvPr id="3" name="Content Placeholder 2">
            <a:extLst>
              <a:ext uri="{FF2B5EF4-FFF2-40B4-BE49-F238E27FC236}">
                <a16:creationId xmlns:a16="http://schemas.microsoft.com/office/drawing/2014/main" id="{1AD94B82-25CF-0F48-9036-4867E01A4692}"/>
              </a:ext>
            </a:extLst>
          </p:cNvPr>
          <p:cNvSpPr>
            <a:spLocks noGrp="1"/>
          </p:cNvSpPr>
          <p:nvPr>
            <p:ph idx="1"/>
          </p:nvPr>
        </p:nvSpPr>
        <p:spPr/>
        <p:txBody>
          <a:bodyPr>
            <a:normAutofit fontScale="70000" lnSpcReduction="20000"/>
          </a:bodyPr>
          <a:lstStyle/>
          <a:p>
            <a:r>
              <a:rPr lang="en-US" dirty="0"/>
              <a:t>Let’s design a modular program to apply the count equation</a:t>
            </a:r>
          </a:p>
          <a:p>
            <a:r>
              <a:rPr lang="en-US" dirty="0"/>
              <a:t>Given a magnitude and unnormalized SED, or input spectrum and a telescope/instrument, return estimate of observed photons, either as a function of wavelength (spectrograph) or number(s) for given filter(s) (imager)</a:t>
            </a:r>
          </a:p>
          <a:p>
            <a:r>
              <a:rPr lang="en-US" dirty="0"/>
              <a:t>What functions do we need?</a:t>
            </a:r>
          </a:p>
          <a:p>
            <a:pPr lvl="1"/>
            <a:r>
              <a:rPr lang="en-US" dirty="0"/>
              <a:t>Function to return f(lambda) given input mag, spectrum</a:t>
            </a:r>
          </a:p>
          <a:p>
            <a:pPr lvl="1"/>
            <a:r>
              <a:rPr lang="en-US" dirty="0"/>
              <a:t>Function to return collecting area given observatory/telescope</a:t>
            </a:r>
          </a:p>
          <a:p>
            <a:pPr lvl="1"/>
            <a:r>
              <a:rPr lang="en-US" dirty="0"/>
              <a:t>function to return telescope transmission: </a:t>
            </a:r>
            <a:r>
              <a:rPr lang="en-US" dirty="0" err="1"/>
              <a:t>tel</a:t>
            </a:r>
            <a:r>
              <a:rPr lang="en-US" dirty="0"/>
              <a:t>(lambda), combine with previous?</a:t>
            </a:r>
          </a:p>
          <a:p>
            <a:pPr lvl="1"/>
            <a:r>
              <a:rPr lang="en-US" dirty="0"/>
              <a:t>Function to return </a:t>
            </a:r>
            <a:r>
              <a:rPr lang="en-US" dirty="0" err="1"/>
              <a:t>atmos</a:t>
            </a:r>
            <a:r>
              <a:rPr lang="en-US" dirty="0"/>
              <a:t>(lambda) given observatory</a:t>
            </a:r>
          </a:p>
          <a:p>
            <a:pPr lvl="1"/>
            <a:r>
              <a:rPr lang="en-US" dirty="0"/>
              <a:t>Function to return </a:t>
            </a:r>
            <a:r>
              <a:rPr lang="en-US" dirty="0" err="1"/>
              <a:t>inst</a:t>
            </a:r>
            <a:r>
              <a:rPr lang="en-US" dirty="0"/>
              <a:t>(lambda) given instrument</a:t>
            </a:r>
          </a:p>
          <a:p>
            <a:pPr lvl="1"/>
            <a:r>
              <a:rPr lang="en-US" dirty="0"/>
              <a:t>Function to return </a:t>
            </a:r>
            <a:r>
              <a:rPr lang="en-US" dirty="0" err="1"/>
              <a:t>filt</a:t>
            </a:r>
            <a:r>
              <a:rPr lang="en-US" dirty="0"/>
              <a:t>(lambda) given instrument/filter(s)</a:t>
            </a:r>
          </a:p>
          <a:p>
            <a:pPr lvl="1"/>
            <a:r>
              <a:rPr lang="en-US" dirty="0"/>
              <a:t>Function to return det(lambda) given instrument</a:t>
            </a:r>
          </a:p>
          <a:p>
            <a:pPr lvl="1"/>
            <a:r>
              <a:rPr lang="en-US" dirty="0"/>
              <a:t>Function to integrate</a:t>
            </a:r>
          </a:p>
          <a:p>
            <a:r>
              <a:rPr lang="en-US" dirty="0"/>
              <a:t>How would we test this?</a:t>
            </a:r>
          </a:p>
          <a:p>
            <a:r>
              <a:rPr lang="en-US" dirty="0"/>
              <a:t>An alternative: object oriented programming</a:t>
            </a:r>
          </a:p>
        </p:txBody>
      </p:sp>
    </p:spTree>
    <p:extLst>
      <p:ext uri="{BB962C8B-B14F-4D97-AF65-F5344CB8AC3E}">
        <p14:creationId xmlns:p14="http://schemas.microsoft.com/office/powerpoint/2010/main" val="389057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2A872-CDF2-9DFF-74CB-F98369A1E0CB}"/>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70843C7C-1989-9227-73EB-B2EFEB3BEFD5}"/>
              </a:ext>
            </a:extLst>
          </p:cNvPr>
          <p:cNvSpPr>
            <a:spLocks noGrp="1"/>
          </p:cNvSpPr>
          <p:nvPr>
            <p:ph idx="1"/>
          </p:nvPr>
        </p:nvSpPr>
        <p:spPr/>
        <p:txBody>
          <a:bodyPr>
            <a:normAutofit fontScale="92500" lnSpcReduction="20000"/>
          </a:bodyPr>
          <a:lstStyle/>
          <a:p>
            <a:r>
              <a:rPr lang="en-US" dirty="0"/>
              <a:t>Function vs object oriented</a:t>
            </a:r>
          </a:p>
          <a:p>
            <a:r>
              <a:rPr lang="en-US" dirty="0"/>
              <a:t>Using git for version control</a:t>
            </a:r>
          </a:p>
          <a:p>
            <a:pPr lvl="1"/>
            <a:r>
              <a:rPr lang="en-US" dirty="0"/>
              <a:t>You should have received invitation to be collaborator on a535 project</a:t>
            </a:r>
          </a:p>
          <a:p>
            <a:pPr lvl="1"/>
            <a:r>
              <a:rPr lang="en-US" dirty="0"/>
              <a:t>git clone </a:t>
            </a:r>
            <a:r>
              <a:rPr lang="en-US" dirty="0">
                <a:hlinkClick r:id="rId2"/>
              </a:rPr>
              <a:t>git@github.com:holtzmanjon/a535.git</a:t>
            </a:r>
            <a:endParaRPr lang="en-US" dirty="0"/>
          </a:p>
          <a:p>
            <a:pPr lvl="1"/>
            <a:r>
              <a:rPr lang="en-US" dirty="0"/>
              <a:t>Each group should create a branch</a:t>
            </a:r>
          </a:p>
          <a:p>
            <a:pPr lvl="2"/>
            <a:r>
              <a:rPr lang="en-US" dirty="0"/>
              <a:t>E.g., git branch </a:t>
            </a:r>
            <a:r>
              <a:rPr lang="en-US" i="1" dirty="0" err="1"/>
              <a:t>groupA</a:t>
            </a:r>
            <a:endParaRPr lang="en-US" i="1" dirty="0"/>
          </a:p>
          <a:p>
            <a:pPr lvl="1"/>
            <a:r>
              <a:rPr lang="en-US" dirty="0"/>
              <a:t>Create a directory for your project</a:t>
            </a:r>
          </a:p>
          <a:p>
            <a:pPr lvl="1"/>
            <a:r>
              <a:rPr lang="en-US" dirty="0"/>
              <a:t>Create files in your directory</a:t>
            </a:r>
          </a:p>
          <a:p>
            <a:pPr lvl="1"/>
            <a:r>
              <a:rPr lang="en-US" dirty="0"/>
              <a:t>Commit them with comments to the local repository</a:t>
            </a:r>
          </a:p>
          <a:p>
            <a:pPr lvl="2"/>
            <a:r>
              <a:rPr lang="en-US" dirty="0"/>
              <a:t>git commit</a:t>
            </a:r>
          </a:p>
          <a:p>
            <a:pPr lvl="1"/>
            <a:r>
              <a:rPr lang="en-US" dirty="0"/>
              <a:t>Push them to the remote </a:t>
            </a:r>
            <a:r>
              <a:rPr lang="en-US" dirty="0" err="1"/>
              <a:t>github</a:t>
            </a:r>
            <a:r>
              <a:rPr lang="en-US" dirty="0"/>
              <a:t> repository</a:t>
            </a:r>
          </a:p>
          <a:p>
            <a:pPr lvl="2"/>
            <a:r>
              <a:rPr lang="en-US" dirty="0"/>
              <a:t>git push origin </a:t>
            </a:r>
            <a:r>
              <a:rPr lang="en-US" i="1" dirty="0"/>
              <a:t>branch</a:t>
            </a:r>
          </a:p>
          <a:p>
            <a:pPr lvl="1"/>
            <a:r>
              <a:rPr lang="en-US" dirty="0"/>
              <a:t>When you have a working version, can merge into main and tag</a:t>
            </a:r>
          </a:p>
          <a:p>
            <a:pPr lvl="1"/>
            <a:endParaRPr lang="en-US" dirty="0"/>
          </a:p>
        </p:txBody>
      </p:sp>
    </p:spTree>
    <p:extLst>
      <p:ext uri="{BB962C8B-B14F-4D97-AF65-F5344CB8AC3E}">
        <p14:creationId xmlns:p14="http://schemas.microsoft.com/office/powerpoint/2010/main" val="2685457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AD3C4-366B-CF4F-B649-AFA83CA90E8B}"/>
              </a:ext>
            </a:extLst>
          </p:cNvPr>
          <p:cNvSpPr>
            <a:spLocks noGrp="1"/>
          </p:cNvSpPr>
          <p:nvPr>
            <p:ph type="title"/>
          </p:nvPr>
        </p:nvSpPr>
        <p:spPr/>
        <p:txBody>
          <a:bodyPr/>
          <a:lstStyle/>
          <a:p>
            <a:r>
              <a:rPr lang="en-US" dirty="0"/>
              <a:t>Discussion: flux, surface brightness, and luminosity</a:t>
            </a:r>
          </a:p>
        </p:txBody>
      </p:sp>
      <p:sp>
        <p:nvSpPr>
          <p:cNvPr id="3" name="Content Placeholder 2">
            <a:extLst>
              <a:ext uri="{FF2B5EF4-FFF2-40B4-BE49-F238E27FC236}">
                <a16:creationId xmlns:a16="http://schemas.microsoft.com/office/drawing/2014/main" id="{4CE754F3-CD40-3943-A024-646218AE2ECE}"/>
              </a:ext>
            </a:extLst>
          </p:cNvPr>
          <p:cNvSpPr>
            <a:spLocks noGrp="1"/>
          </p:cNvSpPr>
          <p:nvPr>
            <p:ph idx="1"/>
          </p:nvPr>
        </p:nvSpPr>
        <p:spPr/>
        <p:txBody>
          <a:bodyPr/>
          <a:lstStyle/>
          <a:p>
            <a:r>
              <a:rPr lang="en-US" dirty="0"/>
              <a:t>Describe these qualitatively</a:t>
            </a:r>
          </a:p>
          <a:p>
            <a:r>
              <a:rPr lang="en-US" dirty="0"/>
              <a:t>What are the dimensions?</a:t>
            </a:r>
          </a:p>
          <a:p>
            <a:r>
              <a:rPr lang="en-US" dirty="0"/>
              <a:t>Which quantities are relevant for what astronomical objects?</a:t>
            </a:r>
          </a:p>
          <a:p>
            <a:r>
              <a:rPr lang="en-US" dirty="0"/>
              <a:t>How do they depend on distance?</a:t>
            </a:r>
          </a:p>
          <a:p>
            <a:pPr marL="0" indent="0">
              <a:buNone/>
            </a:pPr>
            <a:endParaRPr lang="en-US" dirty="0"/>
          </a:p>
        </p:txBody>
      </p:sp>
    </p:spTree>
    <p:extLst>
      <p:ext uri="{BB962C8B-B14F-4D97-AF65-F5344CB8AC3E}">
        <p14:creationId xmlns:p14="http://schemas.microsoft.com/office/powerpoint/2010/main" val="85057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114D1-1D03-9947-8434-856B6F4D89FC}"/>
              </a:ext>
            </a:extLst>
          </p:cNvPr>
          <p:cNvSpPr>
            <a:spLocks noGrp="1"/>
          </p:cNvSpPr>
          <p:nvPr>
            <p:ph type="title"/>
          </p:nvPr>
        </p:nvSpPr>
        <p:spPr/>
        <p:txBody>
          <a:bodyPr/>
          <a:lstStyle/>
          <a:p>
            <a:r>
              <a:rPr lang="en-US" dirty="0"/>
              <a:t>Light and the electromagnetic spectrum</a:t>
            </a:r>
          </a:p>
        </p:txBody>
      </p:sp>
      <p:sp>
        <p:nvSpPr>
          <p:cNvPr id="3" name="Content Placeholder 2">
            <a:extLst>
              <a:ext uri="{FF2B5EF4-FFF2-40B4-BE49-F238E27FC236}">
                <a16:creationId xmlns:a16="http://schemas.microsoft.com/office/drawing/2014/main" id="{4AB5A7DC-115F-4644-B8C5-ED1CB1EDCAA5}"/>
              </a:ext>
            </a:extLst>
          </p:cNvPr>
          <p:cNvSpPr>
            <a:spLocks noGrp="1"/>
          </p:cNvSpPr>
          <p:nvPr>
            <p:ph idx="1"/>
          </p:nvPr>
        </p:nvSpPr>
        <p:spPr/>
        <p:txBody>
          <a:bodyPr/>
          <a:lstStyle/>
          <a:p>
            <a:r>
              <a:rPr lang="en-US" dirty="0"/>
              <a:t>What are different types of light?</a:t>
            </a:r>
          </a:p>
          <a:p>
            <a:r>
              <a:rPr lang="en-US" dirty="0"/>
              <a:t>By what quantities are they characterized?</a:t>
            </a:r>
          </a:p>
          <a:p>
            <a:r>
              <a:rPr lang="en-US" dirty="0"/>
              <a:t>How are these quantities related?</a:t>
            </a:r>
          </a:p>
          <a:p>
            <a:endParaRPr lang="en-US" dirty="0"/>
          </a:p>
        </p:txBody>
      </p:sp>
    </p:spTree>
    <p:extLst>
      <p:ext uri="{BB962C8B-B14F-4D97-AF65-F5344CB8AC3E}">
        <p14:creationId xmlns:p14="http://schemas.microsoft.com/office/powerpoint/2010/main" val="107390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092A8-7492-C846-8FA7-23A51DA51AC4}"/>
              </a:ext>
            </a:extLst>
          </p:cNvPr>
          <p:cNvSpPr>
            <a:spLocks noGrp="1"/>
          </p:cNvSpPr>
          <p:nvPr>
            <p:ph type="title"/>
          </p:nvPr>
        </p:nvSpPr>
        <p:spPr/>
        <p:txBody>
          <a:bodyPr/>
          <a:lstStyle/>
          <a:p>
            <a:r>
              <a:rPr lang="en-US" dirty="0"/>
              <a:t>Discussion: magnitudes</a:t>
            </a:r>
          </a:p>
        </p:txBody>
      </p:sp>
      <p:sp>
        <p:nvSpPr>
          <p:cNvPr id="3" name="Content Placeholder 2">
            <a:extLst>
              <a:ext uri="{FF2B5EF4-FFF2-40B4-BE49-F238E27FC236}">
                <a16:creationId xmlns:a16="http://schemas.microsoft.com/office/drawing/2014/main" id="{6BF651B8-0B6C-BF48-B6D6-CBE28AE6BC09}"/>
              </a:ext>
            </a:extLst>
          </p:cNvPr>
          <p:cNvSpPr>
            <a:spLocks noGrp="1"/>
          </p:cNvSpPr>
          <p:nvPr>
            <p:ph idx="1"/>
          </p:nvPr>
        </p:nvSpPr>
        <p:spPr/>
        <p:txBody>
          <a:bodyPr>
            <a:normAutofit fontScale="85000" lnSpcReduction="20000"/>
          </a:bodyPr>
          <a:lstStyle/>
          <a:p>
            <a:r>
              <a:rPr lang="en-US" dirty="0"/>
              <a:t>Why use magnitudes?</a:t>
            </a:r>
          </a:p>
          <a:p>
            <a:r>
              <a:rPr lang="en-US" dirty="0"/>
              <a:t>How are magnitudes defined?</a:t>
            </a:r>
          </a:p>
          <a:p>
            <a:r>
              <a:rPr lang="en-US" dirty="0"/>
              <a:t>How does this apply to the relative </a:t>
            </a:r>
            <a:r>
              <a:rPr lang="en-US" dirty="0" err="1"/>
              <a:t>brightnesses</a:t>
            </a:r>
            <a:r>
              <a:rPr lang="en-US" dirty="0"/>
              <a:t> of two objects?</a:t>
            </a:r>
          </a:p>
          <a:p>
            <a:r>
              <a:rPr lang="en-US" dirty="0"/>
              <a:t>What is the relative brightness of two objects, m1=2,m2=9.5?</a:t>
            </a:r>
          </a:p>
          <a:p>
            <a:r>
              <a:rPr lang="en-US" dirty="0"/>
              <a:t>What is the relative brightness of two objects,m1=12, m2=19.5?</a:t>
            </a:r>
          </a:p>
          <a:p>
            <a:r>
              <a:rPr lang="en-US" dirty="0"/>
              <a:t>What is the magnitude difference between two objects that differ in brightness by a factor of a million?</a:t>
            </a:r>
          </a:p>
          <a:p>
            <a:r>
              <a:rPr lang="en-US" dirty="0"/>
              <a:t>What does the ratio of two magnitudes indicate?</a:t>
            </a:r>
          </a:p>
          <a:p>
            <a:r>
              <a:rPr lang="en-US" dirty="0"/>
              <a:t>What mathematical operations might you expect to use with magnitudes and which ones not)?</a:t>
            </a:r>
          </a:p>
          <a:p>
            <a:r>
              <a:rPr lang="en-US" dirty="0"/>
              <a:t>What quantities do apparent and absolute magnitude correspond do (flux, surface brightness, or luminosity?)</a:t>
            </a:r>
          </a:p>
        </p:txBody>
      </p:sp>
    </p:spTree>
    <p:extLst>
      <p:ext uri="{BB962C8B-B14F-4D97-AF65-F5344CB8AC3E}">
        <p14:creationId xmlns:p14="http://schemas.microsoft.com/office/powerpoint/2010/main" val="42275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513F4-683E-9344-8746-55DF5521ED41}"/>
              </a:ext>
            </a:extLst>
          </p:cNvPr>
          <p:cNvSpPr>
            <a:spLocks noGrp="1"/>
          </p:cNvSpPr>
          <p:nvPr>
            <p:ph type="title"/>
          </p:nvPr>
        </p:nvSpPr>
        <p:spPr/>
        <p:txBody>
          <a:bodyPr/>
          <a:lstStyle/>
          <a:p>
            <a:r>
              <a:rPr lang="en-US" dirty="0"/>
              <a:t>Problem : solar flux and surface brightness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AC7551-EA2D-4945-845E-6F885A24BA41}"/>
                  </a:ext>
                </a:extLst>
              </p:cNvPr>
              <p:cNvSpPr>
                <a:spLocks noGrp="1"/>
              </p:cNvSpPr>
              <p:nvPr>
                <p:ph idx="1"/>
              </p:nvPr>
            </p:nvSpPr>
            <p:spPr/>
            <p:txBody>
              <a:bodyPr>
                <a:normAutofit fontScale="85000" lnSpcReduction="10000"/>
              </a:bodyPr>
              <a:lstStyle/>
              <a:p>
                <a:r>
                  <a:rPr lang="en-US" dirty="0"/>
                  <a:t>The solar constant is a flux measuring the mean solar radiation at the Earth.</a:t>
                </a:r>
              </a:p>
              <a:p>
                <a:pPr lvl="1"/>
                <a:r>
                  <a:rPr lang="en-US" dirty="0"/>
                  <a:t>What are the dimensions (i.e., in terms of length, mass, time, energy, </a:t>
                </a:r>
                <a:r>
                  <a:rPr lang="en-US" dirty="0" err="1"/>
                  <a:t>etc</a:t>
                </a:r>
                <a:r>
                  <a:rPr lang="en-US" dirty="0"/>
                  <a:t>?</a:t>
                </a:r>
              </a:p>
              <a:p>
                <a:pPr lvl="1"/>
                <a:r>
                  <a:rPr lang="en-US" dirty="0"/>
                  <a:t>In MKS/SI, what are the units?</a:t>
                </a:r>
              </a:p>
              <a:p>
                <a:pPr lvl="1"/>
                <a:r>
                  <a:rPr lang="en-US" dirty="0"/>
                  <a:t>In </a:t>
                </a:r>
                <a:r>
                  <a:rPr lang="en-US" dirty="0" err="1"/>
                  <a:t>cgs</a:t>
                </a:r>
                <a:r>
                  <a:rPr lang="en-US" dirty="0"/>
                  <a:t>, what are the units?</a:t>
                </a:r>
              </a:p>
              <a:p>
                <a:pPr lvl="1"/>
                <a:r>
                  <a:rPr lang="en-US" dirty="0"/>
                  <a:t>Calculate its value, given the luminosity of the sun is about </a:t>
                </a:r>
                <a14:m>
                  <m:oMath xmlns:m="http://schemas.openxmlformats.org/officeDocument/2006/math">
                    <m:r>
                      <a:rPr lang="en-US" b="0" i="1" smtClean="0">
                        <a:latin typeface="Cambria Math" panose="02040503050406030204" pitchFamily="18" charset="0"/>
                      </a:rPr>
                      <m:t>3.83</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33</m:t>
                        </m:r>
                      </m:sup>
                    </m:sSup>
                  </m:oMath>
                </a14:m>
                <a:r>
                  <a:rPr lang="en-US" dirty="0"/>
                  <a:t> ergs/s and the distance to the sun is </a:t>
                </a:r>
                <a14:m>
                  <m:oMath xmlns:m="http://schemas.openxmlformats.org/officeDocument/2006/math">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on</m:t>
                        </m:r>
                        <m:r>
                          <a:rPr lang="en-US" b="0" i="0" smtClean="0">
                            <a:latin typeface="Cambria Math" panose="02040503050406030204" pitchFamily="18" charset="0"/>
                          </a:rPr>
                          <m:t> </m:t>
                        </m:r>
                        <m:r>
                          <m:rPr>
                            <m:sty m:val="p"/>
                          </m:rPr>
                          <a:rPr lang="en-US" b="0" i="0" smtClean="0">
                            <a:latin typeface="Cambria Math" panose="02040503050406030204" pitchFamily="18" charset="0"/>
                          </a:rPr>
                          <m:t>average</m:t>
                        </m:r>
                      </m:e>
                    </m:d>
                    <m:r>
                      <a:rPr lang="en-US" b="0" i="1" smtClean="0">
                        <a:latin typeface="Cambria Math" panose="02040503050406030204" pitchFamily="18" charset="0"/>
                      </a:rPr>
                      <m:t>1.496</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13</m:t>
                        </m:r>
                      </m:sup>
                    </m:sSup>
                  </m:oMath>
                </a14:m>
                <a:r>
                  <a:rPr lang="en-US" dirty="0"/>
                  <a:t>cm?</a:t>
                </a:r>
              </a:p>
              <a:p>
                <a:r>
                  <a:rPr lang="en-US" dirty="0"/>
                  <a:t>What is the surface brightness of the sun as seen from Earth (note that the Sun has an angular diameter of about 0.5 degrees)?</a:t>
                </a:r>
              </a:p>
              <a:p>
                <a:pPr lvl="1"/>
                <a:r>
                  <a:rPr lang="en-US" dirty="0"/>
                  <a:t> Give your results per </a:t>
                </a:r>
                <a:r>
                  <a:rPr lang="en-US" dirty="0" err="1"/>
                  <a:t>sterradian</a:t>
                </a:r>
                <a:r>
                  <a:rPr lang="en-US" dirty="0"/>
                  <a:t> and per square arcsecond.</a:t>
                </a:r>
              </a:p>
              <a:p>
                <a:r>
                  <a:rPr lang="en-US" dirty="0"/>
                  <a:t>What is the solar constant at Jupiter? How is it related to the solar constant at Earth?</a:t>
                </a:r>
              </a:p>
              <a:p>
                <a:r>
                  <a:rPr lang="en-US" dirty="0"/>
                  <a:t>What is the surface brightness of the Sun as seen from Jupiter? How is it related to the surface brightness of the Sun as seen from Earth?</a:t>
                </a:r>
              </a:p>
              <a:p>
                <a:pPr marL="457200" lvl="1" indent="0">
                  <a:buNone/>
                </a:pPr>
                <a:endParaRPr lang="en-US" dirty="0"/>
              </a:p>
            </p:txBody>
          </p:sp>
        </mc:Choice>
        <mc:Fallback xmlns="">
          <p:sp>
            <p:nvSpPr>
              <p:cNvPr id="3" name="Content Placeholder 2">
                <a:extLst>
                  <a:ext uri="{FF2B5EF4-FFF2-40B4-BE49-F238E27FC236}">
                    <a16:creationId xmlns:a16="http://schemas.microsoft.com/office/drawing/2014/main" id="{E9AC7551-EA2D-4945-845E-6F885A24BA41}"/>
                  </a:ext>
                </a:extLst>
              </p:cNvPr>
              <p:cNvSpPr>
                <a:spLocks noGrp="1" noRot="1" noChangeAspect="1" noMove="1" noResize="1" noEditPoints="1" noAdjustHandles="1" noChangeArrowheads="1" noChangeShapeType="1" noTextEdit="1"/>
              </p:cNvSpPr>
              <p:nvPr>
                <p:ph idx="1"/>
              </p:nvPr>
            </p:nvSpPr>
            <p:spPr>
              <a:blipFill>
                <a:blip r:embed="rId2"/>
                <a:stretch>
                  <a:fillRect l="-844" t="-2616" b="-2035"/>
                </a:stretch>
              </a:blipFill>
            </p:spPr>
            <p:txBody>
              <a:bodyPr/>
              <a:lstStyle/>
              <a:p>
                <a:r>
                  <a:rPr lang="en-US">
                    <a:noFill/>
                  </a:rPr>
                  <a:t> </a:t>
                </a:r>
              </a:p>
            </p:txBody>
          </p:sp>
        </mc:Fallback>
      </mc:AlternateContent>
    </p:spTree>
    <p:extLst>
      <p:ext uri="{BB962C8B-B14F-4D97-AF65-F5344CB8AC3E}">
        <p14:creationId xmlns:p14="http://schemas.microsoft.com/office/powerpoint/2010/main" val="1471168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A4A61-D283-B245-9663-588D8C1BCD79}"/>
              </a:ext>
            </a:extLst>
          </p:cNvPr>
          <p:cNvSpPr>
            <a:spLocks noGrp="1"/>
          </p:cNvSpPr>
          <p:nvPr>
            <p:ph type="title"/>
          </p:nvPr>
        </p:nvSpPr>
        <p:spPr/>
        <p:txBody>
          <a:bodyPr/>
          <a:lstStyle/>
          <a:p>
            <a:r>
              <a:rPr lang="en-US" dirty="0"/>
              <a:t>Problem : monochromatic flux</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5666F1-85C6-E141-BA36-0D677EBA2A87}"/>
                  </a:ext>
                </a:extLst>
              </p:cNvPr>
              <p:cNvSpPr>
                <a:spLocks noGrp="1"/>
              </p:cNvSpPr>
              <p:nvPr>
                <p:ph idx="1"/>
              </p:nvPr>
            </p:nvSpPr>
            <p:spPr/>
            <p:txBody>
              <a:bodyPr/>
              <a:lstStyle/>
              <a:p>
                <a:r>
                  <a:rPr lang="en-US" dirty="0"/>
                  <a:t>The monochromatic flux of Vega at 5500 A is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i="1" smtClean="0">
                            <a:latin typeface="Cambria Math" panose="02040503050406030204" pitchFamily="18" charset="0"/>
                            <a:ea typeface="Cambria Math" panose="02040503050406030204" pitchFamily="18" charset="0"/>
                          </a:rPr>
                          <m:t>𝜆</m:t>
                        </m:r>
                      </m:sub>
                    </m:sSub>
                  </m:oMath>
                </a14:m>
                <a:r>
                  <a:rPr lang="en-US" dirty="0"/>
                  <a:t>=3.63x</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−9 </m:t>
                        </m:r>
                      </m:sup>
                    </m:sSup>
                  </m:oMath>
                </a14:m>
                <a:r>
                  <a:rPr lang="en-US" dirty="0"/>
                  <a:t>ergs/cm^2/s/A</a:t>
                </a:r>
              </a:p>
              <a:p>
                <a:r>
                  <a:rPr lang="en-US" dirty="0"/>
                  <a:t>Calculate the monochromatic flux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i="1" smtClean="0">
                            <a:latin typeface="Cambria Math" panose="02040503050406030204" pitchFamily="18" charset="0"/>
                            <a:ea typeface="Cambria Math" panose="02040503050406030204" pitchFamily="18" charset="0"/>
                          </a:rPr>
                          <m:t>𝜈</m:t>
                        </m:r>
                      </m:sub>
                    </m:sSub>
                  </m:oMath>
                </a14:m>
                <a:r>
                  <a:rPr lang="en-US" dirty="0"/>
                  <a:t> in units of ergs/cm^2/s/Hz?</a:t>
                </a:r>
              </a:p>
            </p:txBody>
          </p:sp>
        </mc:Choice>
        <mc:Fallback xmlns="">
          <p:sp>
            <p:nvSpPr>
              <p:cNvPr id="3" name="Content Placeholder 2">
                <a:extLst>
                  <a:ext uri="{FF2B5EF4-FFF2-40B4-BE49-F238E27FC236}">
                    <a16:creationId xmlns:a16="http://schemas.microsoft.com/office/drawing/2014/main" id="{445666F1-85C6-E141-BA36-0D677EBA2A87}"/>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Tree>
    <p:extLst>
      <p:ext uri="{BB962C8B-B14F-4D97-AF65-F5344CB8AC3E}">
        <p14:creationId xmlns:p14="http://schemas.microsoft.com/office/powerpoint/2010/main" val="1748307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03868-B314-F243-8084-573E69291740}"/>
              </a:ext>
            </a:extLst>
          </p:cNvPr>
          <p:cNvSpPr>
            <a:spLocks noGrp="1"/>
          </p:cNvSpPr>
          <p:nvPr>
            <p:ph type="title"/>
          </p:nvPr>
        </p:nvSpPr>
        <p:spPr/>
        <p:txBody>
          <a:bodyPr/>
          <a:lstStyle/>
          <a:p>
            <a:r>
              <a:rPr lang="en-US" dirty="0"/>
              <a:t>Problem : binary stars</a:t>
            </a:r>
          </a:p>
        </p:txBody>
      </p:sp>
      <p:sp>
        <p:nvSpPr>
          <p:cNvPr id="3" name="Content Placeholder 2">
            <a:extLst>
              <a:ext uri="{FF2B5EF4-FFF2-40B4-BE49-F238E27FC236}">
                <a16:creationId xmlns:a16="http://schemas.microsoft.com/office/drawing/2014/main" id="{C6D09247-4A7E-5544-8863-BD5FE0C92D88}"/>
              </a:ext>
            </a:extLst>
          </p:cNvPr>
          <p:cNvSpPr>
            <a:spLocks noGrp="1"/>
          </p:cNvSpPr>
          <p:nvPr>
            <p:ph idx="1"/>
          </p:nvPr>
        </p:nvSpPr>
        <p:spPr/>
        <p:txBody>
          <a:bodyPr>
            <a:normAutofit fontScale="85000" lnSpcReduction="10000"/>
          </a:bodyPr>
          <a:lstStyle/>
          <a:p>
            <a:r>
              <a:rPr lang="en-US" dirty="0"/>
              <a:t>A binary star system consists of two stars of equal brightness. If the magnitude of one star is m, what is the combined magnitude of the two stars, i.e., if they were observed as an unresolved system?</a:t>
            </a:r>
          </a:p>
          <a:p>
            <a:r>
              <a:rPr lang="en-US" dirty="0"/>
              <a:t>Imagine you are observing a binary star system, but where the stars are so close together that you see them as a single object. If the two stars have magnitudes of 17 and 18 individually, what is the combined observed magnitude?</a:t>
            </a:r>
          </a:p>
          <a:p>
            <a:r>
              <a:rPr lang="en-US" dirty="0"/>
              <a:t>Write a (short!) software function that takes as input the apparent magnitude of each of two stars, and computes and returns the apparent magnitude of the two stars combined. Make sure to document the function properly!</a:t>
            </a:r>
          </a:p>
          <a:p>
            <a:r>
              <a:rPr lang="en-US" dirty="0"/>
              <a:t>Roughly half of the stars in our Galaxy are in binary systems, and most of these are unresolved. What effect do you think this has on a HR diagram of a star cluster?</a:t>
            </a:r>
          </a:p>
        </p:txBody>
      </p:sp>
    </p:spTree>
    <p:extLst>
      <p:ext uri="{BB962C8B-B14F-4D97-AF65-F5344CB8AC3E}">
        <p14:creationId xmlns:p14="http://schemas.microsoft.com/office/powerpoint/2010/main" val="819849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56140</TotalTime>
  <Words>1991</Words>
  <Application>Microsoft Macintosh PowerPoint</Application>
  <PresentationFormat>Widescreen</PresentationFormat>
  <Paragraphs>220</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Cambria Math</vt:lpstr>
      <vt:lpstr>Office Theme</vt:lpstr>
      <vt:lpstr>ASTR 535 : Observational Techniques</vt:lpstr>
      <vt:lpstr>Logistics</vt:lpstr>
      <vt:lpstr>Topics 8/22</vt:lpstr>
      <vt:lpstr>Discussion: flux, surface brightness, and luminosity</vt:lpstr>
      <vt:lpstr>Light and the electromagnetic spectrum</vt:lpstr>
      <vt:lpstr>Discussion: magnitudes</vt:lpstr>
      <vt:lpstr>Problem : solar flux and surface brightness</vt:lpstr>
      <vt:lpstr>Problem : monochromatic flux</vt:lpstr>
      <vt:lpstr>Problem : binary stars</vt:lpstr>
      <vt:lpstr>Problem: flux and distance</vt:lpstr>
      <vt:lpstr>Topics 8/24</vt:lpstr>
      <vt:lpstr>Binaries and the HR diagram</vt:lpstr>
      <vt:lpstr>Discussion: magnitude systems</vt:lpstr>
      <vt:lpstr>STMAG : relative to constant F𝜆</vt:lpstr>
      <vt:lpstr>ABNU: relative to a constant F𝜈</vt:lpstr>
      <vt:lpstr>From magnitudes to fluxes</vt:lpstr>
      <vt:lpstr>Discussion: colors</vt:lpstr>
      <vt:lpstr>Questions: STMAG and ABNU systems</vt:lpstr>
      <vt:lpstr>Questions: magnitude –flux conversion</vt:lpstr>
      <vt:lpstr>PowerPoint Presentation</vt:lpstr>
      <vt:lpstr>Topics 8/29</vt:lpstr>
      <vt:lpstr>Observed fluxes and the signal (count) equation</vt:lpstr>
      <vt:lpstr>Signal equation</vt:lpstr>
      <vt:lpstr>Calibrating observations of brightness</vt:lpstr>
      <vt:lpstr>Zeropoint</vt:lpstr>
      <vt:lpstr>Transformation coefficients</vt:lpstr>
      <vt:lpstr>Photon flux and signal equation</vt:lpstr>
      <vt:lpstr>Photometric transformations</vt:lpstr>
      <vt:lpstr>Topics 8/31</vt:lpstr>
      <vt:lpstr>Poisson distribution</vt:lpstr>
      <vt:lpstr>Exposure time calculator: part one</vt:lpstr>
      <vt:lpstr>Implementation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 535</dc:title>
  <dc:creator>Jon Holtzman</dc:creator>
  <cp:lastModifiedBy>Jon Holtzman</cp:lastModifiedBy>
  <cp:revision>86</cp:revision>
  <dcterms:created xsi:type="dcterms:W3CDTF">2019-08-21T22:04:55Z</dcterms:created>
  <dcterms:modified xsi:type="dcterms:W3CDTF">2023-09-03T16:32:28Z</dcterms:modified>
</cp:coreProperties>
</file>