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75" r:id="rId4"/>
    <p:sldId id="276" r:id="rId5"/>
    <p:sldId id="277" r:id="rId6"/>
    <p:sldId id="278" r:id="rId7"/>
    <p:sldId id="279" r:id="rId8"/>
    <p:sldId id="280" r:id="rId9"/>
    <p:sldId id="281" r:id="rId10"/>
    <p:sldId id="282" r:id="rId11"/>
    <p:sldId id="283" r:id="rId12"/>
    <p:sldId id="287" r:id="rId13"/>
    <p:sldId id="284" r:id="rId14"/>
    <p:sldId id="285" r:id="rId15"/>
    <p:sldId id="288" r:id="rId16"/>
    <p:sldId id="286" r:id="rId17"/>
    <p:sldId id="299" r:id="rId18"/>
    <p:sldId id="292" r:id="rId19"/>
    <p:sldId id="293" r:id="rId20"/>
    <p:sldId id="294" r:id="rId21"/>
    <p:sldId id="295" r:id="rId22"/>
    <p:sldId id="296" r:id="rId23"/>
    <p:sldId id="297" r:id="rId24"/>
    <p:sldId id="298" r:id="rId25"/>
    <p:sldId id="291" r:id="rId26"/>
    <p:sldId id="300" r:id="rId27"/>
    <p:sldId id="301" r:id="rId28"/>
    <p:sldId id="302" r:id="rId29"/>
    <p:sldId id="303" r:id="rId30"/>
    <p:sldId id="304" r:id="rId31"/>
    <p:sldId id="306" r:id="rId32"/>
    <p:sldId id="320" r:id="rId33"/>
    <p:sldId id="305" r:id="rId34"/>
    <p:sldId id="307" r:id="rId35"/>
    <p:sldId id="308" r:id="rId36"/>
    <p:sldId id="309" r:id="rId37"/>
    <p:sldId id="315" r:id="rId38"/>
    <p:sldId id="317" r:id="rId39"/>
    <p:sldId id="318" r:id="rId40"/>
    <p:sldId id="316" r:id="rId41"/>
    <p:sldId id="319" r:id="rId42"/>
    <p:sldId id="310" r:id="rId43"/>
    <p:sldId id="312" r:id="rId44"/>
    <p:sldId id="311" r:id="rId45"/>
    <p:sldId id="314" r:id="rId46"/>
    <p:sldId id="313" r:id="rId47"/>
    <p:sldId id="321" r:id="rId48"/>
    <p:sldId id="323" r:id="rId49"/>
    <p:sldId id="335" r:id="rId50"/>
    <p:sldId id="322" r:id="rId51"/>
    <p:sldId id="325" r:id="rId52"/>
    <p:sldId id="327" r:id="rId53"/>
    <p:sldId id="328" r:id="rId54"/>
    <p:sldId id="329" r:id="rId55"/>
    <p:sldId id="326" r:id="rId56"/>
    <p:sldId id="324" r:id="rId57"/>
    <p:sldId id="336" r:id="rId58"/>
    <p:sldId id="330" r:id="rId59"/>
    <p:sldId id="331" r:id="rId60"/>
    <p:sldId id="332" r:id="rId61"/>
    <p:sldId id="333" r:id="rId62"/>
    <p:sldId id="334" r:id="rId63"/>
    <p:sldId id="337" r:id="rId64"/>
    <p:sldId id="338" r:id="rId65"/>
    <p:sldId id="339" r:id="rId66"/>
    <p:sldId id="340" r:id="rId67"/>
    <p:sldId id="341" r:id="rId68"/>
    <p:sldId id="343" r:id="rId69"/>
    <p:sldId id="34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94694"/>
  </p:normalViewPr>
  <p:slideViewPr>
    <p:cSldViewPr snapToGrid="0" snapToObjects="1">
      <p:cViewPr varScale="1">
        <p:scale>
          <a:sx n="93" d="100"/>
          <a:sy n="93" d="100"/>
        </p:scale>
        <p:origin x="216"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14T23:57:14.591"/>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14T23:57:17.750"/>
    </inkml:context>
    <inkml:brush xml:id="br0">
      <inkml:brushProperty name="width" value="0.05" units="cm"/>
      <inkml:brushProperty name="height" value="0.05" units="cm"/>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14T23:57:19.398"/>
    </inkml:context>
    <inkml:brush xml:id="br0">
      <inkml:brushProperty name="width" value="0.05" units="cm"/>
      <inkml:brushProperty name="height" value="0.05" units="cm"/>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14T23:57:11.265"/>
    </inkml:context>
    <inkml:brush xml:id="br0">
      <inkml:brushProperty name="width" value="0.05" units="cm"/>
      <inkml:brushProperty name="height" value="0.05" units="cm"/>
    </inkml:brush>
  </inkml:definitions>
  <inkml:trace contextRef="#ctx0" brushRef="#br0">1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14T23:57:24.801"/>
    </inkml:context>
    <inkml:brush xml:id="br0">
      <inkml:brushProperty name="width" value="0.05" units="cm"/>
      <inkml:brushProperty name="height" value="0.05" units="cm"/>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14T23:57:25.501"/>
    </inkml:context>
    <inkml:brush xml:id="br0">
      <inkml:brushProperty name="width" value="0.05" units="cm"/>
      <inkml:brushProperty name="height" value="0.05" units="cm"/>
    </inkml:brush>
  </inkml:definitions>
  <inkml:trace contextRef="#ctx0" brushRef="#br0">0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19T16:32:30.95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24 16383,'62'-6'0,"-6"0"0,-27 6 0,1 0 0,-1 0 0,-7 0 0,-3 0 0,-7 0 0,8 0 0,1 0 0,1 0 0,5 0 0,-13 0 0,13 0 0,-13 0 0,5 0 0,-2-5 0,-4 4 0,12-4 0,-12 5 0,7 0 0,-8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162D-ACD8-F745-888C-6BD86C75E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CA7075-7A9B-3C4F-8BE2-16BFE2756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021B0F-DE9B-F145-9EE0-BCB9D9344905}"/>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5" name="Footer Placeholder 4">
            <a:extLst>
              <a:ext uri="{FF2B5EF4-FFF2-40B4-BE49-F238E27FC236}">
                <a16:creationId xmlns:a16="http://schemas.microsoft.com/office/drawing/2014/main" id="{A4865DD2-5B58-434F-90C9-9975CBE2C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E20E0-7118-2F4E-9BBC-B1D438D4999D}"/>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521660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C23A-52CA-6549-9D18-82D7D92AB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7ECE8-24A1-0346-B9D4-5318147552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D6C1B-89E0-DE4D-92BB-7ECD7FFD8C93}"/>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5" name="Footer Placeholder 4">
            <a:extLst>
              <a:ext uri="{FF2B5EF4-FFF2-40B4-BE49-F238E27FC236}">
                <a16:creationId xmlns:a16="http://schemas.microsoft.com/office/drawing/2014/main" id="{9B4C062F-A4F8-EB43-91D1-C04BD8009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ED37A-5065-0D41-A85E-A7DBA9718081}"/>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3754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379E1E-CAEE-D94E-AC23-FD07FE951C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F3F819-7B81-6740-A2E0-CFC0E1A79B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9DA4D-0342-2A4C-BE5C-F3C12CFB9B91}"/>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5" name="Footer Placeholder 4">
            <a:extLst>
              <a:ext uri="{FF2B5EF4-FFF2-40B4-BE49-F238E27FC236}">
                <a16:creationId xmlns:a16="http://schemas.microsoft.com/office/drawing/2014/main" id="{1572B9E8-420A-014F-960E-F799DF1EE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BF33B-FDBB-CC4A-BCB1-9D45314D4850}"/>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32827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6719E-876B-2046-8CD9-190CF081B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BECA9E-73C4-B341-8062-B4519D3668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6043D-C695-7646-AC15-E4BB17AC0542}"/>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5" name="Footer Placeholder 4">
            <a:extLst>
              <a:ext uri="{FF2B5EF4-FFF2-40B4-BE49-F238E27FC236}">
                <a16:creationId xmlns:a16="http://schemas.microsoft.com/office/drawing/2014/main" id="{01281A35-7390-A649-A681-0EE7A98E9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D02F2-636A-9646-BC39-4336C884B34E}"/>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525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3C65-9DE9-024D-BB6D-9A2FB00FDB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6E419D-CF10-6943-94C8-6F2A5C9AF9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822062-6E74-A94C-88F9-2D53170BC554}"/>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5" name="Footer Placeholder 4">
            <a:extLst>
              <a:ext uri="{FF2B5EF4-FFF2-40B4-BE49-F238E27FC236}">
                <a16:creationId xmlns:a16="http://schemas.microsoft.com/office/drawing/2014/main" id="{37A34088-B55F-2A43-B237-A71599B67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36281-7B62-114F-B037-1F7F08FF9F70}"/>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92996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12CF-EC6F-F04B-BC61-B2635E1EA0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F5623-9EB3-4646-8656-178FD5861B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86DBB2-6355-8345-A7C4-E5792794C7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A54C70-3862-F346-B760-DB9CC82F2DED}"/>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6" name="Footer Placeholder 5">
            <a:extLst>
              <a:ext uri="{FF2B5EF4-FFF2-40B4-BE49-F238E27FC236}">
                <a16:creationId xmlns:a16="http://schemas.microsoft.com/office/drawing/2014/main" id="{48B90A2A-5CC0-A644-86CF-5266BCA0DA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AE62D-E4C2-0F4A-8455-BA9593477014}"/>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230261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F29C-0B6B-A440-B66E-FDCDC0031A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3350C-838F-FF4C-B2A9-BE9901989E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8AF718-0CA9-7D44-94B1-1D8F1BB43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0EBA22-D2FA-3D44-A135-C1055755A3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8FAE9-505A-B043-AD50-6EAA527510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09232B-2BA0-4345-971A-5BD202B5492C}"/>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8" name="Footer Placeholder 7">
            <a:extLst>
              <a:ext uri="{FF2B5EF4-FFF2-40B4-BE49-F238E27FC236}">
                <a16:creationId xmlns:a16="http://schemas.microsoft.com/office/drawing/2014/main" id="{5BB713DD-4F65-814E-AE51-3E48B43C51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FC64C2-B28D-EE48-BE69-5A494BD19495}"/>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84989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F3F8-94B0-4447-B017-DB0140614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844ABD-6B10-364C-AA88-70AEB4107013}"/>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4" name="Footer Placeholder 3">
            <a:extLst>
              <a:ext uri="{FF2B5EF4-FFF2-40B4-BE49-F238E27FC236}">
                <a16:creationId xmlns:a16="http://schemas.microsoft.com/office/drawing/2014/main" id="{57076E86-8C3C-6C4C-A552-B9E3FA0450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58B90D-72E7-DB44-98D8-39984569B907}"/>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43684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B1CEB-8A2B-6B4E-960E-26632B2AA46D}"/>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3" name="Footer Placeholder 2">
            <a:extLst>
              <a:ext uri="{FF2B5EF4-FFF2-40B4-BE49-F238E27FC236}">
                <a16:creationId xmlns:a16="http://schemas.microsoft.com/office/drawing/2014/main" id="{68D381B3-B0EF-154A-9685-3269682599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E3315-A1AC-D14F-A932-02A78BC2F1F8}"/>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413773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E2A9-47B3-1E4B-86F1-2D025D736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165045-6744-9049-B8C3-FE0E3A2774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4C3DA7-6593-0544-AC51-457F71333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39224-B125-5C42-8DCC-A4225DF6F850}"/>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6" name="Footer Placeholder 5">
            <a:extLst>
              <a:ext uri="{FF2B5EF4-FFF2-40B4-BE49-F238E27FC236}">
                <a16:creationId xmlns:a16="http://schemas.microsoft.com/office/drawing/2014/main" id="{8FE5CCFC-45BE-BD40-9D7C-DA88E4ED6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9F032-DA30-EC44-B888-9E64DC363405}"/>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24840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BC47-A771-EF49-A861-F31160DC60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A3DB48-D845-3F4A-8D18-CF5BD2ED0E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12E510-055D-0F46-9701-198A4E5BF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20955-CD7E-C349-A217-91F9784A1AE6}"/>
              </a:ext>
            </a:extLst>
          </p:cNvPr>
          <p:cNvSpPr>
            <a:spLocks noGrp="1"/>
          </p:cNvSpPr>
          <p:nvPr>
            <p:ph type="dt" sz="half" idx="10"/>
          </p:nvPr>
        </p:nvSpPr>
        <p:spPr/>
        <p:txBody>
          <a:bodyPr/>
          <a:lstStyle/>
          <a:p>
            <a:fld id="{C11EFBE8-46C5-0F4A-AF45-DBC9F37DD045}" type="datetimeFigureOut">
              <a:rPr lang="en-US" smtClean="0"/>
              <a:t>8/28/23</a:t>
            </a:fld>
            <a:endParaRPr lang="en-US"/>
          </a:p>
        </p:txBody>
      </p:sp>
      <p:sp>
        <p:nvSpPr>
          <p:cNvPr id="6" name="Footer Placeholder 5">
            <a:extLst>
              <a:ext uri="{FF2B5EF4-FFF2-40B4-BE49-F238E27FC236}">
                <a16:creationId xmlns:a16="http://schemas.microsoft.com/office/drawing/2014/main" id="{CFA73751-62ED-8B41-82A9-8DB289BA1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CB9FEC-CB44-184B-AE61-C3D58CF12C7A}"/>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296001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5DE30-1AA0-014A-BA45-1D53F7F61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69FFE3-B6B3-4843-A7A4-7AF4A37DC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112CE-E1DC-264B-84E0-D9A50E8B44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EFBE8-46C5-0F4A-AF45-DBC9F37DD045}" type="datetimeFigureOut">
              <a:rPr lang="en-US" smtClean="0"/>
              <a:t>8/28/23</a:t>
            </a:fld>
            <a:endParaRPr lang="en-US"/>
          </a:p>
        </p:txBody>
      </p:sp>
      <p:sp>
        <p:nvSpPr>
          <p:cNvPr id="5" name="Footer Placeholder 4">
            <a:extLst>
              <a:ext uri="{FF2B5EF4-FFF2-40B4-BE49-F238E27FC236}">
                <a16:creationId xmlns:a16="http://schemas.microsoft.com/office/drawing/2014/main" id="{D3B8A90A-751F-6646-BBF7-02EEE2E9FA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BEFC43-85DC-B043-9060-626F2F0461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4911-93C7-A140-B17B-5929F2B6B3A6}" type="slidenum">
              <a:rPr lang="en-US" smtClean="0"/>
              <a:t>‹#›</a:t>
            </a:fld>
            <a:endParaRPr lang="en-US"/>
          </a:p>
        </p:txBody>
      </p:sp>
    </p:spTree>
    <p:extLst>
      <p:ext uri="{BB962C8B-B14F-4D97-AF65-F5344CB8AC3E}">
        <p14:creationId xmlns:p14="http://schemas.microsoft.com/office/powerpoint/2010/main" val="1808579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ustomXml" Target="../ink/ink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academic.oup.com/mnras/article/383/2/627/993537"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2.png"/><Relationship Id="rId7" Type="http://schemas.openxmlformats.org/officeDocument/2006/relationships/customXml" Target="../ink/ink5.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a:xfrm>
            <a:off x="1210491" y="234089"/>
            <a:ext cx="9144000" cy="2387600"/>
          </a:xfrm>
        </p:spPr>
        <p:txBody>
          <a:bodyPr>
            <a:normAutofit/>
          </a:bodyPr>
          <a:lstStyle/>
          <a:p>
            <a:r>
              <a:rPr lang="en-US" sz="4000" dirty="0"/>
              <a:t>ASTR</a:t>
            </a:r>
            <a:r>
              <a:rPr lang="en-US" sz="4800" dirty="0"/>
              <a:t>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normAutofit/>
          </a:bodyPr>
          <a:lstStyle/>
          <a:p>
            <a:r>
              <a:rPr lang="en-US" dirty="0"/>
              <a:t>Light, magnitudes, and the signal equation</a:t>
            </a:r>
          </a:p>
          <a:p>
            <a:r>
              <a:rPr lang="en-US" dirty="0"/>
              <a:t>  Light and its measured quantities</a:t>
            </a:r>
          </a:p>
        </p:txBody>
      </p:sp>
    </p:spTree>
    <p:extLst>
      <p:ext uri="{BB962C8B-B14F-4D97-AF65-F5344CB8AC3E}">
        <p14:creationId xmlns:p14="http://schemas.microsoft.com/office/powerpoint/2010/main" val="1421945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BFB3-62E5-AA4E-ADB4-CB3486D01422}"/>
              </a:ext>
            </a:extLst>
          </p:cNvPr>
          <p:cNvSpPr>
            <a:spLocks noGrp="1"/>
          </p:cNvSpPr>
          <p:nvPr>
            <p:ph type="title"/>
          </p:nvPr>
        </p:nvSpPr>
        <p:spPr/>
        <p:txBody>
          <a:bodyPr/>
          <a:lstStyle/>
          <a:p>
            <a:r>
              <a:rPr lang="en-US" dirty="0"/>
              <a:t>What do we observe?</a:t>
            </a:r>
          </a:p>
        </p:txBody>
      </p:sp>
      <p:sp>
        <p:nvSpPr>
          <p:cNvPr id="3" name="Content Placeholder 2">
            <a:extLst>
              <a:ext uri="{FF2B5EF4-FFF2-40B4-BE49-F238E27FC236}">
                <a16:creationId xmlns:a16="http://schemas.microsoft.com/office/drawing/2014/main" id="{0001DCD3-B245-F945-987C-E562A171DFCA}"/>
              </a:ext>
            </a:extLst>
          </p:cNvPr>
          <p:cNvSpPr>
            <a:spLocks noGrp="1"/>
          </p:cNvSpPr>
          <p:nvPr>
            <p:ph idx="1"/>
          </p:nvPr>
        </p:nvSpPr>
        <p:spPr/>
        <p:txBody>
          <a:bodyPr>
            <a:normAutofit/>
          </a:bodyPr>
          <a:lstStyle/>
          <a:p>
            <a:r>
              <a:rPr lang="en-US" dirty="0"/>
              <a:t>Many objects in astronomy are very far away, so they subtend relatively small areas on the sky</a:t>
            </a:r>
          </a:p>
          <a:p>
            <a:r>
              <a:rPr lang="en-US" dirty="0"/>
              <a:t>Resolved sources are those for which we can distinguish one location in the source from another.</a:t>
            </a:r>
          </a:p>
          <a:p>
            <a:pPr lvl="1"/>
            <a:r>
              <a:rPr lang="en-US" dirty="0"/>
              <a:t>Our ability to distinguish depends on the tool we are using to observe</a:t>
            </a:r>
          </a:p>
          <a:p>
            <a:pPr lvl="1"/>
            <a:r>
              <a:rPr lang="en-US" dirty="0"/>
              <a:t>For resolved source, we can observe the surface brightness</a:t>
            </a:r>
          </a:p>
          <a:p>
            <a:r>
              <a:rPr lang="en-US" dirty="0"/>
              <a:t>Unresolved sources are those for which we cannot distinguish one location in the source from another: the sources appear “point-like”</a:t>
            </a:r>
          </a:p>
          <a:p>
            <a:pPr lvl="1"/>
            <a:r>
              <a:rPr lang="en-US" dirty="0"/>
              <a:t>For unresolved sources, we can only observe the flux</a:t>
            </a:r>
          </a:p>
          <a:p>
            <a:r>
              <a:rPr lang="en-US" dirty="0"/>
              <a:t>To determine the luminosity of a source, we must know the distance</a:t>
            </a:r>
          </a:p>
        </p:txBody>
      </p:sp>
    </p:spTree>
    <p:extLst>
      <p:ext uri="{BB962C8B-B14F-4D97-AF65-F5344CB8AC3E}">
        <p14:creationId xmlns:p14="http://schemas.microsoft.com/office/powerpoint/2010/main" val="152869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AB839-12A9-624E-A050-F7708B89FA16}"/>
              </a:ext>
            </a:extLst>
          </p:cNvPr>
          <p:cNvSpPr>
            <a:spLocks noGrp="1"/>
          </p:cNvSpPr>
          <p:nvPr>
            <p:ph type="title"/>
          </p:nvPr>
        </p:nvSpPr>
        <p:spPr/>
        <p:txBody>
          <a:bodyPr/>
          <a:lstStyle/>
          <a:p>
            <a:r>
              <a:rPr lang="en-US" dirty="0"/>
              <a:t>Monochromatic flux</a:t>
            </a:r>
          </a:p>
        </p:txBody>
      </p:sp>
      <p:sp>
        <p:nvSpPr>
          <p:cNvPr id="3" name="Content Placeholder 2">
            <a:extLst>
              <a:ext uri="{FF2B5EF4-FFF2-40B4-BE49-F238E27FC236}">
                <a16:creationId xmlns:a16="http://schemas.microsoft.com/office/drawing/2014/main" id="{C4152283-636F-574E-946E-52CB4743AEF2}"/>
              </a:ext>
            </a:extLst>
          </p:cNvPr>
          <p:cNvSpPr>
            <a:spLocks noGrp="1"/>
          </p:cNvSpPr>
          <p:nvPr>
            <p:ph idx="1"/>
          </p:nvPr>
        </p:nvSpPr>
        <p:spPr/>
        <p:txBody>
          <a:bodyPr>
            <a:normAutofit/>
          </a:bodyPr>
          <a:lstStyle/>
          <a:p>
            <a:pPr marL="0" indent="0">
              <a:buNone/>
            </a:pPr>
            <a:r>
              <a:rPr lang="en-US" dirty="0"/>
              <a:t>The amount of light emitted is generally a function of wavelength (or, alternatively, frequency), so we actually are often interested in estimates of the </a:t>
            </a:r>
            <a:r>
              <a:rPr lang="en-US" i="1" dirty="0"/>
              <a:t>monochromatic flux/intensity/luminosity</a:t>
            </a:r>
            <a:r>
              <a:rPr lang="en-US" dirty="0"/>
              <a:t>  (sometimes referred to  as </a:t>
            </a:r>
            <a:r>
              <a:rPr lang="en-US" i="1" dirty="0"/>
              <a:t>flux/intensity/luminosity density</a:t>
            </a:r>
            <a:r>
              <a:rPr lang="en-US" dirty="0"/>
              <a:t>)  :</a:t>
            </a:r>
          </a:p>
          <a:p>
            <a:pPr marL="0" indent="0">
              <a:buNone/>
            </a:pPr>
            <a:r>
              <a:rPr lang="en-US" dirty="0"/>
              <a:t>           F</a:t>
            </a:r>
            <a:r>
              <a:rPr lang="en-US" baseline="-25000" dirty="0"/>
              <a:t>𝜆</a:t>
            </a:r>
            <a:r>
              <a:rPr lang="en-US" dirty="0"/>
              <a:t> : flux / unit wavelength </a:t>
            </a:r>
          </a:p>
          <a:p>
            <a:pPr marL="0" indent="0">
              <a:buNone/>
            </a:pPr>
            <a:r>
              <a:rPr lang="en-US" dirty="0"/>
              <a:t>   or</a:t>
            </a:r>
          </a:p>
          <a:p>
            <a:pPr marL="0" indent="0">
              <a:buNone/>
            </a:pPr>
            <a:r>
              <a:rPr lang="en-US" dirty="0"/>
              <a:t>           F</a:t>
            </a:r>
            <a:r>
              <a:rPr lang="en-US" baseline="-25000" dirty="0"/>
              <a:t>𝜈</a:t>
            </a:r>
            <a:r>
              <a:rPr lang="en-US" dirty="0"/>
              <a:t> : flux / unit frequency</a:t>
            </a:r>
          </a:p>
        </p:txBody>
      </p:sp>
    </p:spTree>
    <p:extLst>
      <p:ext uri="{BB962C8B-B14F-4D97-AF65-F5344CB8AC3E}">
        <p14:creationId xmlns:p14="http://schemas.microsoft.com/office/powerpoint/2010/main" val="3935521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D2C2B-6E09-8D4B-AD8F-0EADDCE1554C}"/>
              </a:ext>
            </a:extLst>
          </p:cNvPr>
          <p:cNvSpPr>
            <a:spLocks noGrp="1"/>
          </p:cNvSpPr>
          <p:nvPr>
            <p:ph type="title"/>
          </p:nvPr>
        </p:nvSpPr>
        <p:spPr/>
        <p:txBody>
          <a:bodyPr/>
          <a:lstStyle/>
          <a:p>
            <a:r>
              <a:rPr lang="en-US" dirty="0"/>
              <a:t>Monochromatic fluxes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C9AD49-ED3D-DD40-BDEA-A4BD365DA6F7}"/>
                  </a:ext>
                </a:extLst>
              </p:cNvPr>
              <p:cNvSpPr>
                <a:spLocks noGrp="1"/>
              </p:cNvSpPr>
              <p:nvPr>
                <p:ph idx="1"/>
              </p:nvPr>
            </p:nvSpPr>
            <p:spPr>
              <a:xfrm>
                <a:off x="524692" y="1668870"/>
                <a:ext cx="10515600" cy="4351338"/>
              </a:xfrm>
            </p:spPr>
            <p:txBody>
              <a:bodyPr>
                <a:normAutofit fontScale="85000" lnSpcReduction="20000"/>
              </a:bodyPr>
              <a:lstStyle/>
              <a:p>
                <a:r>
                  <a:rPr lang="en-US" dirty="0"/>
                  <a:t>Since wavelength and frequency are inversely related, a fixed range in wavelength does not correspond to a fixed range in frequency, and vice versa. </a:t>
                </a:r>
              </a:p>
              <a:p>
                <a:pPr lvl="1"/>
                <a:r>
                  <a:rPr lang="en-US" dirty="0"/>
                  <a:t>Conversion from F</a:t>
                </a:r>
                <a:r>
                  <a:rPr lang="en-US" baseline="-25000" dirty="0"/>
                  <a:t>𝜆</a:t>
                </a:r>
                <a:r>
                  <a:rPr lang="en-US" dirty="0"/>
                  <a:t> to F</a:t>
                </a:r>
                <a:r>
                  <a:rPr lang="en-US" baseline="-25000" dirty="0"/>
                  <a:t>𝜈</a:t>
                </a:r>
                <a:r>
                  <a:rPr lang="en-US" dirty="0"/>
                  <a:t> depends on wavelength</a:t>
                </a:r>
              </a:p>
              <a:p>
                <a:r>
                  <a:rPr lang="en-US" dirty="0"/>
                  <a:t>Integrating over a given range of wavelength and the corresponding range of frequency must give the same flux:</a:t>
                </a:r>
              </a:p>
              <a:p>
                <a:pPr marL="0" indent="0">
                  <a:buNone/>
                </a:pPr>
                <a:r>
                  <a:rPr lang="en-US" dirty="0"/>
                  <a:t>              </a:t>
                </a:r>
                <a14:m>
                  <m:oMath xmlns:m="http://schemas.openxmlformats.org/officeDocument/2006/math">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𝐹</m:t>
                    </m:r>
                    <m:r>
                      <a:rPr lang="en-US" b="0" i="1" baseline="-25000" smtClean="0">
                        <a:latin typeface="Cambria Math" panose="02040503050406030204" pitchFamily="18" charset="0"/>
                        <a:ea typeface="Cambria Math" panose="02040503050406030204" pitchFamily="18" charset="0"/>
                      </a:rPr>
                      <m:t>𝜆</m:t>
                    </m:r>
                  </m:oMath>
                </a14:m>
                <a:r>
                  <a:rPr lang="en-US" dirty="0"/>
                  <a:t> d𝜆 = </a:t>
                </a:r>
                <a14:m>
                  <m:oMath xmlns:m="http://schemas.openxmlformats.org/officeDocument/2006/math">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2</m:t>
                        </m:r>
                      </m:sub>
                      <m:sup>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1</m:t>
                        </m:r>
                      </m:sup>
                    </m:sSubSup>
                    <m:r>
                      <a:rPr lang="en-US" b="0" i="1" smtClean="0">
                        <a:latin typeface="Cambria Math" panose="02040503050406030204" pitchFamily="18" charset="0"/>
                        <a:ea typeface="Cambria Math" panose="02040503050406030204" pitchFamily="18" charset="0"/>
                      </a:rPr>
                      <m:t>𝐹</m:t>
                    </m:r>
                    <m:r>
                      <a:rPr lang="en-US" b="0" i="1" baseline="-25000" smtClean="0">
                        <a:latin typeface="Cambria Math" panose="02040503050406030204" pitchFamily="18" charset="0"/>
                        <a:ea typeface="Cambria Math" panose="02040503050406030204" pitchFamily="18" charset="0"/>
                      </a:rPr>
                      <m:t>𝜈</m:t>
                    </m:r>
                  </m:oMath>
                </a14:m>
                <a:r>
                  <a:rPr lang="en-US" dirty="0"/>
                  <a:t> d𝜈</a:t>
                </a:r>
              </a:p>
              <a:p>
                <a:pPr marL="0" indent="0">
                  <a:buNone/>
                </a:pPr>
                <a:r>
                  <a:rPr lang="en-US" dirty="0"/>
                  <a:t> where the – sign comes from reversing the limits (wavelength runs in opposite direction from frequency)</a:t>
                </a:r>
              </a:p>
              <a:p>
                <a:pPr marL="0" indent="0">
                  <a:buNone/>
                </a:pPr>
                <a:r>
                  <a:rPr lang="en-US" dirty="0"/>
                  <a:t>This implies</a:t>
                </a:r>
              </a:p>
              <a:p>
                <a:pPr marL="0" indent="0">
                  <a:buNone/>
                </a:pPr>
                <a:r>
                  <a:rPr lang="en-US" dirty="0"/>
                  <a:t> </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𝜆</m:t>
                    </m:r>
                  </m:oMath>
                </a14:m>
                <a:r>
                  <a:rPr lang="en-US" dirty="0"/>
                  <a:t> = </a:t>
                </a:r>
                <a14:m>
                  <m:oMath xmlns:m="http://schemas.openxmlformats.org/officeDocument/2006/math">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𝜈</m:t>
                    </m:r>
                  </m:oMath>
                </a14:m>
                <a:r>
                  <a:rPr lang="en-US" dirty="0"/>
                  <a:t> </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𝑑</m:t>
                        </m:r>
                        <m:r>
                          <a:rPr lang="en-US" b="0" i="1" dirty="0" smtClean="0">
                            <a:latin typeface="Cambria Math" panose="02040503050406030204" pitchFamily="18" charset="0"/>
                            <a:ea typeface="Cambria Math" panose="02040503050406030204" pitchFamily="18" charset="0"/>
                          </a:rPr>
                          <m:t>𝜈</m:t>
                        </m:r>
                      </m:num>
                      <m:den>
                        <m:r>
                          <a:rPr lang="en-US" b="0" i="1" dirty="0" smtClean="0">
                            <a:latin typeface="Cambria Math" panose="02040503050406030204" pitchFamily="18" charset="0"/>
                          </a:rPr>
                          <m:t>𝑑</m:t>
                        </m:r>
                        <m:r>
                          <a:rPr lang="en-US" b="0" i="1" dirty="0" smtClean="0">
                            <a:latin typeface="Cambria Math" panose="02040503050406030204" pitchFamily="18" charset="0"/>
                            <a:ea typeface="Cambria Math" panose="02040503050406030204" pitchFamily="18" charset="0"/>
                          </a:rPr>
                          <m:t>𝜆</m:t>
                        </m:r>
                      </m:den>
                    </m:f>
                  </m:oMath>
                </a14:m>
                <a:r>
                  <a:rPr lang="en-US" dirty="0"/>
                  <a:t> = </a:t>
                </a:r>
                <a14:m>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𝑐</m:t>
                        </m:r>
                      </m:num>
                      <m:den>
                        <m:r>
                          <a:rPr lang="en-US" i="1" smtClean="0">
                            <a:latin typeface="Cambria Math" panose="02040503050406030204" pitchFamily="18" charset="0"/>
                            <a:ea typeface="Cambria Math" panose="02040503050406030204" pitchFamily="18" charset="0"/>
                          </a:rPr>
                          <m:t>𝜆</m:t>
                        </m:r>
                        <m:r>
                          <a:rPr lang="en-US" b="0" i="1" baseline="30000" smtClean="0">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𝜈</m:t>
                    </m:r>
                  </m:oMath>
                </a14:m>
                <a:r>
                  <a:rPr lang="en-US" dirty="0"/>
                  <a:t> =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𝜈</m:t>
                        </m:r>
                        <m:r>
                          <a:rPr lang="en-US" b="0" i="1" baseline="30000"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𝑐</m:t>
                        </m:r>
                      </m:den>
                    </m:f>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𝜈</m:t>
                    </m:r>
                  </m:oMath>
                </a14:m>
                <a:r>
                  <a:rPr lang="en-US" dirty="0"/>
                  <a:t> </a:t>
                </a:r>
              </a:p>
              <a:p>
                <a:pPr marL="0" indent="0">
                  <a:buNone/>
                </a:pPr>
                <a:r>
                  <a:rPr lang="en-US" dirty="0"/>
                  <a:t> and</a:t>
                </a:r>
              </a:p>
              <a:p>
                <a:pPr marL="0" indent="0">
                  <a:buNone/>
                </a:pPr>
                <a:r>
                  <a:rPr lang="en-US" dirty="0"/>
                  <a:t>                         𝜆 F</a:t>
                </a:r>
                <a:r>
                  <a:rPr lang="en-US" baseline="-25000" dirty="0"/>
                  <a:t>𝜆</a:t>
                </a:r>
                <a:r>
                  <a:rPr lang="en-US" dirty="0"/>
                  <a:t> = 𝜈 F</a:t>
                </a:r>
                <a:r>
                  <a:rPr lang="en-US" baseline="-25000" dirty="0"/>
                  <a:t>𝜈</a:t>
                </a:r>
              </a:p>
            </p:txBody>
          </p:sp>
        </mc:Choice>
        <mc:Fallback xmlns="">
          <p:sp>
            <p:nvSpPr>
              <p:cNvPr id="3" name="Content Placeholder 2">
                <a:extLst>
                  <a:ext uri="{FF2B5EF4-FFF2-40B4-BE49-F238E27FC236}">
                    <a16:creationId xmlns:a16="http://schemas.microsoft.com/office/drawing/2014/main" id="{4AC9AD49-ED3D-DD40-BDEA-A4BD365DA6F7}"/>
                  </a:ext>
                </a:extLst>
              </p:cNvPr>
              <p:cNvSpPr>
                <a:spLocks noGrp="1" noRot="1" noChangeAspect="1" noMove="1" noResize="1" noEditPoints="1" noAdjustHandles="1" noChangeArrowheads="1" noChangeShapeType="1" noTextEdit="1"/>
              </p:cNvSpPr>
              <p:nvPr>
                <p:ph idx="1"/>
              </p:nvPr>
            </p:nvSpPr>
            <p:spPr>
              <a:xfrm>
                <a:off x="524692" y="1668870"/>
                <a:ext cx="10515600" cy="4351338"/>
              </a:xfrm>
              <a:blipFill>
                <a:blip r:embed="rId2"/>
                <a:stretch>
                  <a:fillRect l="-965" t="-3198" r="-1448" b="-2616"/>
                </a:stretch>
              </a:blipFill>
            </p:spPr>
            <p:txBody>
              <a:bodyPr/>
              <a:lstStyle/>
              <a:p>
                <a:r>
                  <a:rPr lang="en-US">
                    <a:noFill/>
                  </a:rPr>
                  <a:t> </a:t>
                </a:r>
              </a:p>
            </p:txBody>
          </p:sp>
        </mc:Fallback>
      </mc:AlternateContent>
      <p:sp>
        <p:nvSpPr>
          <p:cNvPr id="5" name="AutoShape 2" descr="$\displaystyle \int_{{nu1}}^{{nu2}}$">
            <a:extLst>
              <a:ext uri="{FF2B5EF4-FFF2-40B4-BE49-F238E27FC236}">
                <a16:creationId xmlns:a16="http://schemas.microsoft.com/office/drawing/2014/main" id="{96F6F57B-DB9D-7F4B-A523-CB9E39D885CB}"/>
              </a:ext>
            </a:extLst>
          </p:cNvPr>
          <p:cNvSpPr>
            <a:spLocks noChangeAspect="1" noChangeArrowheads="1"/>
          </p:cNvSpPr>
          <p:nvPr/>
        </p:nvSpPr>
        <p:spPr bwMode="auto">
          <a:xfrm>
            <a:off x="-186508" y="-30121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displaystyle \int_{{lambda1}}^{{lambda2}}$">
            <a:extLst>
              <a:ext uri="{FF2B5EF4-FFF2-40B4-BE49-F238E27FC236}">
                <a16:creationId xmlns:a16="http://schemas.microsoft.com/office/drawing/2014/main" id="{B5E2325A-B05F-D944-837C-759B4F979A80}"/>
              </a:ext>
            </a:extLst>
          </p:cNvPr>
          <p:cNvSpPr>
            <a:spLocks noChangeAspect="1" noChangeArrowheads="1"/>
          </p:cNvSpPr>
          <p:nvPr/>
        </p:nvSpPr>
        <p:spPr bwMode="auto">
          <a:xfrm>
            <a:off x="1094605" y="-30121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displaystyle \int_{{nu1}}^{{nu2}}$">
            <a:extLst>
              <a:ext uri="{FF2B5EF4-FFF2-40B4-BE49-F238E27FC236}">
                <a16:creationId xmlns:a16="http://schemas.microsoft.com/office/drawing/2014/main" id="{455B215F-B554-A04F-8B72-0282B8D352FC}"/>
              </a:ext>
            </a:extLst>
          </p:cNvPr>
          <p:cNvSpPr>
            <a:spLocks noChangeAspect="1" noChangeArrowheads="1"/>
          </p:cNvSpPr>
          <p:nvPr/>
        </p:nvSpPr>
        <p:spPr bwMode="auto">
          <a:xfrm>
            <a:off x="127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isplaystyle \int_{{lambda1}}^{{lambda2}}$">
            <a:extLst>
              <a:ext uri="{FF2B5EF4-FFF2-40B4-BE49-F238E27FC236}">
                <a16:creationId xmlns:a16="http://schemas.microsoft.com/office/drawing/2014/main" id="{2BF1209E-141C-424C-AD63-C475A855872C}"/>
              </a:ext>
            </a:extLst>
          </p:cNvPr>
          <p:cNvSpPr>
            <a:spLocks noChangeAspect="1" noChangeArrowheads="1"/>
          </p:cNvSpPr>
          <p:nvPr/>
        </p:nvSpPr>
        <p:spPr bwMode="auto">
          <a:xfrm>
            <a:off x="14081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8448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6CE5-3B8B-A344-A01E-DA6FFB4FFECC}"/>
              </a:ext>
            </a:extLst>
          </p:cNvPr>
          <p:cNvSpPr>
            <a:spLocks noGrp="1"/>
          </p:cNvSpPr>
          <p:nvPr>
            <p:ph type="title"/>
          </p:nvPr>
        </p:nvSpPr>
        <p:spPr/>
        <p:txBody>
          <a:bodyPr/>
          <a:lstStyle/>
          <a:p>
            <a:r>
              <a:rPr lang="en-US" dirty="0"/>
              <a:t>Units</a:t>
            </a:r>
          </a:p>
        </p:txBody>
      </p:sp>
      <p:sp>
        <p:nvSpPr>
          <p:cNvPr id="3" name="Content Placeholder 2">
            <a:extLst>
              <a:ext uri="{FF2B5EF4-FFF2-40B4-BE49-F238E27FC236}">
                <a16:creationId xmlns:a16="http://schemas.microsoft.com/office/drawing/2014/main" id="{BA1A6B89-9200-9A4A-8697-2C1804A74C01}"/>
              </a:ext>
            </a:extLst>
          </p:cNvPr>
          <p:cNvSpPr>
            <a:spLocks noGrp="1"/>
          </p:cNvSpPr>
          <p:nvPr>
            <p:ph idx="1"/>
          </p:nvPr>
        </p:nvSpPr>
        <p:spPr/>
        <p:txBody>
          <a:bodyPr/>
          <a:lstStyle/>
          <a:p>
            <a:r>
              <a:rPr lang="en-US" dirty="0"/>
              <a:t>Most astronomers work in cgs units</a:t>
            </a:r>
          </a:p>
          <a:p>
            <a:r>
              <a:rPr lang="en-US" dirty="0"/>
              <a:t>Sometimes F</a:t>
            </a:r>
            <a:r>
              <a:rPr lang="en-US" baseline="-25000" dirty="0"/>
              <a:t>𝜆, </a:t>
            </a:r>
            <a:r>
              <a:rPr lang="en-US" dirty="0"/>
              <a:t>sometimes</a:t>
            </a:r>
            <a:r>
              <a:rPr lang="en-US" baseline="-25000" dirty="0"/>
              <a:t> </a:t>
            </a:r>
            <a:r>
              <a:rPr lang="en-US" dirty="0"/>
              <a:t>F</a:t>
            </a:r>
            <a:r>
              <a:rPr lang="en-US" baseline="-25000" dirty="0"/>
              <a:t>𝜈</a:t>
            </a:r>
            <a:r>
              <a:rPr lang="en-US" dirty="0"/>
              <a:t> </a:t>
            </a:r>
          </a:p>
          <a:p>
            <a:pPr lvl="1"/>
            <a:r>
              <a:rPr lang="en-US" dirty="0"/>
              <a:t>Sometimes F</a:t>
            </a:r>
            <a:r>
              <a:rPr lang="en-US" baseline="-25000" dirty="0"/>
              <a:t>𝜈</a:t>
            </a:r>
            <a:r>
              <a:rPr lang="en-US" dirty="0"/>
              <a:t>  as a function of 𝜆</a:t>
            </a:r>
          </a:p>
          <a:p>
            <a:r>
              <a:rPr lang="en-US" dirty="0"/>
              <a:t>You may also run into the Jansky, which is a unit of monochromatic flux per unit frequency:</a:t>
            </a:r>
          </a:p>
          <a:p>
            <a:pPr marL="0" indent="0">
              <a:buNone/>
            </a:pPr>
            <a:r>
              <a:rPr lang="en-US" dirty="0"/>
              <a:t>                   1 Jansky (Jy) = 10</a:t>
            </a:r>
            <a:r>
              <a:rPr lang="en-US" baseline="30000" dirty="0"/>
              <a:t>-26</a:t>
            </a:r>
            <a:r>
              <a:rPr lang="en-US" i="1" dirty="0"/>
              <a:t>W</a:t>
            </a:r>
            <a:r>
              <a:rPr lang="en-US" dirty="0"/>
              <a:t>/</a:t>
            </a:r>
            <a:r>
              <a:rPr lang="en-US" i="1" dirty="0"/>
              <a:t>m</a:t>
            </a:r>
            <a:r>
              <a:rPr lang="en-US" baseline="30000" dirty="0"/>
              <a:t>2</a:t>
            </a:r>
            <a:r>
              <a:rPr lang="en-US" dirty="0"/>
              <a:t>/</a:t>
            </a:r>
            <a:r>
              <a:rPr lang="en-US" i="1" dirty="0"/>
              <a:t>Hz</a:t>
            </a:r>
            <a:endParaRPr lang="en-US" dirty="0"/>
          </a:p>
          <a:p>
            <a:pPr marL="0" indent="0">
              <a:buNone/>
            </a:pPr>
            <a:r>
              <a:rPr lang="en-US" dirty="0"/>
              <a:t>      </a:t>
            </a:r>
          </a:p>
        </p:txBody>
      </p:sp>
    </p:spTree>
    <p:extLst>
      <p:ext uri="{BB962C8B-B14F-4D97-AF65-F5344CB8AC3E}">
        <p14:creationId xmlns:p14="http://schemas.microsoft.com/office/powerpoint/2010/main" val="3730143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6BD7-C381-BB4C-8617-17258237B610}"/>
              </a:ext>
            </a:extLst>
          </p:cNvPr>
          <p:cNvSpPr>
            <a:spLocks noGrp="1"/>
          </p:cNvSpPr>
          <p:nvPr>
            <p:ph type="title"/>
          </p:nvPr>
        </p:nvSpPr>
        <p:spPr/>
        <p:txBody>
          <a:bodyPr/>
          <a:lstStyle/>
          <a:p>
            <a:r>
              <a:rPr lang="en-US" dirty="0"/>
              <a:t>Photon flux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19E3BE-96CE-6F4E-B6DB-9BF39F82D14E}"/>
                  </a:ext>
                </a:extLst>
              </p:cNvPr>
              <p:cNvSpPr>
                <a:spLocks noGrp="1"/>
              </p:cNvSpPr>
              <p:nvPr>
                <p:ph idx="1"/>
              </p:nvPr>
            </p:nvSpPr>
            <p:spPr/>
            <p:txBody>
              <a:bodyPr/>
              <a:lstStyle/>
              <a:p>
                <a:r>
                  <a:rPr lang="en-US" dirty="0"/>
                  <a:t>most modern detectors count photons not energy, so we observe </a:t>
                </a:r>
                <a:r>
                  <a:rPr lang="en-US" b="1" dirty="0"/>
                  <a:t>photon fluxes, </a:t>
                </a:r>
                <a:r>
                  <a:rPr lang="en-US" dirty="0"/>
                  <a:t>which are related to energy flux by</a:t>
                </a:r>
              </a:p>
              <a:p>
                <a:pPr marL="0" indent="0">
                  <a:buNone/>
                </a:pPr>
                <a:r>
                  <a:rPr lang="en-US" dirty="0"/>
                  <a:t>         photon flux = energy flux / energy per photon</a:t>
                </a:r>
              </a:p>
              <a:p>
                <a:pPr marL="0" indent="0">
                  <a:buNone/>
                </a:pPr>
                <a:r>
                  <a:rPr lang="en-US" dirty="0"/>
                  <a:t>                               =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m:t>
                    </m:r>
                    <m:r>
                      <a:rPr lang="en-US" b="0" i="1" baseline="-25000"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b="0" i="1" smtClean="0">
                            <a:latin typeface="Cambria Math" panose="02040503050406030204" pitchFamily="18" charset="0"/>
                            <a:ea typeface="Cambria Math" panose="02040503050406030204" pitchFamily="18" charset="0"/>
                          </a:rPr>
                          <m:t>h𝑐</m:t>
                        </m:r>
                      </m:den>
                    </m:f>
                  </m:oMath>
                </a14:m>
                <a:r>
                  <a:rPr lang="en-US" dirty="0"/>
                  <a:t> d𝜆</a:t>
                </a:r>
              </a:p>
              <a:p>
                <a:r>
                  <a:rPr lang="en-US" dirty="0"/>
                  <a:t>Bolometers register energy, rather than photons</a:t>
                </a:r>
              </a:p>
            </p:txBody>
          </p:sp>
        </mc:Choice>
        <mc:Fallback xmlns="">
          <p:sp>
            <p:nvSpPr>
              <p:cNvPr id="3" name="Content Placeholder 2">
                <a:extLst>
                  <a:ext uri="{FF2B5EF4-FFF2-40B4-BE49-F238E27FC236}">
                    <a16:creationId xmlns:a16="http://schemas.microsoft.com/office/drawing/2014/main" id="{0219E3BE-96CE-6F4E-B6DB-9BF39F82D14E}"/>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
        <p:nvSpPr>
          <p:cNvPr id="5" name="AutoShape 2" descr="$\displaystyle \int$">
            <a:extLst>
              <a:ext uri="{FF2B5EF4-FFF2-40B4-BE49-F238E27FC236}">
                <a16:creationId xmlns:a16="http://schemas.microsoft.com/office/drawing/2014/main" id="{E1A59858-845D-2F43-94D9-F18989FCC7B1}"/>
              </a:ext>
            </a:extLst>
          </p:cNvPr>
          <p:cNvSpPr>
            <a:spLocks noChangeAspect="1" noChangeArrowheads="1"/>
          </p:cNvSpPr>
          <p:nvPr/>
        </p:nvSpPr>
        <p:spPr bwMode="auto">
          <a:xfrm>
            <a:off x="3127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displaystyle {\lambda \over h c}$">
            <a:extLst>
              <a:ext uri="{FF2B5EF4-FFF2-40B4-BE49-F238E27FC236}">
                <a16:creationId xmlns:a16="http://schemas.microsoft.com/office/drawing/2014/main" id="{1E2199E4-3452-F647-B01A-CE270DA80C37}"/>
              </a:ext>
            </a:extLst>
          </p:cNvPr>
          <p:cNvSpPr>
            <a:spLocks noChangeAspect="1" noChangeArrowheads="1"/>
          </p:cNvSpPr>
          <p:nvPr/>
        </p:nvSpPr>
        <p:spPr bwMode="auto">
          <a:xfrm>
            <a:off x="9890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9683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AE2D-A2C4-3B44-87AC-AFE7D966CE51}"/>
              </a:ext>
            </a:extLst>
          </p:cNvPr>
          <p:cNvSpPr>
            <a:spLocks noGrp="1"/>
          </p:cNvSpPr>
          <p:nvPr>
            <p:ph type="title"/>
          </p:nvPr>
        </p:nvSpPr>
        <p:spPr/>
        <p:txBody>
          <a:bodyPr/>
          <a:lstStyle/>
          <a:p>
            <a:r>
              <a:rPr lang="en-US" dirty="0"/>
              <a:t>Polarization</a:t>
            </a:r>
          </a:p>
        </p:txBody>
      </p:sp>
      <p:sp>
        <p:nvSpPr>
          <p:cNvPr id="3" name="Content Placeholder 2">
            <a:extLst>
              <a:ext uri="{FF2B5EF4-FFF2-40B4-BE49-F238E27FC236}">
                <a16:creationId xmlns:a16="http://schemas.microsoft.com/office/drawing/2014/main" id="{F49DEFF5-07C2-0C46-9D16-F091825D90CE}"/>
              </a:ext>
            </a:extLst>
          </p:cNvPr>
          <p:cNvSpPr>
            <a:spLocks noGrp="1"/>
          </p:cNvSpPr>
          <p:nvPr>
            <p:ph idx="1"/>
          </p:nvPr>
        </p:nvSpPr>
        <p:spPr>
          <a:xfrm>
            <a:off x="704850" y="2724149"/>
            <a:ext cx="10515600" cy="3944939"/>
          </a:xfrm>
        </p:spPr>
        <p:txBody>
          <a:bodyPr>
            <a:normAutofit lnSpcReduction="10000"/>
          </a:bodyPr>
          <a:lstStyle/>
          <a:p>
            <a:r>
              <a:rPr lang="en-US" dirty="0"/>
              <a:t>There is an additional property of light at a given wavelength/frequency: the polarization</a:t>
            </a:r>
          </a:p>
          <a:p>
            <a:r>
              <a:rPr lang="en-US" dirty="0"/>
              <a:t>Light can be linearly and/or circularly polarized</a:t>
            </a:r>
          </a:p>
          <a:p>
            <a:r>
              <a:rPr lang="en-US" dirty="0"/>
              <a:t>Polarization is often characterized by the Stokes parameters: I, Q, U, V</a:t>
            </a:r>
          </a:p>
          <a:p>
            <a:pPr marL="0" indent="0">
              <a:buNone/>
            </a:pPr>
            <a:r>
              <a:rPr lang="en-US" dirty="0"/>
              <a:t>which give the intensity, two components of linear polarization, and the circular polarization</a:t>
            </a:r>
          </a:p>
          <a:p>
            <a:r>
              <a:rPr lang="en-US" dirty="0"/>
              <a:t>The degree of polarization from astronomical sources is usually small, but polarization can arise from emission that is reflected or scattered light, and emission from regions where magnetic fields are significant</a:t>
            </a:r>
          </a:p>
          <a:p>
            <a:endParaRPr lang="en-US" dirty="0"/>
          </a:p>
        </p:txBody>
      </p:sp>
      <p:pic>
        <p:nvPicPr>
          <p:cNvPr id="4" name="Picture 3">
            <a:extLst>
              <a:ext uri="{FF2B5EF4-FFF2-40B4-BE49-F238E27FC236}">
                <a16:creationId xmlns:a16="http://schemas.microsoft.com/office/drawing/2014/main" id="{D5B05423-D514-7E4B-82B2-ECCB3346D7E2}"/>
              </a:ext>
            </a:extLst>
          </p:cNvPr>
          <p:cNvPicPr>
            <a:picLocks noChangeAspect="1"/>
          </p:cNvPicPr>
          <p:nvPr/>
        </p:nvPicPr>
        <p:blipFill>
          <a:blip r:embed="rId2"/>
          <a:stretch>
            <a:fillRect/>
          </a:stretch>
        </p:blipFill>
        <p:spPr>
          <a:xfrm>
            <a:off x="4690201" y="0"/>
            <a:ext cx="7501799" cy="3300412"/>
          </a:xfrm>
          <a:prstGeom prst="rect">
            <a:avLst/>
          </a:prstGeom>
        </p:spPr>
      </p:pic>
    </p:spTree>
    <p:extLst>
      <p:ext uri="{BB962C8B-B14F-4D97-AF65-F5344CB8AC3E}">
        <p14:creationId xmlns:p14="http://schemas.microsoft.com/office/powerpoint/2010/main" val="367983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B962-9372-904B-B394-33508D2E6F7E}"/>
              </a:ext>
            </a:extLst>
          </p:cNvPr>
          <p:cNvSpPr>
            <a:spLocks noGrp="1"/>
          </p:cNvSpPr>
          <p:nvPr>
            <p:ph type="title"/>
          </p:nvPr>
        </p:nvSpPr>
        <p:spPr/>
        <p:txBody>
          <a:bodyPr/>
          <a:lstStyle/>
          <a:p>
            <a:r>
              <a:rPr lang="en-US" dirty="0"/>
              <a:t>Terminology of astronomical measurements</a:t>
            </a:r>
          </a:p>
        </p:txBody>
      </p:sp>
      <p:sp>
        <p:nvSpPr>
          <p:cNvPr id="3" name="Content Placeholder 2">
            <a:extLst>
              <a:ext uri="{FF2B5EF4-FFF2-40B4-BE49-F238E27FC236}">
                <a16:creationId xmlns:a16="http://schemas.microsoft.com/office/drawing/2014/main" id="{F3BFC437-35D6-324B-87B1-ACDA977070A3}"/>
              </a:ext>
            </a:extLst>
          </p:cNvPr>
          <p:cNvSpPr>
            <a:spLocks noGrp="1"/>
          </p:cNvSpPr>
          <p:nvPr>
            <p:ph idx="1"/>
          </p:nvPr>
        </p:nvSpPr>
        <p:spPr/>
        <p:txBody>
          <a:bodyPr/>
          <a:lstStyle/>
          <a:p>
            <a:r>
              <a:rPr lang="en-US" dirty="0"/>
              <a:t>Photometry : broad-band flux measurement</a:t>
            </a:r>
          </a:p>
          <a:p>
            <a:r>
              <a:rPr lang="en-US" dirty="0"/>
              <a:t>Spectroscopy: relative measurement of fluxes as a function of wavelength</a:t>
            </a:r>
          </a:p>
          <a:p>
            <a:r>
              <a:rPr lang="en-US" dirty="0"/>
              <a:t>Spectrophotometry : absolute measurement of flux as a function of  wavelength</a:t>
            </a:r>
          </a:p>
          <a:p>
            <a:r>
              <a:rPr lang="en-US" dirty="0" err="1"/>
              <a:t>Spectropolarimetry</a:t>
            </a:r>
            <a:r>
              <a:rPr lang="en-US" dirty="0"/>
              <a:t> : polarization as a function of wavelength</a:t>
            </a:r>
          </a:p>
          <a:p>
            <a:r>
              <a:rPr lang="en-US" dirty="0"/>
              <a:t>Astrometry : concerned with positions of observed flux</a:t>
            </a:r>
          </a:p>
          <a:p>
            <a:r>
              <a:rPr lang="en-US" dirty="0"/>
              <a:t>Morphology : intensity as a function of position; often, absolute measurements are unimportant</a:t>
            </a:r>
          </a:p>
        </p:txBody>
      </p:sp>
    </p:spTree>
    <p:extLst>
      <p:ext uri="{BB962C8B-B14F-4D97-AF65-F5344CB8AC3E}">
        <p14:creationId xmlns:p14="http://schemas.microsoft.com/office/powerpoint/2010/main" val="2057211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35A3-B65E-444E-B53E-03CF8EB454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146C6C-A84F-8F4E-A9C4-2BFE42E348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94621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a:xfrm>
            <a:off x="1210491" y="234089"/>
            <a:ext cx="9144000" cy="2387600"/>
          </a:xfrm>
        </p:spPr>
        <p:txBody>
          <a:bodyPr>
            <a:normAutofit/>
          </a:bodyPr>
          <a:lstStyle/>
          <a:p>
            <a:r>
              <a:rPr lang="en-US" sz="4000" dirty="0"/>
              <a:t>ASTR</a:t>
            </a:r>
            <a:r>
              <a:rPr lang="en-US" sz="4800" dirty="0"/>
              <a:t>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normAutofit/>
          </a:bodyPr>
          <a:lstStyle/>
          <a:p>
            <a:r>
              <a:rPr lang="en-US" dirty="0"/>
              <a:t>Light, magnitudes, and the signal equation</a:t>
            </a:r>
          </a:p>
          <a:p>
            <a:r>
              <a:rPr lang="en-US" dirty="0"/>
              <a:t>  Magnitudes</a:t>
            </a:r>
          </a:p>
        </p:txBody>
      </p:sp>
    </p:spTree>
    <p:extLst>
      <p:ext uri="{BB962C8B-B14F-4D97-AF65-F5344CB8AC3E}">
        <p14:creationId xmlns:p14="http://schemas.microsoft.com/office/powerpoint/2010/main" val="195304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6A4A5-77BE-934E-89BE-EA4A17D35365}"/>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DDCEA84F-826B-1E4E-B09F-41687604D10E}"/>
              </a:ext>
            </a:extLst>
          </p:cNvPr>
          <p:cNvSpPr>
            <a:spLocks noGrp="1"/>
          </p:cNvSpPr>
          <p:nvPr>
            <p:ph idx="1"/>
          </p:nvPr>
        </p:nvSpPr>
        <p:spPr/>
        <p:txBody>
          <a:bodyPr/>
          <a:lstStyle/>
          <a:p>
            <a:r>
              <a:rPr lang="en-US" dirty="0"/>
              <a:t>Know how magnitudes are defined, be able to work with them very comfortably, and recognize that relative fluxes can be represented as magnitudes independent of the magnitude system.</a:t>
            </a:r>
          </a:p>
          <a:p>
            <a:pPr marL="0" indent="0">
              <a:buNone/>
            </a:pPr>
            <a:endParaRPr lang="en-US" dirty="0"/>
          </a:p>
        </p:txBody>
      </p:sp>
    </p:spTree>
    <p:extLst>
      <p:ext uri="{BB962C8B-B14F-4D97-AF65-F5344CB8AC3E}">
        <p14:creationId xmlns:p14="http://schemas.microsoft.com/office/powerpoint/2010/main" val="1280888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6A4A5-77BE-934E-89BE-EA4A17D35365}"/>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DDCEA84F-826B-1E4E-B09F-41687604D10E}"/>
              </a:ext>
            </a:extLst>
          </p:cNvPr>
          <p:cNvSpPr>
            <a:spLocks noGrp="1"/>
          </p:cNvSpPr>
          <p:nvPr>
            <p:ph idx="1"/>
          </p:nvPr>
        </p:nvSpPr>
        <p:spPr/>
        <p:txBody>
          <a:bodyPr/>
          <a:lstStyle/>
          <a:p>
            <a:r>
              <a:rPr lang="en-US" dirty="0"/>
              <a:t>Know the basic characteristics of light: energy, frequency and wavelength, and how they are related. Know the different regimes in the electromagnetic spectrum, the units used to characterize the different regimes, and characteristic wavelengths for each regime.</a:t>
            </a:r>
          </a:p>
          <a:p>
            <a:r>
              <a:rPr lang="en-US" dirty="0"/>
              <a:t>Have a complete understanding of the difference between surface brightness, flux, and luminosity and their units.</a:t>
            </a:r>
          </a:p>
          <a:p>
            <a:r>
              <a:rPr lang="en-US" dirty="0"/>
              <a:t>Recognize and understand that flux (or surface brightness or luminosity) is generally a function of wavelength/frequency and can be specified per unit wavelength or per unit frequency and how to convert between the two.</a:t>
            </a:r>
          </a:p>
          <a:p>
            <a:endParaRPr lang="en-US" dirty="0"/>
          </a:p>
        </p:txBody>
      </p:sp>
    </p:spTree>
    <p:extLst>
      <p:ext uri="{BB962C8B-B14F-4D97-AF65-F5344CB8AC3E}">
        <p14:creationId xmlns:p14="http://schemas.microsoft.com/office/powerpoint/2010/main" val="2719315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198D0-3524-A946-AE9E-C222F661F74F}"/>
              </a:ext>
            </a:extLst>
          </p:cNvPr>
          <p:cNvSpPr>
            <a:spLocks noGrp="1"/>
          </p:cNvSpPr>
          <p:nvPr>
            <p:ph type="title"/>
          </p:nvPr>
        </p:nvSpPr>
        <p:spPr/>
        <p:txBody>
          <a:bodyPr/>
          <a:lstStyle/>
          <a:p>
            <a:r>
              <a:rPr lang="en-US" dirty="0"/>
              <a:t>Magnitudes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CEEC98-01D4-6F42-9E61-215D316595AF}"/>
                  </a:ext>
                </a:extLst>
              </p:cNvPr>
              <p:cNvSpPr>
                <a:spLocks noGrp="1"/>
              </p:cNvSpPr>
              <p:nvPr>
                <p:ph idx="1"/>
              </p:nvPr>
            </p:nvSpPr>
            <p:spPr>
              <a:xfrm>
                <a:off x="838200" y="1825624"/>
                <a:ext cx="10515600" cy="4823369"/>
              </a:xfrm>
            </p:spPr>
            <p:txBody>
              <a:bodyPr>
                <a:normAutofit lnSpcReduction="10000"/>
              </a:bodyPr>
              <a:lstStyle/>
              <a:p>
                <a:r>
                  <a:rPr lang="en-US" dirty="0"/>
                  <a:t>Magnitudes have traditionally been used by astronomers to describe the amount of light from astronomical sources</a:t>
                </a:r>
              </a:p>
              <a:p>
                <a:r>
                  <a:rPr lang="en-US" dirty="0"/>
                  <a:t>They can be used to describe fluxes, surface </a:t>
                </a:r>
                <a:r>
                  <a:rPr lang="en-US" dirty="0" err="1"/>
                  <a:t>brightnesses</a:t>
                </a:r>
                <a:r>
                  <a:rPr lang="en-US" dirty="0"/>
                  <a:t>, and luminosities </a:t>
                </a:r>
              </a:p>
              <a:p>
                <a:r>
                  <a:rPr lang="en-US" dirty="0"/>
                  <a:t>Magnitudes are a dimensionless way of representing brightness, defined by:</a:t>
                </a:r>
              </a:p>
              <a:p>
                <a:pPr marL="0" indent="0">
                  <a:buNone/>
                </a:pPr>
                <a:r>
                  <a:rPr lang="en-US" b="0" dirty="0"/>
                  <a:t>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=−2.5</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𝐹</m:t>
                            </m:r>
                          </m:num>
                          <m:den>
                            <m:r>
                              <a:rPr lang="en-US" b="0" i="1" smtClean="0">
                                <a:latin typeface="Cambria Math" panose="02040503050406030204" pitchFamily="18" charset="0"/>
                              </a:rPr>
                              <m:t>𝐹</m:t>
                            </m:r>
                            <m:r>
                              <a:rPr lang="en-US" b="0" i="1" baseline="-25000" smtClean="0">
                                <a:latin typeface="Cambria Math" panose="02040503050406030204" pitchFamily="18" charset="0"/>
                              </a:rPr>
                              <m:t>0</m:t>
                            </m:r>
                          </m:den>
                        </m:f>
                      </m:e>
                    </m:func>
                  </m:oMath>
                </a14:m>
                <a:endParaRPr lang="en-US" dirty="0"/>
              </a:p>
              <a:p>
                <a:pPr marL="0" indent="0">
                  <a:buNone/>
                </a:pPr>
                <a:r>
                  <a:rPr lang="en-US" dirty="0"/>
                  <a:t>    or:</a:t>
                </a:r>
              </a:p>
              <a:p>
                <a:pPr marL="0" indent="0">
                  <a:buNone/>
                </a:pPr>
                <a:r>
                  <a:rPr lang="en-US" dirty="0"/>
                  <a:t>                                 </a:t>
                </a:r>
                <a14:m>
                  <m:oMath xmlns:m="http://schemas.openxmlformats.org/officeDocument/2006/math">
                    <m:r>
                      <a:rPr lang="en-US" i="1">
                        <a:latin typeface="Cambria Math" panose="02040503050406030204" pitchFamily="18" charset="0"/>
                      </a:rPr>
                      <m:t>𝐹</m:t>
                    </m:r>
                    <m:r>
                      <a:rPr lang="en-US" b="0" i="1" smtClean="0">
                        <a:latin typeface="Cambria Math" panose="02040503050406030204" pitchFamily="18" charset="0"/>
                      </a:rPr>
                      <m:t> =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𝐹</m:t>
                        </m:r>
                        <m:r>
                          <a:rPr lang="en-US" b="0" i="1" baseline="-25000" smtClean="0">
                            <a:latin typeface="Cambria Math" panose="02040503050406030204" pitchFamily="18" charset="0"/>
                          </a:rPr>
                          <m:t>0</m:t>
                        </m:r>
                        <m:r>
                          <a:rPr lang="en-US" b="0" i="1" smtClean="0">
                            <a:latin typeface="Cambria Math" panose="02040503050406030204" pitchFamily="18" charset="0"/>
                          </a:rPr>
                          <m:t>10</m:t>
                        </m:r>
                      </m:e>
                      <m:sup>
                        <m:r>
                          <a:rPr lang="en-US" b="0" i="1" smtClean="0">
                            <a:latin typeface="Cambria Math" panose="02040503050406030204" pitchFamily="18" charset="0"/>
                          </a:rPr>
                          <m:t>−0.4 </m:t>
                        </m:r>
                        <m:r>
                          <a:rPr lang="en-US" b="0" i="1" smtClean="0">
                            <a:latin typeface="Cambria Math" panose="02040503050406030204" pitchFamily="18" charset="0"/>
                          </a:rPr>
                          <m:t>𝑚</m:t>
                        </m:r>
                      </m:sup>
                    </m:sSup>
                  </m:oMath>
                </a14:m>
                <a:endParaRPr lang="en-US" dirty="0"/>
              </a:p>
              <a:p>
                <a:pPr marL="0" indent="0">
                  <a:buNone/>
                </a:pPr>
                <a:r>
                  <a:rPr lang="en-US" dirty="0"/>
                  <a:t>where </a:t>
                </a:r>
                <a14:m>
                  <m:oMath xmlns:m="http://schemas.openxmlformats.org/officeDocument/2006/math">
                    <m:r>
                      <a:rPr lang="en-US" i="1">
                        <a:latin typeface="Cambria Math" panose="02040503050406030204" pitchFamily="18" charset="0"/>
                      </a:rPr>
                      <m:t>𝐹</m:t>
                    </m:r>
                  </m:oMath>
                </a14:m>
                <a:r>
                  <a:rPr lang="en-US" dirty="0"/>
                  <a:t> is the flux of the object being described, and </a:t>
                </a:r>
                <a14:m>
                  <m:oMath xmlns:m="http://schemas.openxmlformats.org/officeDocument/2006/math">
                    <m:r>
                      <a:rPr lang="en-US" i="1">
                        <a:latin typeface="Cambria Math" panose="02040503050406030204" pitchFamily="18" charset="0"/>
                      </a:rPr>
                      <m:t>𝐹</m:t>
                    </m:r>
                  </m:oMath>
                </a14:m>
                <a:r>
                  <a:rPr lang="en-US" baseline="-25000" dirty="0"/>
                  <a:t>0 </a:t>
                </a:r>
                <a:r>
                  <a:rPr lang="en-US" dirty="0"/>
                  <a:t>is a reference flux that defines a </a:t>
                </a:r>
                <a:r>
                  <a:rPr lang="en-US" i="1" dirty="0"/>
                  <a:t>photometric system</a:t>
                </a:r>
                <a:endParaRPr lang="en-US" i="1" baseline="-25000" dirty="0"/>
              </a:p>
            </p:txBody>
          </p:sp>
        </mc:Choice>
        <mc:Fallback xmlns="">
          <p:sp>
            <p:nvSpPr>
              <p:cNvPr id="3" name="Content Placeholder 2">
                <a:extLst>
                  <a:ext uri="{FF2B5EF4-FFF2-40B4-BE49-F238E27FC236}">
                    <a16:creationId xmlns:a16="http://schemas.microsoft.com/office/drawing/2014/main" id="{F6CEEC98-01D4-6F42-9E61-215D316595AF}"/>
                  </a:ext>
                </a:extLst>
              </p:cNvPr>
              <p:cNvSpPr>
                <a:spLocks noGrp="1" noRot="1" noChangeAspect="1" noMove="1" noResize="1" noEditPoints="1" noAdjustHandles="1" noChangeArrowheads="1" noChangeShapeType="1" noTextEdit="1"/>
              </p:cNvSpPr>
              <p:nvPr>
                <p:ph idx="1"/>
              </p:nvPr>
            </p:nvSpPr>
            <p:spPr>
              <a:xfrm>
                <a:off x="838200" y="1825624"/>
                <a:ext cx="10515600" cy="4823369"/>
              </a:xfrm>
              <a:blipFill>
                <a:blip r:embed="rId2"/>
                <a:stretch>
                  <a:fillRect l="-1206" t="-2887" b="-2100"/>
                </a:stretch>
              </a:blipFill>
            </p:spPr>
            <p:txBody>
              <a:bodyPr/>
              <a:lstStyle/>
              <a:p>
                <a:r>
                  <a:rPr lang="en-US">
                    <a:noFill/>
                  </a:rPr>
                  <a:t> </a:t>
                </a:r>
              </a:p>
            </p:txBody>
          </p:sp>
        </mc:Fallback>
      </mc:AlternateContent>
      <p:sp>
        <p:nvSpPr>
          <p:cNvPr id="5" name="AutoShape 2" descr="$\displaystyle {F\over F_0}$">
            <a:extLst>
              <a:ext uri="{FF2B5EF4-FFF2-40B4-BE49-F238E27FC236}">
                <a16:creationId xmlns:a16="http://schemas.microsoft.com/office/drawing/2014/main" id="{2EFB2B8A-55E7-DE4B-9758-13BA44426F0A}"/>
              </a:ext>
            </a:extLst>
          </p:cNvPr>
          <p:cNvSpPr>
            <a:spLocks noChangeAspect="1" noChangeArrowheads="1"/>
          </p:cNvSpPr>
          <p:nvPr/>
        </p:nvSpPr>
        <p:spPr bwMode="auto">
          <a:xfrm>
            <a:off x="130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35689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508EF-F6D7-344E-904D-CE097A7EAAA7}"/>
              </a:ext>
            </a:extLst>
          </p:cNvPr>
          <p:cNvSpPr>
            <a:spLocks noGrp="1"/>
          </p:cNvSpPr>
          <p:nvPr>
            <p:ph type="title"/>
          </p:nvPr>
        </p:nvSpPr>
        <p:spPr/>
        <p:txBody>
          <a:bodyPr/>
          <a:lstStyle/>
          <a:p>
            <a:r>
              <a:rPr lang="en-US" dirty="0"/>
              <a:t>Magnitudes and relative fluxes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FD40E7-EAE1-E249-971F-F0E552072618}"/>
                  </a:ext>
                </a:extLst>
              </p:cNvPr>
              <p:cNvSpPr>
                <a:spLocks noGrp="1"/>
              </p:cNvSpPr>
              <p:nvPr>
                <p:ph idx="1"/>
              </p:nvPr>
            </p:nvSpPr>
            <p:spPr/>
            <p:txBody>
              <a:bodyPr>
                <a:normAutofit fontScale="92500" lnSpcReduction="20000"/>
              </a:bodyPr>
              <a:lstStyle/>
              <a:p>
                <a:r>
                  <a:rPr lang="en-US" dirty="0"/>
                  <a:t>In many cases, astronomers work with relative fluxes of two objects</a:t>
                </a:r>
              </a:p>
              <a:p>
                <a:r>
                  <a:rPr lang="en-US" dirty="0"/>
                  <a:t>Within a given photometric system, this removes the reference flux</a:t>
                </a:r>
              </a:p>
              <a:p>
                <a:pPr marL="0" indent="0">
                  <a:buNone/>
                </a:pPr>
                <a:r>
                  <a:rPr lang="en-US" dirty="0"/>
                  <a:t>                  m</a:t>
                </a:r>
                <a:r>
                  <a:rPr lang="en-US" baseline="-25000" dirty="0"/>
                  <a:t>1</a:t>
                </a:r>
                <a:r>
                  <a:rPr lang="en-US" dirty="0"/>
                  <a:t> – m</a:t>
                </a:r>
                <a:r>
                  <a:rPr lang="en-US" baseline="-25000" dirty="0"/>
                  <a:t>2</a:t>
                </a:r>
                <a:r>
                  <a:rPr lang="en-US" dirty="0"/>
                  <a:t> = </a:t>
                </a:r>
                <a14:m>
                  <m:oMath xmlns:m="http://schemas.openxmlformats.org/officeDocument/2006/math">
                    <m:r>
                      <a:rPr lang="en-US" i="1">
                        <a:latin typeface="Cambria Math" panose="02040503050406030204" pitchFamily="18" charset="0"/>
                      </a:rPr>
                      <m:t>−2.5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f>
                          <m:fPr>
                            <m:ctrlPr>
                              <a:rPr lang="en-US" i="1">
                                <a:latin typeface="Cambria Math" panose="02040503050406030204" pitchFamily="18" charset="0"/>
                              </a:rPr>
                            </m:ctrlPr>
                          </m:fPr>
                          <m:num>
                            <m:r>
                              <a:rPr lang="en-US" i="1">
                                <a:latin typeface="Cambria Math" panose="02040503050406030204" pitchFamily="18" charset="0"/>
                              </a:rPr>
                              <m:t>𝐹</m:t>
                            </m:r>
                            <m:r>
                              <a:rPr lang="en-US" b="0" i="1" baseline="-25000" smtClean="0">
                                <a:latin typeface="Cambria Math" panose="02040503050406030204" pitchFamily="18" charset="0"/>
                              </a:rPr>
                              <m:t>1</m:t>
                            </m:r>
                          </m:num>
                          <m:den>
                            <m:r>
                              <a:rPr lang="en-US" i="1">
                                <a:latin typeface="Cambria Math" panose="02040503050406030204" pitchFamily="18" charset="0"/>
                              </a:rPr>
                              <m:t>𝐹</m:t>
                            </m:r>
                            <m:r>
                              <a:rPr lang="en-US" b="0" i="1" baseline="-25000" smtClean="0">
                                <a:latin typeface="Cambria Math" panose="02040503050406030204" pitchFamily="18" charset="0"/>
                              </a:rPr>
                              <m:t>2</m:t>
                            </m:r>
                          </m:den>
                        </m:f>
                      </m:e>
                    </m:func>
                  </m:oMath>
                </a14:m>
                <a:endParaRPr lang="en-US" dirty="0"/>
              </a:p>
              <a:p>
                <a:pPr marL="0" indent="0">
                  <a:buNone/>
                </a:pPr>
                <a:endParaRPr lang="en-US" dirty="0"/>
              </a:p>
              <a:p>
                <a:pPr marL="0" indent="0">
                  <a:buNone/>
                </a:pPr>
                <a:r>
                  <a:rPr lang="en-US" dirty="0"/>
                  <a:t> </a:t>
                </a:r>
                <a14:m>
                  <m:oMath xmlns:m="http://schemas.openxmlformats.org/officeDocument/2006/math">
                    <m:r>
                      <a:rPr lang="en-US" b="0" i="0"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𝐹</m:t>
                        </m:r>
                        <m:r>
                          <a:rPr lang="en-US" i="1" baseline="-25000">
                            <a:latin typeface="Cambria Math" panose="02040503050406030204" pitchFamily="18" charset="0"/>
                          </a:rPr>
                          <m:t>1</m:t>
                        </m:r>
                      </m:num>
                      <m:den>
                        <m:r>
                          <a:rPr lang="en-US" i="1">
                            <a:latin typeface="Cambria Math" panose="02040503050406030204" pitchFamily="18" charset="0"/>
                          </a:rPr>
                          <m:t>𝐹</m:t>
                        </m:r>
                        <m:r>
                          <a:rPr lang="en-US" i="1" baseline="-25000">
                            <a:latin typeface="Cambria Math" panose="02040503050406030204" pitchFamily="18" charset="0"/>
                          </a:rPr>
                          <m:t>2</m:t>
                        </m:r>
                      </m:den>
                    </m:f>
                  </m:oMath>
                </a14:m>
                <a:r>
                  <a:rPr lang="en-US" dirty="0"/>
                  <a:t> =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−0.4 (</m:t>
                        </m:r>
                        <m:r>
                          <a:rPr lang="en-US" b="0" i="1" smtClean="0">
                            <a:latin typeface="Cambria Math" panose="02040503050406030204" pitchFamily="18" charset="0"/>
                          </a:rPr>
                          <m:t>𝑚</m:t>
                        </m:r>
                        <m:r>
                          <a:rPr lang="en-US" b="0" i="1" baseline="-2500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baseline="-25000" smtClean="0">
                            <a:latin typeface="Cambria Math" panose="02040503050406030204" pitchFamily="18" charset="0"/>
                          </a:rPr>
                          <m:t>2</m:t>
                        </m:r>
                        <m:r>
                          <a:rPr lang="en-US" b="0" i="1" smtClean="0">
                            <a:latin typeface="Cambria Math" panose="02040503050406030204" pitchFamily="18" charset="0"/>
                          </a:rPr>
                          <m:t>)</m:t>
                        </m:r>
                      </m:sup>
                    </m:sSup>
                  </m:oMath>
                </a14:m>
                <a:endParaRPr lang="en-US" dirty="0"/>
              </a:p>
              <a:p>
                <a:pPr marL="0" indent="0">
                  <a:buNone/>
                </a:pPr>
                <a:endParaRPr lang="en-US" dirty="0"/>
              </a:p>
              <a:p>
                <a:r>
                  <a:rPr lang="en-US" dirty="0"/>
                  <a:t>Since magnitudes are logarithmic, differences in magnitudes correspond to flux ratios</a:t>
                </a:r>
              </a:p>
              <a:p>
                <a:pPr lvl="1"/>
                <a:r>
                  <a:rPr lang="en-US" dirty="0"/>
                  <a:t>Ratios of magnitudes are generally unphysical!</a:t>
                </a:r>
              </a:p>
              <a:p>
                <a:r>
                  <a:rPr lang="en-US" dirty="0"/>
                  <a:t>Note that relative fluxes are generally much easier to measure than absolute ones</a:t>
                </a:r>
              </a:p>
            </p:txBody>
          </p:sp>
        </mc:Choice>
        <mc:Fallback xmlns="">
          <p:sp>
            <p:nvSpPr>
              <p:cNvPr id="3" name="Content Placeholder 2">
                <a:extLst>
                  <a:ext uri="{FF2B5EF4-FFF2-40B4-BE49-F238E27FC236}">
                    <a16:creationId xmlns:a16="http://schemas.microsoft.com/office/drawing/2014/main" id="{E0FD40E7-EAE1-E249-971F-F0E552072618}"/>
                  </a:ext>
                </a:extLst>
              </p:cNvPr>
              <p:cNvSpPr>
                <a:spLocks noGrp="1" noRot="1" noChangeAspect="1" noMove="1" noResize="1" noEditPoints="1" noAdjustHandles="1" noChangeArrowheads="1" noChangeShapeType="1" noTextEdit="1"/>
              </p:cNvSpPr>
              <p:nvPr>
                <p:ph idx="1"/>
              </p:nvPr>
            </p:nvSpPr>
            <p:spPr>
              <a:blipFill>
                <a:blip r:embed="rId2"/>
                <a:stretch>
                  <a:fillRect l="-965" t="-3488" r="-844" b="-2326"/>
                </a:stretch>
              </a:blipFill>
            </p:spPr>
            <p:txBody>
              <a:bodyPr/>
              <a:lstStyle/>
              <a:p>
                <a:r>
                  <a:rPr lang="en-US">
                    <a:noFill/>
                  </a:rPr>
                  <a:t> </a:t>
                </a:r>
              </a:p>
            </p:txBody>
          </p:sp>
        </mc:Fallback>
      </mc:AlternateContent>
    </p:spTree>
    <p:extLst>
      <p:ext uri="{BB962C8B-B14F-4D97-AF65-F5344CB8AC3E}">
        <p14:creationId xmlns:p14="http://schemas.microsoft.com/office/powerpoint/2010/main" val="133647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4E7A-6BAB-024E-9285-58339333984C}"/>
              </a:ext>
            </a:extLst>
          </p:cNvPr>
          <p:cNvSpPr>
            <a:spLocks noGrp="1"/>
          </p:cNvSpPr>
          <p:nvPr>
            <p:ph type="title"/>
          </p:nvPr>
        </p:nvSpPr>
        <p:spPr/>
        <p:txBody>
          <a:bodyPr/>
          <a:lstStyle/>
          <a:p>
            <a:r>
              <a:rPr lang="en-US" dirty="0"/>
              <a:t>Magnitudes and relative fluxes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F198AC-3E7B-384E-972D-5678D1368481}"/>
                  </a:ext>
                </a:extLst>
              </p:cNvPr>
              <p:cNvSpPr>
                <a:spLocks noGrp="1"/>
              </p:cNvSpPr>
              <p:nvPr>
                <p:ph idx="1"/>
              </p:nvPr>
            </p:nvSpPr>
            <p:spPr/>
            <p:txBody>
              <a:bodyPr/>
              <a:lstStyle/>
              <a:p>
                <a:r>
                  <a:rPr lang="en-US" dirty="0"/>
                  <a:t>Defining equation first presented by </a:t>
                </a:r>
                <a:r>
                  <a:rPr lang="en-US" dirty="0" err="1"/>
                  <a:t>Pogson</a:t>
                </a:r>
                <a:r>
                  <a:rPr lang="en-US" dirty="0"/>
                  <a:t> (1856)</a:t>
                </a:r>
              </a:p>
              <a:p>
                <a:pPr marL="0" indent="0">
                  <a:buNone/>
                </a:pPr>
                <a:r>
                  <a:rPr lang="en-US" dirty="0"/>
                  <a:t>                  m</a:t>
                </a:r>
                <a:r>
                  <a:rPr lang="en-US" baseline="-25000" dirty="0"/>
                  <a:t>1</a:t>
                </a:r>
                <a:r>
                  <a:rPr lang="en-US" dirty="0"/>
                  <a:t> – m</a:t>
                </a:r>
                <a:r>
                  <a:rPr lang="en-US" baseline="-25000" dirty="0"/>
                  <a:t>2</a:t>
                </a:r>
                <a:r>
                  <a:rPr lang="en-US" dirty="0"/>
                  <a:t> = </a:t>
                </a:r>
                <a14:m>
                  <m:oMath xmlns:m="http://schemas.openxmlformats.org/officeDocument/2006/math">
                    <m:r>
                      <a:rPr lang="en-US" i="1">
                        <a:latin typeface="Cambria Math" panose="02040503050406030204" pitchFamily="18" charset="0"/>
                      </a:rPr>
                      <m:t>−2.5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f>
                          <m:fPr>
                            <m:ctrlPr>
                              <a:rPr lang="en-US" i="1">
                                <a:latin typeface="Cambria Math" panose="02040503050406030204" pitchFamily="18" charset="0"/>
                              </a:rPr>
                            </m:ctrlPr>
                          </m:fPr>
                          <m:num>
                            <m:r>
                              <a:rPr lang="en-US" i="1">
                                <a:latin typeface="Cambria Math" panose="02040503050406030204" pitchFamily="18" charset="0"/>
                              </a:rPr>
                              <m:t>𝐹</m:t>
                            </m:r>
                            <m:r>
                              <a:rPr lang="en-US" i="1" baseline="-25000">
                                <a:latin typeface="Cambria Math" panose="02040503050406030204" pitchFamily="18" charset="0"/>
                              </a:rPr>
                              <m:t>1</m:t>
                            </m:r>
                          </m:num>
                          <m:den>
                            <m:r>
                              <a:rPr lang="en-US" i="1">
                                <a:latin typeface="Cambria Math" panose="02040503050406030204" pitchFamily="18" charset="0"/>
                              </a:rPr>
                              <m:t>𝐹</m:t>
                            </m:r>
                            <m:r>
                              <a:rPr lang="en-US" i="1" baseline="-25000">
                                <a:latin typeface="Cambria Math" panose="02040503050406030204" pitchFamily="18" charset="0"/>
                              </a:rPr>
                              <m:t>2</m:t>
                            </m:r>
                          </m:den>
                        </m:f>
                      </m:e>
                    </m:func>
                  </m:oMath>
                </a14:m>
                <a:endParaRPr lang="en-US" dirty="0"/>
              </a:p>
              <a:p>
                <a:r>
                  <a:rPr lang="en-US" dirty="0"/>
                  <a:t>Defined such that 5 magnitudes is a factor of 100 in brightness, and runs “backwards” (larger magnitudes are fainter)</a:t>
                </a:r>
              </a:p>
              <a:p>
                <a:pPr lvl="1"/>
                <a:r>
                  <a:rPr lang="en-US" dirty="0"/>
                  <a:t>Every 2.5 magnitudes is a factor of 10 in brightness</a:t>
                </a:r>
              </a:p>
              <a:p>
                <a:pPr lvl="1"/>
                <a:r>
                  <a:rPr lang="en-US" dirty="0"/>
                  <a:t>One magnitude is a factor of 10</a:t>
                </a:r>
                <a:r>
                  <a:rPr lang="en-US" baseline="30000" dirty="0"/>
                  <a:t>-0.4 </a:t>
                </a:r>
                <a:r>
                  <a:rPr lang="en-US" dirty="0"/>
                  <a:t>≈ 2.512 in brightness</a:t>
                </a:r>
              </a:p>
              <a:p>
                <a:r>
                  <a:rPr lang="en-US" dirty="0"/>
                  <a:t>These are true within any photometric system, and do not require knowledge of F</a:t>
                </a:r>
                <a:r>
                  <a:rPr lang="en-US" baseline="-25000" dirty="0"/>
                  <a:t>0</a:t>
                </a:r>
              </a:p>
              <a:p>
                <a:pPr lvl="1"/>
                <a:r>
                  <a:rPr lang="en-US" dirty="0"/>
                  <a:t>Reference fluxes are only needed to go from magnitude to flux</a:t>
                </a:r>
              </a:p>
            </p:txBody>
          </p:sp>
        </mc:Choice>
        <mc:Fallback xmlns="">
          <p:sp>
            <p:nvSpPr>
              <p:cNvPr id="3" name="Content Placeholder 2">
                <a:extLst>
                  <a:ext uri="{FF2B5EF4-FFF2-40B4-BE49-F238E27FC236}">
                    <a16:creationId xmlns:a16="http://schemas.microsoft.com/office/drawing/2014/main" id="{3BF198AC-3E7B-384E-972D-5678D1368481}"/>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2063334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A76C-11A9-0E4E-A59E-5B12930055D7}"/>
              </a:ext>
            </a:extLst>
          </p:cNvPr>
          <p:cNvSpPr>
            <a:spLocks noGrp="1"/>
          </p:cNvSpPr>
          <p:nvPr>
            <p:ph type="title"/>
          </p:nvPr>
        </p:nvSpPr>
        <p:spPr/>
        <p:txBody>
          <a:bodyPr/>
          <a:lstStyle/>
          <a:p>
            <a:r>
              <a:rPr lang="en-US" dirty="0"/>
              <a:t>Luminosities and absolute magnitudes</a:t>
            </a:r>
          </a:p>
        </p:txBody>
      </p:sp>
      <p:sp>
        <p:nvSpPr>
          <p:cNvPr id="3" name="Content Placeholder 2">
            <a:extLst>
              <a:ext uri="{FF2B5EF4-FFF2-40B4-BE49-F238E27FC236}">
                <a16:creationId xmlns:a16="http://schemas.microsoft.com/office/drawing/2014/main" id="{ABDBC9ED-1129-E34C-8812-5921084B64DA}"/>
              </a:ext>
            </a:extLst>
          </p:cNvPr>
          <p:cNvSpPr>
            <a:spLocks noGrp="1"/>
          </p:cNvSpPr>
          <p:nvPr>
            <p:ph idx="1"/>
          </p:nvPr>
        </p:nvSpPr>
        <p:spPr/>
        <p:txBody>
          <a:bodyPr/>
          <a:lstStyle/>
          <a:p>
            <a:r>
              <a:rPr lang="en-US" dirty="0"/>
              <a:t>Luminosities are represented by giving the magnitude that an object would have if it were located at a distance of 10 parsecs</a:t>
            </a:r>
          </a:p>
          <a:p>
            <a:r>
              <a:rPr lang="en-US" dirty="0"/>
              <a:t>Using the inverse square law, this leads to the distance modulus:</a:t>
            </a:r>
          </a:p>
          <a:p>
            <a:pPr marL="0" indent="0">
              <a:buNone/>
            </a:pPr>
            <a:r>
              <a:rPr lang="en-US" dirty="0"/>
              <a:t>                  m</a:t>
            </a:r>
            <a:r>
              <a:rPr lang="en-US" baseline="-25000" dirty="0"/>
              <a:t>0</a:t>
            </a:r>
            <a:r>
              <a:rPr lang="en-US" dirty="0"/>
              <a:t> – M = 5 log d – 5</a:t>
            </a:r>
          </a:p>
          <a:p>
            <a:pPr marL="0" indent="0">
              <a:buNone/>
            </a:pPr>
            <a:r>
              <a:rPr lang="en-US" dirty="0"/>
              <a:t>   where d is the distance in parsecs and m</a:t>
            </a:r>
            <a:r>
              <a:rPr lang="en-US" baseline="-25000" dirty="0"/>
              <a:t>0 </a:t>
            </a:r>
            <a:r>
              <a:rPr lang="en-US" dirty="0"/>
              <a:t>is the magnitude corrected for interstellar extinction</a:t>
            </a:r>
          </a:p>
          <a:p>
            <a:pPr marL="0" indent="0">
              <a:buNone/>
            </a:pPr>
            <a:r>
              <a:rPr lang="en-US" dirty="0"/>
              <a:t>                   m</a:t>
            </a:r>
            <a:r>
              <a:rPr lang="en-US" baseline="-25000" dirty="0"/>
              <a:t>0</a:t>
            </a:r>
            <a:r>
              <a:rPr lang="en-US" dirty="0"/>
              <a:t>  = m - A</a:t>
            </a:r>
          </a:p>
        </p:txBody>
      </p:sp>
    </p:spTree>
    <p:extLst>
      <p:ext uri="{BB962C8B-B14F-4D97-AF65-F5344CB8AC3E}">
        <p14:creationId xmlns:p14="http://schemas.microsoft.com/office/powerpoint/2010/main" val="2836276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B82F-7B84-D846-B8B5-9C4BCA72B671}"/>
              </a:ext>
            </a:extLst>
          </p:cNvPr>
          <p:cNvSpPr>
            <a:spLocks noGrp="1"/>
          </p:cNvSpPr>
          <p:nvPr>
            <p:ph type="title"/>
          </p:nvPr>
        </p:nvSpPr>
        <p:spPr/>
        <p:txBody>
          <a:bodyPr/>
          <a:lstStyle/>
          <a:p>
            <a:r>
              <a:rPr lang="en-US" dirty="0"/>
              <a:t>Monochromatic magnitudes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138564-648E-2644-A4A3-87DA87EECE35}"/>
                  </a:ext>
                </a:extLst>
              </p:cNvPr>
              <p:cNvSpPr>
                <a:spLocks noGrp="1"/>
              </p:cNvSpPr>
              <p:nvPr>
                <p:ph idx="1"/>
              </p:nvPr>
            </p:nvSpPr>
            <p:spPr/>
            <p:txBody>
              <a:bodyPr/>
              <a:lstStyle/>
              <a:p>
                <a:r>
                  <a:rPr lang="en-US" dirty="0"/>
                  <a:t>Monochromatic fluxes can also be represented in magnitudes:</a:t>
                </a:r>
              </a:p>
              <a:p>
                <a:pPr marL="0" indent="0">
                  <a:buNone/>
                </a:pPr>
                <a:r>
                  <a:rPr lang="en-US" dirty="0"/>
                  <a:t>                         </a:t>
                </a:r>
                <a:r>
                  <a:rPr lang="en-US" i="1" dirty="0"/>
                  <a:t>F</a:t>
                </a:r>
                <a:r>
                  <a:rPr lang="el-GR" i="1" baseline="-25000" dirty="0"/>
                  <a:t>λ</a:t>
                </a:r>
                <a:r>
                  <a:rPr lang="el-GR" dirty="0"/>
                  <a:t> = </a:t>
                </a:r>
                <a:r>
                  <a:rPr lang="en-US" i="1" dirty="0"/>
                  <a:t>F</a:t>
                </a:r>
                <a:r>
                  <a:rPr lang="en-US" baseline="-25000" dirty="0"/>
                  <a:t>0</a:t>
                </a:r>
                <a:r>
                  <a:rPr lang="en-US" dirty="0"/>
                  <a:t>(</a:t>
                </a:r>
                <a:r>
                  <a:rPr lang="el-GR" i="1" dirty="0"/>
                  <a:t>λ</a:t>
                </a:r>
                <a:r>
                  <a:rPr lang="el-GR" dirty="0"/>
                  <a:t>)</a:t>
                </a:r>
                <a14:m>
                  <m:oMath xmlns:m="http://schemas.openxmlformats.org/officeDocument/2006/math">
                    <m:sSup>
                      <m:sSupPr>
                        <m:ctrlPr>
                          <a:rPr lang="el-GR"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−0.4</m:t>
                        </m:r>
                        <m:r>
                          <a:rPr lang="en-US" b="0" i="1" smtClean="0">
                            <a:latin typeface="Cambria Math" panose="02040503050406030204" pitchFamily="18" charset="0"/>
                          </a:rPr>
                          <m:t>𝑚</m:t>
                        </m:r>
                        <m:r>
                          <a:rPr lang="en-US" b="0" i="1" baseline="-25000"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  </m:t>
                        </m:r>
                      </m:sup>
                    </m:sSup>
                  </m:oMath>
                </a14:m>
                <a:endParaRPr lang="en-US" baseline="-25000" dirty="0"/>
              </a:p>
              <a:p>
                <a:pPr marL="0" indent="0">
                  <a:buNone/>
                </a:pPr>
                <a:r>
                  <a:rPr lang="en-US" dirty="0"/>
                  <a:t>Note that this explicitly shows that the reference flux, </a:t>
                </a:r>
                <a:r>
                  <a:rPr lang="en-US" i="1" dirty="0"/>
                  <a:t>F</a:t>
                </a:r>
                <a:r>
                  <a:rPr lang="en-US" baseline="-25000" dirty="0"/>
                  <a:t>0</a:t>
                </a:r>
                <a:r>
                  <a:rPr lang="en-US" dirty="0"/>
                  <a:t>(</a:t>
                </a:r>
                <a:r>
                  <a:rPr lang="el-GR" i="1" dirty="0"/>
                  <a:t>λ</a:t>
                </a:r>
                <a:r>
                  <a:rPr lang="el-GR" dirty="0"/>
                  <a:t>)</a:t>
                </a:r>
                <a:r>
                  <a:rPr lang="en-US" dirty="0"/>
                  <a:t>, may be a function of wavelength!</a:t>
                </a:r>
              </a:p>
            </p:txBody>
          </p:sp>
        </mc:Choice>
        <mc:Fallback xmlns="">
          <p:sp>
            <p:nvSpPr>
              <p:cNvPr id="3" name="Content Placeholder 2">
                <a:extLst>
                  <a:ext uri="{FF2B5EF4-FFF2-40B4-BE49-F238E27FC236}">
                    <a16:creationId xmlns:a16="http://schemas.microsoft.com/office/drawing/2014/main" id="{F5138564-648E-2644-A4A3-87DA87EECE35}"/>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Tree>
    <p:extLst>
      <p:ext uri="{BB962C8B-B14F-4D97-AF65-F5344CB8AC3E}">
        <p14:creationId xmlns:p14="http://schemas.microsoft.com/office/powerpoint/2010/main" val="2445519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588EB-D630-D14C-8A9D-6A5858DEA1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208C72-92BB-6D4B-A9FA-4A3F4F6EECA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58699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a:xfrm>
            <a:off x="1210491" y="234089"/>
            <a:ext cx="9144000" cy="2387600"/>
          </a:xfrm>
        </p:spPr>
        <p:txBody>
          <a:bodyPr>
            <a:normAutofit/>
          </a:bodyPr>
          <a:lstStyle/>
          <a:p>
            <a:r>
              <a:rPr lang="en-US" sz="4000" dirty="0"/>
              <a:t>ASTR</a:t>
            </a:r>
            <a:r>
              <a:rPr lang="en-US" sz="4800" dirty="0"/>
              <a:t>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normAutofit/>
          </a:bodyPr>
          <a:lstStyle/>
          <a:p>
            <a:r>
              <a:rPr lang="en-US" dirty="0"/>
              <a:t>Light, magnitudes, and the signal equation</a:t>
            </a:r>
          </a:p>
          <a:p>
            <a:r>
              <a:rPr lang="en-US" dirty="0"/>
              <a:t>  Photometric systems</a:t>
            </a:r>
          </a:p>
        </p:txBody>
      </p:sp>
    </p:spTree>
    <p:extLst>
      <p:ext uri="{BB962C8B-B14F-4D97-AF65-F5344CB8AC3E}">
        <p14:creationId xmlns:p14="http://schemas.microsoft.com/office/powerpoint/2010/main" val="1958035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AA5E5-413A-314C-90AE-57E661A97B24}"/>
              </a:ext>
            </a:extLst>
          </p:cNvPr>
          <p:cNvSpPr>
            <a:spLocks noGrp="1"/>
          </p:cNvSpPr>
          <p:nvPr>
            <p:ph type="title"/>
          </p:nvPr>
        </p:nvSpPr>
        <p:spPr/>
        <p:txBody>
          <a:bodyPr/>
          <a:lstStyle/>
          <a:p>
            <a:r>
              <a:rPr lang="en-US" dirty="0"/>
              <a:t>Photometric systems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06FFC8-B743-7942-8907-392F73AACFD1}"/>
                  </a:ext>
                </a:extLst>
              </p:cNvPr>
              <p:cNvSpPr>
                <a:spLocks noGrp="1"/>
              </p:cNvSpPr>
              <p:nvPr>
                <p:ph idx="1"/>
              </p:nvPr>
            </p:nvSpPr>
            <p:spPr/>
            <p:txBody>
              <a:bodyPr>
                <a:normAutofit fontScale="92500" lnSpcReduction="10000"/>
              </a:bodyPr>
              <a:lstStyle/>
              <a:p>
                <a:r>
                  <a:rPr lang="en-US" dirty="0"/>
                  <a:t>As discussed previously, magnitudes are defined by</a:t>
                </a:r>
              </a:p>
              <a:p>
                <a:pPr marL="0" indent="0">
                  <a:buNone/>
                </a:pPr>
                <a:r>
                  <a:rPr lang="en-US" dirty="0"/>
                  <a:t>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=−2.5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f>
                          <m:fPr>
                            <m:ctrlPr>
                              <a:rPr lang="en-US" i="1">
                                <a:latin typeface="Cambria Math" panose="02040503050406030204" pitchFamily="18" charset="0"/>
                              </a:rPr>
                            </m:ctrlPr>
                          </m:fPr>
                          <m:num>
                            <m:r>
                              <a:rPr lang="en-US" i="1">
                                <a:latin typeface="Cambria Math" panose="02040503050406030204" pitchFamily="18" charset="0"/>
                              </a:rPr>
                              <m:t>𝐹</m:t>
                            </m:r>
                          </m:num>
                          <m:den>
                            <m:r>
                              <a:rPr lang="en-US" i="1">
                                <a:latin typeface="Cambria Math" panose="02040503050406030204" pitchFamily="18" charset="0"/>
                              </a:rPr>
                              <m:t>𝐹</m:t>
                            </m:r>
                            <m:r>
                              <a:rPr lang="en-US" i="1" baseline="-25000">
                                <a:latin typeface="Cambria Math" panose="02040503050406030204" pitchFamily="18" charset="0"/>
                              </a:rPr>
                              <m:t>0</m:t>
                            </m:r>
                          </m:den>
                        </m:f>
                      </m:e>
                    </m:func>
                  </m:oMath>
                </a14:m>
                <a:endParaRPr lang="en-US" dirty="0"/>
              </a:p>
              <a:p>
                <a:pPr marL="0" indent="0">
                  <a:buNone/>
                </a:pPr>
                <a:r>
                  <a:rPr lang="en-US" dirty="0"/>
                  <a:t>    or:</a:t>
                </a:r>
              </a:p>
              <a:p>
                <a:pPr marL="0" indent="0">
                  <a:buNone/>
                </a:pPr>
                <a:r>
                  <a:rPr lang="en-US" dirty="0"/>
                  <a:t>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 = </m:t>
                    </m:r>
                    <m:sSup>
                      <m:sSupPr>
                        <m:ctrlPr>
                          <a:rPr lang="en-US" i="1">
                            <a:latin typeface="Cambria Math" panose="02040503050406030204" pitchFamily="18" charset="0"/>
                          </a:rPr>
                        </m:ctrlPr>
                      </m:sSupPr>
                      <m:e>
                        <m:r>
                          <a:rPr lang="en-US" i="1">
                            <a:latin typeface="Cambria Math" panose="02040503050406030204" pitchFamily="18" charset="0"/>
                          </a:rPr>
                          <m:t>𝐹</m:t>
                        </m:r>
                        <m:r>
                          <a:rPr lang="en-US" i="1" baseline="-25000">
                            <a:latin typeface="Cambria Math" panose="02040503050406030204" pitchFamily="18" charset="0"/>
                          </a:rPr>
                          <m:t>0</m:t>
                        </m:r>
                        <m:r>
                          <a:rPr lang="en-US" i="1">
                            <a:latin typeface="Cambria Math" panose="02040503050406030204" pitchFamily="18" charset="0"/>
                          </a:rPr>
                          <m:t>10</m:t>
                        </m:r>
                      </m:e>
                      <m:sup>
                        <m:r>
                          <a:rPr lang="en-US" i="1">
                            <a:latin typeface="Cambria Math" panose="02040503050406030204" pitchFamily="18" charset="0"/>
                          </a:rPr>
                          <m:t>−0.4 </m:t>
                        </m:r>
                        <m:r>
                          <a:rPr lang="en-US" i="1">
                            <a:latin typeface="Cambria Math" panose="02040503050406030204" pitchFamily="18" charset="0"/>
                          </a:rPr>
                          <m:t>𝑚</m:t>
                        </m:r>
                      </m:sup>
                    </m:sSup>
                  </m:oMath>
                </a14:m>
                <a:endParaRPr lang="en-US" dirty="0"/>
              </a:p>
              <a:p>
                <a:r>
                  <a:rPr lang="en-US" dirty="0"/>
                  <a:t>If we are comparing </a:t>
                </a:r>
                <a:r>
                  <a:rPr lang="en-US" dirty="0" err="1"/>
                  <a:t>brightnesses</a:t>
                </a:r>
                <a:r>
                  <a:rPr lang="en-US" dirty="0"/>
                  <a:t> of two objects within the same system, we don’t need to know </a:t>
                </a:r>
                <a14:m>
                  <m:oMath xmlns:m="http://schemas.openxmlformats.org/officeDocument/2006/math">
                    <m:r>
                      <a:rPr lang="en-US" i="1">
                        <a:latin typeface="Cambria Math" panose="02040503050406030204" pitchFamily="18" charset="0"/>
                      </a:rPr>
                      <m:t>𝐹</m:t>
                    </m:r>
                    <m:r>
                      <a:rPr lang="en-US" i="1" baseline="-25000">
                        <a:latin typeface="Cambria Math" panose="02040503050406030204" pitchFamily="18" charset="0"/>
                      </a:rPr>
                      <m:t>0</m:t>
                    </m:r>
                    <m:r>
                      <a:rPr lang="en-US" b="0" i="0" smtClean="0">
                        <a:latin typeface="Cambria Math" panose="02040503050406030204" pitchFamily="18" charset="0"/>
                      </a:rPr>
                      <m:t>, </m:t>
                    </m:r>
                    <m:r>
                      <m:rPr>
                        <m:sty m:val="p"/>
                      </m:rPr>
                      <a:rPr lang="en-US" b="0" i="0" smtClean="0">
                        <a:latin typeface="Cambria Math" panose="02040503050406030204" pitchFamily="18" charset="0"/>
                      </a:rPr>
                      <m:t>but</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oMath>
                </a14:m>
                <a:r>
                  <a:rPr lang="en-US" dirty="0"/>
                  <a:t>we want to convert from a flux to a magnitude, or vice versa, we do</a:t>
                </a:r>
              </a:p>
              <a:p>
                <a:r>
                  <a:rPr lang="en-US" dirty="0"/>
                  <a:t>We also recognize that fluxes depend on wavelength, so </a:t>
                </a:r>
              </a:p>
              <a:p>
                <a:pPr marL="0" indent="0">
                  <a:buNone/>
                </a:pPr>
                <a:r>
                  <a:rPr lang="en-US" dirty="0"/>
                  <a:t>                                 </a:t>
                </a:r>
                <a:r>
                  <a:rPr lang="en-US" i="1" dirty="0"/>
                  <a:t>F</a:t>
                </a:r>
                <a:r>
                  <a:rPr lang="el-GR" i="1" baseline="-25000" dirty="0"/>
                  <a:t>λ</a:t>
                </a:r>
                <a:r>
                  <a:rPr lang="el-GR" dirty="0"/>
                  <a:t> = </a:t>
                </a:r>
                <a:r>
                  <a:rPr lang="en-US" i="1" dirty="0"/>
                  <a:t>F</a:t>
                </a:r>
                <a:r>
                  <a:rPr lang="en-US" baseline="-25000" dirty="0"/>
                  <a:t>0</a:t>
                </a:r>
                <a:r>
                  <a:rPr lang="en-US" dirty="0"/>
                  <a:t>(</a:t>
                </a:r>
                <a:r>
                  <a:rPr lang="el-GR" i="1" dirty="0"/>
                  <a:t>λ</a:t>
                </a:r>
                <a:r>
                  <a:rPr lang="el-GR" dirty="0"/>
                  <a:t>)</a:t>
                </a:r>
                <a14:m>
                  <m:oMath xmlns:m="http://schemas.openxmlformats.org/officeDocument/2006/math">
                    <m:sSup>
                      <m:sSupPr>
                        <m:ctrlPr>
                          <a:rPr lang="el-GR"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−0.4</m:t>
                        </m:r>
                        <m:r>
                          <a:rPr lang="en-US" i="1">
                            <a:latin typeface="Cambria Math" panose="02040503050406030204" pitchFamily="18" charset="0"/>
                          </a:rPr>
                          <m:t>𝑚</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sup>
                    </m:sSup>
                  </m:oMath>
                </a14:m>
                <a:endParaRPr lang="en-US" dirty="0"/>
              </a:p>
              <a:p>
                <a:pPr marL="0" indent="0">
                  <a:buNone/>
                </a:pPr>
                <a:r>
                  <a:rPr lang="en-US" dirty="0"/>
                  <a:t>   and </a:t>
                </a:r>
                <a:r>
                  <a:rPr lang="en-US" i="1" dirty="0"/>
                  <a:t>F</a:t>
                </a:r>
                <a:r>
                  <a:rPr lang="en-US" baseline="-25000" dirty="0"/>
                  <a:t>0</a:t>
                </a:r>
                <a:r>
                  <a:rPr lang="en-US" dirty="0"/>
                  <a:t> could depend on wavelength</a:t>
                </a:r>
              </a:p>
            </p:txBody>
          </p:sp>
        </mc:Choice>
        <mc:Fallback xmlns="">
          <p:sp>
            <p:nvSpPr>
              <p:cNvPr id="3" name="Content Placeholder 2">
                <a:extLst>
                  <a:ext uri="{FF2B5EF4-FFF2-40B4-BE49-F238E27FC236}">
                    <a16:creationId xmlns:a16="http://schemas.microsoft.com/office/drawing/2014/main" id="{4A06FFC8-B743-7942-8907-392F73AACFD1}"/>
                  </a:ext>
                </a:extLst>
              </p:cNvPr>
              <p:cNvSpPr>
                <a:spLocks noGrp="1" noRot="1" noChangeAspect="1" noMove="1" noResize="1" noEditPoints="1" noAdjustHandles="1" noChangeArrowheads="1" noChangeShapeType="1" noTextEdit="1"/>
              </p:cNvSpPr>
              <p:nvPr>
                <p:ph idx="1"/>
              </p:nvPr>
            </p:nvSpPr>
            <p:spPr>
              <a:blipFill>
                <a:blip r:embed="rId2"/>
                <a:stretch>
                  <a:fillRect l="-965" t="-2616" b="-2035"/>
                </a:stretch>
              </a:blipFill>
            </p:spPr>
            <p:txBody>
              <a:bodyPr/>
              <a:lstStyle/>
              <a:p>
                <a:r>
                  <a:rPr lang="en-US">
                    <a:noFill/>
                  </a:rPr>
                  <a:t> </a:t>
                </a:r>
              </a:p>
            </p:txBody>
          </p:sp>
        </mc:Fallback>
      </mc:AlternateContent>
    </p:spTree>
    <p:extLst>
      <p:ext uri="{BB962C8B-B14F-4D97-AF65-F5344CB8AC3E}">
        <p14:creationId xmlns:p14="http://schemas.microsoft.com/office/powerpoint/2010/main" val="2897571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E021-CDD4-8144-BB9C-E091CAB2CA7F}"/>
              </a:ext>
            </a:extLst>
          </p:cNvPr>
          <p:cNvSpPr>
            <a:spLocks noGrp="1"/>
          </p:cNvSpPr>
          <p:nvPr>
            <p:ph type="title"/>
          </p:nvPr>
        </p:nvSpPr>
        <p:spPr/>
        <p:txBody>
          <a:bodyPr/>
          <a:lstStyle/>
          <a:p>
            <a:r>
              <a:rPr lang="en-US" dirty="0"/>
              <a:t>Photometric systems</a:t>
            </a:r>
          </a:p>
        </p:txBody>
      </p:sp>
      <p:sp>
        <p:nvSpPr>
          <p:cNvPr id="3" name="Content Placeholder 2">
            <a:extLst>
              <a:ext uri="{FF2B5EF4-FFF2-40B4-BE49-F238E27FC236}">
                <a16:creationId xmlns:a16="http://schemas.microsoft.com/office/drawing/2014/main" id="{CCBC66FF-EE75-6645-84D7-E698F5BFDCF9}"/>
              </a:ext>
            </a:extLst>
          </p:cNvPr>
          <p:cNvSpPr>
            <a:spLocks noGrp="1"/>
          </p:cNvSpPr>
          <p:nvPr>
            <p:ph idx="1"/>
          </p:nvPr>
        </p:nvSpPr>
        <p:spPr/>
        <p:txBody>
          <a:bodyPr/>
          <a:lstStyle/>
          <a:p>
            <a:r>
              <a:rPr lang="en-US" dirty="0"/>
              <a:t>You may come across three different types of photometric system </a:t>
            </a:r>
            <a:r>
              <a:rPr lang="en-US" dirty="0" err="1"/>
              <a:t>zeropoints</a:t>
            </a:r>
            <a:r>
              <a:rPr lang="en-US" dirty="0"/>
              <a:t> (choices of </a:t>
            </a:r>
            <a:r>
              <a:rPr lang="en-US" i="1" dirty="0"/>
              <a:t>F</a:t>
            </a:r>
            <a:r>
              <a:rPr lang="en-US" baseline="-25000" dirty="0"/>
              <a:t>0</a:t>
            </a:r>
            <a:r>
              <a:rPr lang="en-US" dirty="0"/>
              <a:t>)</a:t>
            </a:r>
          </a:p>
          <a:p>
            <a:pPr lvl="1"/>
            <a:r>
              <a:rPr lang="en-US" dirty="0"/>
              <a:t>STMAG  : </a:t>
            </a:r>
            <a:r>
              <a:rPr lang="en-US" i="1" dirty="0"/>
              <a:t>F</a:t>
            </a:r>
            <a:r>
              <a:rPr lang="en-US" baseline="-25000" dirty="0"/>
              <a:t>0 </a:t>
            </a:r>
            <a:r>
              <a:rPr lang="en-US" dirty="0"/>
              <a:t>is a constant F</a:t>
            </a:r>
            <a:r>
              <a:rPr lang="en-US" baseline="-25000" dirty="0"/>
              <a:t>𝜆</a:t>
            </a:r>
          </a:p>
          <a:p>
            <a:pPr lvl="1"/>
            <a:r>
              <a:rPr lang="en-US" dirty="0"/>
              <a:t>ABNU : </a:t>
            </a:r>
            <a:r>
              <a:rPr lang="en-US" i="1" dirty="0"/>
              <a:t>F</a:t>
            </a:r>
            <a:r>
              <a:rPr lang="en-US" baseline="-25000" dirty="0"/>
              <a:t>0 </a:t>
            </a:r>
            <a:r>
              <a:rPr lang="en-US" dirty="0"/>
              <a:t>is a constant F</a:t>
            </a:r>
            <a:r>
              <a:rPr lang="en-US" baseline="-25000" dirty="0"/>
              <a:t>𝜈</a:t>
            </a:r>
            <a:endParaRPr lang="en-US" dirty="0"/>
          </a:p>
          <a:p>
            <a:pPr lvl="1"/>
            <a:r>
              <a:rPr lang="en-US" dirty="0"/>
              <a:t>VEGAMAG  : </a:t>
            </a:r>
            <a:r>
              <a:rPr lang="en-US" i="1" dirty="0"/>
              <a:t>F</a:t>
            </a:r>
            <a:r>
              <a:rPr lang="en-US" baseline="-25000" dirty="0"/>
              <a:t>0 </a:t>
            </a:r>
            <a:r>
              <a:rPr lang="en-US" dirty="0"/>
              <a:t>has the spectral shape of an A0V star</a:t>
            </a:r>
          </a:p>
        </p:txBody>
      </p:sp>
    </p:spTree>
    <p:extLst>
      <p:ext uri="{BB962C8B-B14F-4D97-AF65-F5344CB8AC3E}">
        <p14:creationId xmlns:p14="http://schemas.microsoft.com/office/powerpoint/2010/main" val="1645585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0614-7EE4-C743-A235-F02950397457}"/>
              </a:ext>
            </a:extLst>
          </p:cNvPr>
          <p:cNvSpPr>
            <a:spLocks noGrp="1"/>
          </p:cNvSpPr>
          <p:nvPr>
            <p:ph type="title"/>
          </p:nvPr>
        </p:nvSpPr>
        <p:spPr/>
        <p:txBody>
          <a:bodyPr/>
          <a:lstStyle/>
          <a:p>
            <a:r>
              <a:rPr lang="en-US" dirty="0"/>
              <a:t>STMAG : relative to constant F</a:t>
            </a:r>
            <a:r>
              <a:rPr lang="en-US" baseline="-25000" dirty="0"/>
              <a:t>𝜆</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FF04D2-374F-3B4F-B420-3D9D9D92EB1C}"/>
                  </a:ext>
                </a:extLst>
              </p:cNvPr>
              <p:cNvSpPr>
                <a:spLocks noGrp="1"/>
              </p:cNvSpPr>
              <p:nvPr>
                <p:ph idx="1"/>
              </p:nvPr>
            </p:nvSpPr>
            <p:spPr/>
            <p:txBody>
              <a:bodyPr>
                <a:normAutofit lnSpcReduction="10000"/>
              </a:bodyPr>
              <a:lstStyle/>
              <a:p>
                <a:r>
                  <a:rPr lang="en-US" dirty="0"/>
                  <a:t>Used by Space Telescope Science Institute</a:t>
                </a:r>
              </a:p>
              <a:p>
                <a:r>
                  <a:rPr lang="en-US" i="1" dirty="0"/>
                  <a:t>F</a:t>
                </a:r>
                <a:r>
                  <a:rPr lang="en-US" baseline="-25000" dirty="0"/>
                  <a:t>0 </a:t>
                </a:r>
                <a:r>
                  <a:rPr lang="en-US" dirty="0"/>
                  <a:t>= 3.63x10</a:t>
                </a:r>
                <a:r>
                  <a:rPr lang="en-US" baseline="30000" dirty="0"/>
                  <a:t>-9 </a:t>
                </a:r>
                <a:r>
                  <a:rPr lang="en-US" dirty="0"/>
                  <a:t>ergs / cm</a:t>
                </a:r>
                <a:r>
                  <a:rPr lang="en-US" baseline="30000" dirty="0"/>
                  <a:t>2</a:t>
                </a:r>
                <a:r>
                  <a:rPr lang="en-US" dirty="0"/>
                  <a:t> / s/ </a:t>
                </a:r>
                <a:r>
                  <a:rPr lang="en-US" dirty="0" err="1"/>
                  <a:t>Å</a:t>
                </a:r>
                <a:endParaRPr lang="en-US" dirty="0"/>
              </a:p>
              <a:p>
                <a:pPr marL="0" indent="0">
                  <a:buNone/>
                </a:pPr>
                <a:r>
                  <a:rPr lang="en-US" dirty="0"/>
                  <a:t>   This is roughly the flux of Vega at 5500 A</a:t>
                </a:r>
              </a:p>
              <a:p>
                <a:pPr marL="0" indent="0">
                  <a:buNone/>
                </a:pPr>
                <a:r>
                  <a:rPr lang="en-US" dirty="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𝑚</m:t>
                    </m:r>
                    <m:r>
                      <a:rPr lang="en-US" i="1" baseline="-25000" smtClean="0">
                        <a:latin typeface="Cambria Math" panose="02040503050406030204" pitchFamily="18" charset="0"/>
                      </a:rPr>
                      <m:t>𝜆</m:t>
                    </m:r>
                    <m:r>
                      <a:rPr lang="en-US" i="1">
                        <a:latin typeface="Cambria Math" panose="02040503050406030204" pitchFamily="18" charset="0"/>
                      </a:rPr>
                      <m:t>=−2.5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f>
                          <m:fPr>
                            <m:ctrlPr>
                              <a:rPr lang="en-US" i="1">
                                <a:latin typeface="Cambria Math" panose="02040503050406030204" pitchFamily="18" charset="0"/>
                              </a:rPr>
                            </m:ctrlPr>
                          </m:fPr>
                          <m:num>
                            <m:r>
                              <a:rPr lang="en-US" i="1">
                                <a:latin typeface="Cambria Math" panose="02040503050406030204" pitchFamily="18" charset="0"/>
                              </a:rPr>
                              <m:t>𝐹</m:t>
                            </m:r>
                            <m:r>
                              <a:rPr lang="en-US" i="1" baseline="-25000" smtClean="0">
                                <a:latin typeface="Cambria Math" panose="02040503050406030204" pitchFamily="18" charset="0"/>
                              </a:rPr>
                              <m:t>𝜆</m:t>
                            </m:r>
                          </m:num>
                          <m:den>
                            <m:r>
                              <a:rPr lang="en-US" i="1">
                                <a:latin typeface="Cambria Math" panose="02040503050406030204" pitchFamily="18" charset="0"/>
                              </a:rPr>
                              <m:t>𝐹</m:t>
                            </m:r>
                            <m:r>
                              <a:rPr lang="en-US" i="1" baseline="-25000">
                                <a:latin typeface="Cambria Math" panose="02040503050406030204" pitchFamily="18" charset="0"/>
                              </a:rPr>
                              <m:t>0</m:t>
                            </m:r>
                          </m:den>
                        </m:f>
                      </m:e>
                    </m:func>
                  </m:oMath>
                </a14:m>
                <a:r>
                  <a:rPr lang="en-US" dirty="0"/>
                  <a:t> = -2.5 log F</a:t>
                </a:r>
                <a:r>
                  <a:rPr lang="en-US" baseline="-25000" dirty="0"/>
                  <a:t>𝜆</a:t>
                </a:r>
                <a:r>
                  <a:rPr lang="en-US" dirty="0"/>
                  <a:t> - 21.1</a:t>
                </a:r>
              </a:p>
              <a:p>
                <a:pPr marL="0" indent="0">
                  <a:buNone/>
                </a:pPr>
                <a:r>
                  <a:rPr lang="en-US" dirty="0"/>
                  <a:t>            (where F</a:t>
                </a:r>
                <a:r>
                  <a:rPr lang="en-US" baseline="-25000" dirty="0"/>
                  <a:t>𝜆</a:t>
                </a:r>
                <a:r>
                  <a:rPr lang="en-US" dirty="0"/>
                  <a:t> is in units of ergs/cm</a:t>
                </a:r>
                <a:r>
                  <a:rPr lang="en-US" baseline="30000" dirty="0"/>
                  <a:t>2</a:t>
                </a:r>
                <a:r>
                  <a:rPr lang="en-US" dirty="0"/>
                  <a:t>/s/</a:t>
                </a:r>
                <a:r>
                  <a:rPr lang="en-US" dirty="0" err="1"/>
                  <a:t>Å</a:t>
                </a:r>
                <a:r>
                  <a:rPr lang="en-US" dirty="0"/>
                  <a:t>)</a:t>
                </a:r>
              </a:p>
              <a:p>
                <a:pPr marL="0" indent="0">
                  <a:buNone/>
                </a:pPr>
                <a:r>
                  <a:rPr lang="en-US" dirty="0"/>
                  <a:t>                                 </a:t>
                </a:r>
                <a14:m>
                  <m:oMath xmlns:m="http://schemas.openxmlformats.org/officeDocument/2006/math">
                    <m:r>
                      <a:rPr lang="en-US" i="1">
                        <a:latin typeface="Cambria Math" panose="02040503050406030204" pitchFamily="18" charset="0"/>
                      </a:rPr>
                      <m:t>𝐹</m:t>
                    </m:r>
                    <m:r>
                      <a:rPr lang="en-US" i="1" baseline="-25000" smtClean="0">
                        <a:latin typeface="Cambria Math" panose="02040503050406030204" pitchFamily="18" charset="0"/>
                      </a:rPr>
                      <m:t>𝜆</m:t>
                    </m:r>
                    <m:r>
                      <a:rPr lang="en-US" i="1" baseline="-25000">
                        <a:latin typeface="Cambria Math" panose="02040503050406030204" pitchFamily="18" charset="0"/>
                      </a:rPr>
                      <m:t> </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𝐹</m:t>
                        </m:r>
                        <m:r>
                          <a:rPr lang="en-US" i="1" baseline="-25000">
                            <a:latin typeface="Cambria Math" panose="02040503050406030204" pitchFamily="18" charset="0"/>
                          </a:rPr>
                          <m:t>0</m:t>
                        </m:r>
                        <m:r>
                          <a:rPr lang="en-US" i="1">
                            <a:latin typeface="Cambria Math" panose="02040503050406030204" pitchFamily="18" charset="0"/>
                          </a:rPr>
                          <m:t>10</m:t>
                        </m:r>
                      </m:e>
                      <m:sup>
                        <m:r>
                          <a:rPr lang="en-US" i="1">
                            <a:latin typeface="Cambria Math" panose="02040503050406030204" pitchFamily="18" charset="0"/>
                          </a:rPr>
                          <m:t>−0.4 </m:t>
                        </m:r>
                        <m:r>
                          <a:rPr lang="en-US" i="1">
                            <a:latin typeface="Cambria Math" panose="02040503050406030204" pitchFamily="18" charset="0"/>
                          </a:rPr>
                          <m:t>𝑚</m:t>
                        </m:r>
                        <m:r>
                          <a:rPr lang="en-US" i="1" baseline="-25000" smtClean="0">
                            <a:latin typeface="Cambria Math" panose="02040503050406030204" pitchFamily="18" charset="0"/>
                          </a:rPr>
                          <m:t>𝜆</m:t>
                        </m:r>
                        <m:r>
                          <a:rPr lang="en-US" b="0" i="1" smtClean="0">
                            <a:latin typeface="Cambria Math" panose="02040503050406030204" pitchFamily="18" charset="0"/>
                          </a:rPr>
                          <m:t> </m:t>
                        </m:r>
                      </m:sup>
                    </m:sSup>
                  </m:oMath>
                </a14:m>
                <a:endParaRPr lang="en-US" dirty="0"/>
              </a:p>
              <a:p>
                <a:r>
                  <a:rPr lang="en-US" dirty="0"/>
                  <a:t>So, Vega will have a magnitude of 0 at 5500 </a:t>
                </a:r>
                <a:r>
                  <a:rPr lang="en-US" dirty="0" err="1"/>
                  <a:t>Å</a:t>
                </a:r>
                <a:r>
                  <a:rPr lang="en-US" dirty="0"/>
                  <a:t>, but will deviate from zero at different wavelengths/</a:t>
                </a:r>
                <a:r>
                  <a:rPr lang="en-US" dirty="0" err="1"/>
                  <a:t>bandpasses</a:t>
                </a:r>
                <a:r>
                  <a:rPr lang="en-US" dirty="0"/>
                  <a:t> to the extent to which its spectrum deviates from a flat F</a:t>
                </a:r>
                <a:r>
                  <a:rPr lang="en-US" baseline="-25000" dirty="0"/>
                  <a:t>𝜆</a:t>
                </a:r>
                <a:r>
                  <a:rPr lang="en-US" dirty="0"/>
                  <a:t> spectrum </a:t>
                </a:r>
              </a:p>
            </p:txBody>
          </p:sp>
        </mc:Choice>
        <mc:Fallback xmlns="">
          <p:sp>
            <p:nvSpPr>
              <p:cNvPr id="3" name="Content Placeholder 2">
                <a:extLst>
                  <a:ext uri="{FF2B5EF4-FFF2-40B4-BE49-F238E27FC236}">
                    <a16:creationId xmlns:a16="http://schemas.microsoft.com/office/drawing/2014/main" id="{D9FF04D2-374F-3B4F-B420-3D9D9D92EB1C}"/>
                  </a:ext>
                </a:extLst>
              </p:cNvPr>
              <p:cNvSpPr>
                <a:spLocks noGrp="1" noRot="1" noChangeAspect="1" noMove="1" noResize="1" noEditPoints="1" noAdjustHandles="1" noChangeArrowheads="1" noChangeShapeType="1" noTextEdit="1"/>
              </p:cNvSpPr>
              <p:nvPr>
                <p:ph idx="1"/>
              </p:nvPr>
            </p:nvSpPr>
            <p:spPr>
              <a:blipFill>
                <a:blip r:embed="rId2"/>
                <a:stretch>
                  <a:fillRect l="-1086" t="-3198"/>
                </a:stretch>
              </a:blipFill>
            </p:spPr>
            <p:txBody>
              <a:bodyPr/>
              <a:lstStyle/>
              <a:p>
                <a:r>
                  <a:rPr lang="en-US">
                    <a:noFill/>
                  </a:rPr>
                  <a:t> </a:t>
                </a:r>
              </a:p>
            </p:txBody>
          </p:sp>
        </mc:Fallback>
      </mc:AlternateContent>
    </p:spTree>
    <p:extLst>
      <p:ext uri="{BB962C8B-B14F-4D97-AF65-F5344CB8AC3E}">
        <p14:creationId xmlns:p14="http://schemas.microsoft.com/office/powerpoint/2010/main" val="65154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B5A9-1ABE-764E-BFDB-7A5DB4A1FE76}"/>
              </a:ext>
            </a:extLst>
          </p:cNvPr>
          <p:cNvSpPr>
            <a:spLocks noGrp="1"/>
          </p:cNvSpPr>
          <p:nvPr>
            <p:ph type="title"/>
          </p:nvPr>
        </p:nvSpPr>
        <p:spPr/>
        <p:txBody>
          <a:bodyPr/>
          <a:lstStyle/>
          <a:p>
            <a:r>
              <a:rPr lang="en-US" dirty="0"/>
              <a:t>Light and the electromagnetic spectrum</a:t>
            </a:r>
          </a:p>
        </p:txBody>
      </p:sp>
      <p:sp>
        <p:nvSpPr>
          <p:cNvPr id="3" name="Content Placeholder 2">
            <a:extLst>
              <a:ext uri="{FF2B5EF4-FFF2-40B4-BE49-F238E27FC236}">
                <a16:creationId xmlns:a16="http://schemas.microsoft.com/office/drawing/2014/main" id="{ABC3C99E-8C9B-6A45-8D69-B285EF5B2903}"/>
              </a:ext>
            </a:extLst>
          </p:cNvPr>
          <p:cNvSpPr>
            <a:spLocks noGrp="1"/>
          </p:cNvSpPr>
          <p:nvPr>
            <p:ph idx="1"/>
          </p:nvPr>
        </p:nvSpPr>
        <p:spPr>
          <a:xfrm>
            <a:off x="838200" y="1825624"/>
            <a:ext cx="6838950" cy="4422775"/>
          </a:xfrm>
        </p:spPr>
        <p:txBody>
          <a:bodyPr>
            <a:normAutofit lnSpcReduction="10000"/>
          </a:bodyPr>
          <a:lstStyle/>
          <a:p>
            <a:r>
              <a:rPr lang="en-US" dirty="0"/>
              <a:t>Light is a type of energy: electromagnetic energy</a:t>
            </a:r>
          </a:p>
          <a:p>
            <a:r>
              <a:rPr lang="en-US" dirty="0"/>
              <a:t>Comes in packets called photons, which have characteristics of both particles and waves</a:t>
            </a:r>
          </a:p>
          <a:p>
            <a:r>
              <a:rPr lang="en-US" dirty="0"/>
              <a:t>Covers a wide range of energies, making up the electromagnetic spectrum</a:t>
            </a:r>
          </a:p>
          <a:p>
            <a:r>
              <a:rPr lang="en-US" dirty="0"/>
              <a:t>Different parts of the spectrum have different names: gamma rays, X rays, ultraviolet, optical (VIBGYOR), infrared, microwave, radio</a:t>
            </a:r>
          </a:p>
        </p:txBody>
      </p:sp>
      <p:pic>
        <p:nvPicPr>
          <p:cNvPr id="4" name="Picture 4" descr="spectrum">
            <a:extLst>
              <a:ext uri="{FF2B5EF4-FFF2-40B4-BE49-F238E27FC236}">
                <a16:creationId xmlns:a16="http://schemas.microsoft.com/office/drawing/2014/main" id="{89E842B4-E430-3D4C-AC0F-018E0AB85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1303971"/>
            <a:ext cx="3387725" cy="53857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75716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E70EF-5035-834D-87EC-BFAE6F6AB6B5}"/>
              </a:ext>
            </a:extLst>
          </p:cNvPr>
          <p:cNvSpPr>
            <a:spLocks noGrp="1"/>
          </p:cNvSpPr>
          <p:nvPr>
            <p:ph type="title"/>
          </p:nvPr>
        </p:nvSpPr>
        <p:spPr/>
        <p:txBody>
          <a:bodyPr/>
          <a:lstStyle/>
          <a:p>
            <a:r>
              <a:rPr lang="en-US" dirty="0"/>
              <a:t>ABNU: relative to a constant F</a:t>
            </a:r>
            <a:r>
              <a:rPr lang="en-US" baseline="-25000" dirty="0"/>
              <a:t>𝜈</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D1F09-1CFE-7341-A3B7-5A16970A00BC}"/>
                  </a:ext>
                </a:extLst>
              </p:cNvPr>
              <p:cNvSpPr>
                <a:spLocks noGrp="1"/>
              </p:cNvSpPr>
              <p:nvPr>
                <p:ph idx="1"/>
              </p:nvPr>
            </p:nvSpPr>
            <p:spPr/>
            <p:txBody>
              <a:bodyPr>
                <a:normAutofit lnSpcReduction="10000"/>
              </a:bodyPr>
              <a:lstStyle/>
              <a:p>
                <a:r>
                  <a:rPr lang="en-US" dirty="0"/>
                  <a:t>Used by many surveys, e.g. SDSS (</a:t>
                </a:r>
                <a:r>
                  <a:rPr lang="en-US" dirty="0" err="1"/>
                  <a:t>ugriz</a:t>
                </a:r>
                <a:r>
                  <a:rPr lang="en-US" dirty="0"/>
                  <a:t>), </a:t>
                </a:r>
                <a:r>
                  <a:rPr lang="en-US" dirty="0" err="1"/>
                  <a:t>panStarrs</a:t>
                </a:r>
                <a:r>
                  <a:rPr lang="en-US" dirty="0"/>
                  <a:t>, …</a:t>
                </a:r>
              </a:p>
              <a:p>
                <a:r>
                  <a:rPr lang="en-US" i="1" dirty="0"/>
                  <a:t>F</a:t>
                </a:r>
                <a:r>
                  <a:rPr lang="en-US" baseline="-25000" dirty="0"/>
                  <a:t>0 </a:t>
                </a:r>
                <a:r>
                  <a:rPr lang="en-US" dirty="0"/>
                  <a:t>= 3.63x10</a:t>
                </a:r>
                <a:r>
                  <a:rPr lang="en-US" baseline="30000" dirty="0"/>
                  <a:t>-20 </a:t>
                </a:r>
                <a:r>
                  <a:rPr lang="en-US" dirty="0"/>
                  <a:t>ergs / cm</a:t>
                </a:r>
                <a:r>
                  <a:rPr lang="en-US" baseline="30000" dirty="0"/>
                  <a:t>2</a:t>
                </a:r>
                <a:r>
                  <a:rPr lang="en-US" dirty="0"/>
                  <a:t> / s/ Hz</a:t>
                </a:r>
              </a:p>
              <a:p>
                <a:pPr marL="0" indent="0">
                  <a:buNone/>
                </a:pPr>
                <a:r>
                  <a:rPr lang="en-US" dirty="0"/>
                  <a:t>   This is roughly the flux of Vega at 5500 </a:t>
                </a:r>
                <a:r>
                  <a:rPr lang="en-US" dirty="0" err="1"/>
                  <a:t>Å</a:t>
                </a:r>
                <a:endParaRPr lang="en-US" dirty="0"/>
              </a:p>
              <a:p>
                <a:pPr marL="0" indent="0">
                  <a:buNone/>
                </a:pPr>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𝑚</m:t>
                    </m:r>
                    <m:r>
                      <a:rPr lang="en-US" i="1" baseline="-25000" smtClean="0">
                        <a:latin typeface="Cambria Math" panose="02040503050406030204" pitchFamily="18" charset="0"/>
                      </a:rPr>
                      <m:t>𝜈</m:t>
                    </m:r>
                    <m:r>
                      <a:rPr lang="en-US" i="1">
                        <a:latin typeface="Cambria Math" panose="02040503050406030204" pitchFamily="18" charset="0"/>
                      </a:rPr>
                      <m:t>=−2.5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f>
                          <m:fPr>
                            <m:ctrlPr>
                              <a:rPr lang="en-US" i="1">
                                <a:latin typeface="Cambria Math" panose="02040503050406030204" pitchFamily="18" charset="0"/>
                              </a:rPr>
                            </m:ctrlPr>
                          </m:fPr>
                          <m:num>
                            <m:r>
                              <a:rPr lang="en-US" i="1">
                                <a:latin typeface="Cambria Math" panose="02040503050406030204" pitchFamily="18" charset="0"/>
                              </a:rPr>
                              <m:t>𝐹</m:t>
                            </m:r>
                          </m:num>
                          <m:den>
                            <m:r>
                              <a:rPr lang="en-US" i="1">
                                <a:latin typeface="Cambria Math" panose="02040503050406030204" pitchFamily="18" charset="0"/>
                              </a:rPr>
                              <m:t>𝐹</m:t>
                            </m:r>
                            <m:r>
                              <a:rPr lang="en-US" i="1" baseline="-25000">
                                <a:latin typeface="Cambria Math" panose="02040503050406030204" pitchFamily="18" charset="0"/>
                              </a:rPr>
                              <m:t>0</m:t>
                            </m:r>
                          </m:den>
                        </m:f>
                      </m:e>
                    </m:func>
                  </m:oMath>
                </a14:m>
                <a:r>
                  <a:rPr lang="en-US" dirty="0"/>
                  <a:t> = -2.5 log F</a:t>
                </a:r>
                <a:r>
                  <a:rPr lang="en-US" baseline="-25000" dirty="0"/>
                  <a:t>𝜈</a:t>
                </a:r>
                <a:r>
                  <a:rPr lang="en-US" dirty="0"/>
                  <a:t> – 48.6</a:t>
                </a:r>
              </a:p>
              <a:p>
                <a:pPr marL="0" indent="0">
                  <a:buNone/>
                </a:pPr>
                <a:r>
                  <a:rPr lang="en-US" dirty="0"/>
                  <a:t>            (where F</a:t>
                </a:r>
                <a:r>
                  <a:rPr lang="en-US" baseline="-25000" dirty="0"/>
                  <a:t>𝜈</a:t>
                </a:r>
                <a:r>
                  <a:rPr lang="en-US" dirty="0"/>
                  <a:t> is in units of ergs/cm</a:t>
                </a:r>
                <a:r>
                  <a:rPr lang="en-US" baseline="30000" dirty="0"/>
                  <a:t>2</a:t>
                </a:r>
                <a:r>
                  <a:rPr lang="en-US" dirty="0"/>
                  <a:t>/s/Hz)</a:t>
                </a:r>
              </a:p>
              <a:p>
                <a:pPr marL="0" indent="0">
                  <a:buNone/>
                </a:pPr>
                <a:r>
                  <a:rPr lang="en-US" dirty="0"/>
                  <a:t>                                 </a:t>
                </a:r>
                <a14:m>
                  <m:oMath xmlns:m="http://schemas.openxmlformats.org/officeDocument/2006/math">
                    <m:r>
                      <a:rPr lang="en-US" i="1">
                        <a:latin typeface="Cambria Math" panose="02040503050406030204" pitchFamily="18" charset="0"/>
                      </a:rPr>
                      <m:t>𝐹</m:t>
                    </m:r>
                    <m:r>
                      <a:rPr lang="en-US" i="1" baseline="-25000" smtClean="0">
                        <a:latin typeface="Cambria Math" panose="02040503050406030204" pitchFamily="18" charset="0"/>
                      </a:rPr>
                      <m:t>𝜈</m:t>
                    </m:r>
                    <m:r>
                      <a:rPr lang="en-US" i="1">
                        <a:latin typeface="Cambria Math" panose="02040503050406030204" pitchFamily="18" charset="0"/>
                      </a:rPr>
                      <m:t> = </m:t>
                    </m:r>
                    <m:sSup>
                      <m:sSupPr>
                        <m:ctrlPr>
                          <a:rPr lang="en-US" i="1">
                            <a:latin typeface="Cambria Math" panose="02040503050406030204" pitchFamily="18" charset="0"/>
                          </a:rPr>
                        </m:ctrlPr>
                      </m:sSupPr>
                      <m:e>
                        <m:r>
                          <a:rPr lang="en-US" i="1">
                            <a:latin typeface="Cambria Math" panose="02040503050406030204" pitchFamily="18" charset="0"/>
                          </a:rPr>
                          <m:t>𝐹</m:t>
                        </m:r>
                        <m:r>
                          <a:rPr lang="en-US" i="1" baseline="-25000">
                            <a:latin typeface="Cambria Math" panose="02040503050406030204" pitchFamily="18" charset="0"/>
                          </a:rPr>
                          <m:t>0</m:t>
                        </m:r>
                        <m:r>
                          <a:rPr lang="en-US" i="1">
                            <a:latin typeface="Cambria Math" panose="02040503050406030204" pitchFamily="18" charset="0"/>
                          </a:rPr>
                          <m:t>10</m:t>
                        </m:r>
                      </m:e>
                      <m:sup>
                        <m:r>
                          <a:rPr lang="en-US" i="1">
                            <a:latin typeface="Cambria Math" panose="02040503050406030204" pitchFamily="18" charset="0"/>
                          </a:rPr>
                          <m:t>−0.4 </m:t>
                        </m:r>
                        <m:r>
                          <a:rPr lang="en-US" i="1">
                            <a:latin typeface="Cambria Math" panose="02040503050406030204" pitchFamily="18" charset="0"/>
                          </a:rPr>
                          <m:t>𝑚</m:t>
                        </m:r>
                        <m:r>
                          <a:rPr lang="en-US" i="1" baseline="-25000" smtClean="0">
                            <a:latin typeface="Cambria Math" panose="02040503050406030204" pitchFamily="18" charset="0"/>
                          </a:rPr>
                          <m:t>𝜈</m:t>
                        </m:r>
                        <m:r>
                          <a:rPr lang="en-US" b="0" i="1" smtClean="0">
                            <a:latin typeface="Cambria Math" panose="02040503050406030204" pitchFamily="18" charset="0"/>
                          </a:rPr>
                          <m:t> </m:t>
                        </m:r>
                      </m:sup>
                    </m:sSup>
                  </m:oMath>
                </a14:m>
                <a:endParaRPr lang="en-US" dirty="0"/>
              </a:p>
              <a:p>
                <a:r>
                  <a:rPr lang="en-US" dirty="0"/>
                  <a:t>So, Vega will have a magnitude of 0 at 5500 </a:t>
                </a:r>
                <a:r>
                  <a:rPr lang="en-US" dirty="0" err="1"/>
                  <a:t>Å</a:t>
                </a:r>
                <a:r>
                  <a:rPr lang="en-US" dirty="0"/>
                  <a:t>, but will deviate from zero at different wavelengths/</a:t>
                </a:r>
                <a:r>
                  <a:rPr lang="en-US" dirty="0" err="1"/>
                  <a:t>bandpasses</a:t>
                </a:r>
                <a:r>
                  <a:rPr lang="en-US" dirty="0"/>
                  <a:t> to the extent to which its spectrum deviates from a flat F</a:t>
                </a:r>
                <a:r>
                  <a:rPr lang="en-US" baseline="-25000" dirty="0"/>
                  <a:t>𝜈</a:t>
                </a:r>
                <a:r>
                  <a:rPr lang="en-US" dirty="0"/>
                  <a:t> spectrum </a:t>
                </a:r>
              </a:p>
              <a:p>
                <a:endParaRPr lang="en-US" dirty="0"/>
              </a:p>
            </p:txBody>
          </p:sp>
        </mc:Choice>
        <mc:Fallback xmlns="">
          <p:sp>
            <p:nvSpPr>
              <p:cNvPr id="3" name="Content Placeholder 2">
                <a:extLst>
                  <a:ext uri="{FF2B5EF4-FFF2-40B4-BE49-F238E27FC236}">
                    <a16:creationId xmlns:a16="http://schemas.microsoft.com/office/drawing/2014/main" id="{5E6D1F09-1CFE-7341-A3B7-5A16970A00BC}"/>
                  </a:ext>
                </a:extLst>
              </p:cNvPr>
              <p:cNvSpPr>
                <a:spLocks noGrp="1" noRot="1" noChangeAspect="1" noMove="1" noResize="1" noEditPoints="1" noAdjustHandles="1" noChangeArrowheads="1" noChangeShapeType="1" noTextEdit="1"/>
              </p:cNvSpPr>
              <p:nvPr>
                <p:ph idx="1"/>
              </p:nvPr>
            </p:nvSpPr>
            <p:spPr>
              <a:blipFill>
                <a:blip r:embed="rId2"/>
                <a:stretch>
                  <a:fillRect l="-1086" t="-3198"/>
                </a:stretch>
              </a:blipFill>
            </p:spPr>
            <p:txBody>
              <a:bodyPr/>
              <a:lstStyle/>
              <a:p>
                <a:r>
                  <a:rPr lang="en-US">
                    <a:noFill/>
                  </a:rPr>
                  <a:t> </a:t>
                </a:r>
              </a:p>
            </p:txBody>
          </p:sp>
        </mc:Fallback>
      </mc:AlternateContent>
    </p:spTree>
    <p:extLst>
      <p:ext uri="{BB962C8B-B14F-4D97-AF65-F5344CB8AC3E}">
        <p14:creationId xmlns:p14="http://schemas.microsoft.com/office/powerpoint/2010/main" val="1253096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27C74-D808-DD4C-84B6-AE938331715E}"/>
              </a:ext>
            </a:extLst>
          </p:cNvPr>
          <p:cNvSpPr>
            <a:spLocks noGrp="1"/>
          </p:cNvSpPr>
          <p:nvPr>
            <p:ph type="title"/>
          </p:nvPr>
        </p:nvSpPr>
        <p:spPr/>
        <p:txBody>
          <a:bodyPr>
            <a:normAutofit/>
          </a:bodyPr>
          <a:lstStyle/>
          <a:p>
            <a:r>
              <a:rPr lang="en-US" sz="3600" dirty="0"/>
              <a:t>Bandpass magnitudes vs monochromatic magnitudes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9A499E-34C8-844C-BA20-6A775BA7FB1F}"/>
                  </a:ext>
                </a:extLst>
              </p:cNvPr>
              <p:cNvSpPr>
                <a:spLocks noGrp="1"/>
              </p:cNvSpPr>
              <p:nvPr>
                <p:ph idx="1"/>
              </p:nvPr>
            </p:nvSpPr>
            <p:spPr>
              <a:xfrm>
                <a:off x="838200" y="1825624"/>
                <a:ext cx="10515600" cy="4914809"/>
              </a:xfrm>
            </p:spPr>
            <p:txBody>
              <a:bodyPr>
                <a:normAutofit/>
              </a:bodyPr>
              <a:lstStyle/>
              <a:p>
                <a:r>
                  <a:rPr lang="en-US" dirty="0"/>
                  <a:t>So far we’ve defined monochromatic magnitudes, m</a:t>
                </a:r>
                <a:r>
                  <a:rPr lang="en-US" baseline="-25000" dirty="0"/>
                  <a:t>𝜆</a:t>
                </a:r>
                <a:r>
                  <a:rPr lang="en-US" dirty="0"/>
                  <a:t> and m</a:t>
                </a:r>
                <a:r>
                  <a:rPr lang="en-US" baseline="-25000" dirty="0"/>
                  <a:t>𝜈</a:t>
                </a:r>
              </a:p>
              <a:p>
                <a:r>
                  <a:rPr lang="en-US" dirty="0"/>
                  <a:t>Usually, magnitudes are used for fluxes integrated over some bandpass, i.e., photometry</a:t>
                </a:r>
              </a:p>
              <a:p>
                <a:r>
                  <a:rPr lang="en-US" dirty="0"/>
                  <a:t>For observations in some filter bandpass T(𝜆):</a:t>
                </a:r>
              </a:p>
              <a:p>
                <a:pPr marL="0" indent="0">
                  <a:buNone/>
                </a:pPr>
                <a:r>
                  <a:rPr lang="en-US" dirty="0"/>
                  <a:t>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=−2.5</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 </m:t>
                        </m:r>
                      </m:e>
                    </m:func>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m:t>
                        </m:r>
                        <m:r>
                          <a:rPr lang="en-US" b="0" i="1" baseline="-25000"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𝑇</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𝜆</m:t>
                            </m:r>
                          </m:e>
                        </m:d>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𝜆</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m:t>
                        </m:r>
                        <m:r>
                          <a:rPr lang="en-US" b="0" i="1" baseline="-25000"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𝑇</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𝜆</m:t>
                            </m:r>
                          </m:e>
                        </m:d>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𝜆</m:t>
                        </m:r>
                      </m:den>
                    </m:f>
                  </m:oMath>
                </a14:m>
                <a:endParaRPr lang="en-US" dirty="0"/>
              </a:p>
              <a:p>
                <a:pPr marL="0" indent="0">
                  <a:buNone/>
                </a:pPr>
                <a:r>
                  <a:rPr lang="en-US" dirty="0"/>
                  <a:t>   where </a:t>
                </a:r>
                <a14:m>
                  <m:oMath xmlns:m="http://schemas.openxmlformats.org/officeDocument/2006/math">
                    <m:r>
                      <a:rPr lang="en-US" i="1">
                        <a:latin typeface="Cambria Math" panose="02040503050406030204" pitchFamily="18" charset="0"/>
                        <a:ea typeface="Cambria Math" panose="02040503050406030204" pitchFamily="18" charset="0"/>
                      </a:rPr>
                      <m:t>𝑇</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e>
                    </m:d>
                  </m:oMath>
                </a14:m>
                <a:r>
                  <a:rPr lang="en-US" dirty="0"/>
                  <a:t> gives the transmission profile of the bandpass</a:t>
                </a:r>
              </a:p>
              <a:p>
                <a:pPr marL="0" indent="0">
                  <a:buNone/>
                </a:pPr>
                <a:r>
                  <a:rPr lang="en-US" dirty="0"/>
                  <a:t>   the extra factor of 𝜆 in there is so that the system is defined for photon flux not energy flux ( the </a:t>
                </a:r>
                <a:r>
                  <a:rPr lang="en-US" dirty="0" err="1"/>
                  <a:t>hc</a:t>
                </a:r>
                <a:r>
                  <a:rPr lang="en-US" dirty="0"/>
                  <a:t> cancels out in numerator and denominator)</a:t>
                </a:r>
              </a:p>
            </p:txBody>
          </p:sp>
        </mc:Choice>
        <mc:Fallback xmlns="">
          <p:sp>
            <p:nvSpPr>
              <p:cNvPr id="3" name="Content Placeholder 2">
                <a:extLst>
                  <a:ext uri="{FF2B5EF4-FFF2-40B4-BE49-F238E27FC236}">
                    <a16:creationId xmlns:a16="http://schemas.microsoft.com/office/drawing/2014/main" id="{259A499E-34C8-844C-BA20-6A775BA7FB1F}"/>
                  </a:ext>
                </a:extLst>
              </p:cNvPr>
              <p:cNvSpPr>
                <a:spLocks noGrp="1" noRot="1" noChangeAspect="1" noMove="1" noResize="1" noEditPoints="1" noAdjustHandles="1" noChangeArrowheads="1" noChangeShapeType="1" noTextEdit="1"/>
              </p:cNvSpPr>
              <p:nvPr>
                <p:ph idx="1"/>
              </p:nvPr>
            </p:nvSpPr>
            <p:spPr>
              <a:xfrm>
                <a:off x="838200" y="1825624"/>
                <a:ext cx="10515600" cy="4914809"/>
              </a:xfrm>
              <a:blipFill>
                <a:blip r:embed="rId2"/>
                <a:stretch>
                  <a:fillRect l="-1206" t="-2062"/>
                </a:stretch>
              </a:blipFill>
            </p:spPr>
            <p:txBody>
              <a:bodyPr/>
              <a:lstStyle/>
              <a:p>
                <a:r>
                  <a:rPr lang="en-US">
                    <a:noFill/>
                  </a:rPr>
                  <a:t> </a:t>
                </a:r>
              </a:p>
            </p:txBody>
          </p:sp>
        </mc:Fallback>
      </mc:AlternateContent>
      <p:pic>
        <p:nvPicPr>
          <p:cNvPr id="5" name="Picture 4" descr="Chart&#10;&#10;Description automatically generated">
            <a:extLst>
              <a:ext uri="{FF2B5EF4-FFF2-40B4-BE49-F238E27FC236}">
                <a16:creationId xmlns:a16="http://schemas.microsoft.com/office/drawing/2014/main" id="{4862A7CE-6488-F84F-A35D-3374B719D55E}"/>
              </a:ext>
            </a:extLst>
          </p:cNvPr>
          <p:cNvPicPr>
            <a:picLocks noChangeAspect="1"/>
          </p:cNvPicPr>
          <p:nvPr/>
        </p:nvPicPr>
        <p:blipFill>
          <a:blip r:embed="rId3"/>
          <a:stretch>
            <a:fillRect/>
          </a:stretch>
        </p:blipFill>
        <p:spPr>
          <a:xfrm>
            <a:off x="7637961" y="2974157"/>
            <a:ext cx="4455090" cy="1192893"/>
          </a:xfrm>
          <a:prstGeom prst="rect">
            <a:avLst/>
          </a:prstGeom>
        </p:spPr>
      </p:pic>
    </p:spTree>
    <p:extLst>
      <p:ext uri="{BB962C8B-B14F-4D97-AF65-F5344CB8AC3E}">
        <p14:creationId xmlns:p14="http://schemas.microsoft.com/office/powerpoint/2010/main" val="250410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DF07-CFF1-7D47-A198-4A9C837E0DA3}"/>
              </a:ext>
            </a:extLst>
          </p:cNvPr>
          <p:cNvSpPr>
            <a:spLocks noGrp="1"/>
          </p:cNvSpPr>
          <p:nvPr>
            <p:ph type="title"/>
          </p:nvPr>
        </p:nvSpPr>
        <p:spPr/>
        <p:txBody>
          <a:bodyPr/>
          <a:lstStyle/>
          <a:p>
            <a:r>
              <a:rPr lang="en-US" dirty="0"/>
              <a:t>Bandpass magnitudes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5C9B4D-875A-CF4E-A901-77CA27BBEC2F}"/>
                  </a:ext>
                </a:extLst>
              </p:cNvPr>
              <p:cNvSpPr>
                <a:spLocks noGrp="1"/>
              </p:cNvSpPr>
              <p:nvPr>
                <p:ph idx="1"/>
              </p:nvPr>
            </p:nvSpPr>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𝑚</m:t>
                      </m:r>
                      <m:r>
                        <a:rPr lang="en-US" i="1" smtClean="0">
                          <a:latin typeface="Cambria Math" panose="02040503050406030204" pitchFamily="18" charset="0"/>
                        </a:rPr>
                        <m:t>=−2.5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 </m:t>
                          </m:r>
                        </m:e>
                      </m:func>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den>
                      </m:f>
                    </m:oMath>
                  </m:oMathPara>
                </a14:m>
                <a:endParaRPr lang="en-US" dirty="0"/>
              </a:p>
              <a:p>
                <a:r>
                  <a:rPr lang="en-US" dirty="0"/>
                  <a:t>The integrals could also be written as integrals over frequency</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=−2.5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 </m:t>
                          </m:r>
                        </m:e>
                      </m:func>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smtClean="0">
                              <a:latin typeface="Cambria Math" panose="02040503050406030204" pitchFamily="18" charset="0"/>
                              <a:ea typeface="Cambria Math" panose="02040503050406030204" pitchFamily="18" charset="0"/>
                            </a:rPr>
                            <m:t>𝜈</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𝜈</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𝑇</m:t>
                          </m:r>
                          <m:d>
                            <m:dPr>
                              <m:ctrlPr>
                                <a:rPr lang="en-US" i="1">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𝜈</m:t>
                              </m:r>
                            </m:e>
                          </m:d>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𝜈</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𝜈</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m:t>
                          </m:r>
                          <m:d>
                            <m:dPr>
                              <m:ctrlPr>
                                <a:rPr lang="en-US" i="1">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𝜈</m:t>
                              </m:r>
                            </m:e>
                          </m:d>
                          <m:r>
                            <a:rPr lang="en-US" i="1">
                              <a:latin typeface="Cambria Math" panose="02040503050406030204" pitchFamily="18" charset="0"/>
                              <a:ea typeface="Cambria Math" panose="02040503050406030204" pitchFamily="18" charset="0"/>
                            </a:rPr>
                            <m:t>𝑑</m:t>
                          </m:r>
                          <m:r>
                            <a:rPr lang="en-US" i="1" smtClean="0">
                              <a:latin typeface="Cambria Math" panose="02040503050406030204" pitchFamily="18" charset="0"/>
                              <a:ea typeface="Cambria Math" panose="02040503050406030204" pitchFamily="18" charset="0"/>
                            </a:rPr>
                            <m:t>𝜈</m:t>
                          </m:r>
                        </m:den>
                      </m:f>
                    </m:oMath>
                  </m:oMathPara>
                </a14:m>
                <a:endParaRPr lang="en-US" dirty="0"/>
              </a:p>
              <a:p>
                <a:pPr marL="0" indent="0">
                  <a:buNone/>
                </a:pPr>
                <a:endParaRPr lang="en-US" dirty="0"/>
              </a:p>
              <a:p>
                <a:r>
                  <a:rPr lang="en-US" dirty="0"/>
                  <a:t>For STMAG, </a:t>
                </a:r>
                <a14:m>
                  <m:oMath xmlns:m="http://schemas.openxmlformats.org/officeDocument/2006/math">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0</m:t>
                    </m:r>
                  </m:oMath>
                </a14:m>
                <a:r>
                  <a:rPr lang="en-US" dirty="0"/>
                  <a:t> is independent of 𝜆</a:t>
                </a:r>
              </a:p>
              <a:p>
                <a:r>
                  <a:rPr lang="en-US" dirty="0"/>
                  <a:t>For ABNU, </a:t>
                </a:r>
                <a14:m>
                  <m:oMath xmlns:m="http://schemas.openxmlformats.org/officeDocument/2006/math">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0</m:t>
                    </m:r>
                  </m:oMath>
                </a14:m>
                <a:r>
                  <a:rPr lang="en-US" dirty="0"/>
                  <a:t> is a constant F</a:t>
                </a:r>
                <a:r>
                  <a:rPr lang="en-US" baseline="-25000" dirty="0"/>
                  <a:t>𝜈,</a:t>
                </a:r>
                <a:r>
                  <a:rPr lang="en-US" dirty="0"/>
                  <a:t> so </a:t>
                </a:r>
                <a14:m>
                  <m:oMath xmlns:m="http://schemas.openxmlformats.org/officeDocument/2006/math">
                    <m:r>
                      <a:rPr lang="en-US" i="1">
                        <a:latin typeface="Cambria Math" panose="02040503050406030204" pitchFamily="18" charset="0"/>
                        <a:ea typeface="Cambria Math" panose="02040503050406030204" pitchFamily="18" charset="0"/>
                      </a:rPr>
                      <m:t>𝐹</m:t>
                    </m:r>
                    <m:r>
                      <a:rPr lang="en-US" b="0" i="1" baseline="-25000" smtClean="0">
                        <a:latin typeface="Cambria Math" panose="02040503050406030204" pitchFamily="18" charset="0"/>
                        <a:ea typeface="Cambria Math" panose="02040503050406030204" pitchFamily="18" charset="0"/>
                      </a:rPr>
                      <m:t>0</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oMath>
                </a14:m>
                <a:r>
                  <a:rPr lang="en-US" dirty="0"/>
                  <a:t>is proportional to 𝜆</a:t>
                </a:r>
                <a:r>
                  <a:rPr lang="en-US" baseline="30000" dirty="0"/>
                  <a:t>-2</a:t>
                </a:r>
              </a:p>
              <a:p>
                <a:r>
                  <a:rPr lang="en-US" dirty="0"/>
                  <a:t>Note that the magnitude will be roughly independent of the width of the filter bandpass, since the integrated flux is relative to the integrated flux of the reference system</a:t>
                </a:r>
              </a:p>
            </p:txBody>
          </p:sp>
        </mc:Choice>
        <mc:Fallback xmlns="">
          <p:sp>
            <p:nvSpPr>
              <p:cNvPr id="3" name="Content Placeholder 2">
                <a:extLst>
                  <a:ext uri="{FF2B5EF4-FFF2-40B4-BE49-F238E27FC236}">
                    <a16:creationId xmlns:a16="http://schemas.microsoft.com/office/drawing/2014/main" id="{BC5C9B4D-875A-CF4E-A901-77CA27BBEC2F}"/>
                  </a:ext>
                </a:extLst>
              </p:cNvPr>
              <p:cNvSpPr>
                <a:spLocks noGrp="1" noRot="1" noChangeAspect="1" noMove="1" noResize="1" noEditPoints="1" noAdjustHandles="1" noChangeArrowheads="1" noChangeShapeType="1" noTextEdit="1"/>
              </p:cNvSpPr>
              <p:nvPr>
                <p:ph idx="1"/>
              </p:nvPr>
            </p:nvSpPr>
            <p:spPr>
              <a:blipFill>
                <a:blip r:embed="rId2"/>
                <a:stretch>
                  <a:fillRect l="-965" t="-1453" r="-483" b="-2907"/>
                </a:stretch>
              </a:blipFill>
            </p:spPr>
            <p:txBody>
              <a:bodyPr/>
              <a:lstStyle/>
              <a:p>
                <a:r>
                  <a:rPr lang="en-US">
                    <a:noFill/>
                  </a:rPr>
                  <a:t> </a:t>
                </a:r>
              </a:p>
            </p:txBody>
          </p:sp>
        </mc:Fallback>
      </mc:AlternateContent>
    </p:spTree>
    <p:extLst>
      <p:ext uri="{BB962C8B-B14F-4D97-AF65-F5344CB8AC3E}">
        <p14:creationId xmlns:p14="http://schemas.microsoft.com/office/powerpoint/2010/main" val="2862850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BBF08-C61B-C44B-A8C1-03E90C4A830A}"/>
              </a:ext>
            </a:extLst>
          </p:cNvPr>
          <p:cNvSpPr>
            <a:spLocks noGrp="1"/>
          </p:cNvSpPr>
          <p:nvPr>
            <p:ph type="title"/>
          </p:nvPr>
        </p:nvSpPr>
        <p:spPr/>
        <p:txBody>
          <a:bodyPr/>
          <a:lstStyle/>
          <a:p>
            <a:r>
              <a:rPr lang="en-US" dirty="0"/>
              <a:t>VEGAMAG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75F945-E91A-1148-933C-7B50B1CCE578}"/>
                  </a:ext>
                </a:extLst>
              </p:cNvPr>
              <p:cNvSpPr>
                <a:spLocks noGrp="1"/>
              </p:cNvSpPr>
              <p:nvPr>
                <p:ph idx="1"/>
              </p:nvPr>
            </p:nvSpPr>
            <p:spPr/>
            <p:txBody>
              <a:bodyPr>
                <a:normAutofit/>
              </a:bodyPr>
              <a:lstStyle/>
              <a:p>
                <a:r>
                  <a:rPr lang="en-US" dirty="0"/>
                  <a:t>For VEGAMAG, the reference flux </a:t>
                </a:r>
                <a14:m>
                  <m:oMath xmlns:m="http://schemas.openxmlformats.org/officeDocument/2006/math">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0</m:t>
                    </m:r>
                  </m:oMath>
                </a14:m>
                <a:r>
                  <a:rPr lang="en-US" dirty="0"/>
                  <a:t> is the spectrum of the star Vega</a:t>
                </a:r>
              </a:p>
              <a:p>
                <a:r>
                  <a:rPr lang="en-US" dirty="0"/>
                  <a:t>To translate VEGAMAG to a flux, you need to know the spectral energy distribution of Vega</a:t>
                </a:r>
              </a:p>
              <a:p>
                <a:r>
                  <a:rPr lang="en-US" dirty="0"/>
                  <a:t>VEGAMAGs give the flux of a star relative to the flux of Vega, so, by definition, Vega has a magnitude of 0 in all </a:t>
                </a:r>
                <a:r>
                  <a:rPr lang="en-US" dirty="0" err="1"/>
                  <a:t>bandpasses</a:t>
                </a: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A75F945-E91A-1148-933C-7B50B1CCE578}"/>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130103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27D3-623C-F24A-8BAC-18947462C593}"/>
              </a:ext>
            </a:extLst>
          </p:cNvPr>
          <p:cNvSpPr>
            <a:spLocks noGrp="1"/>
          </p:cNvSpPr>
          <p:nvPr>
            <p:ph type="title"/>
          </p:nvPr>
        </p:nvSpPr>
        <p:spPr>
          <a:xfrm>
            <a:off x="838200" y="365125"/>
            <a:ext cx="5588726" cy="1325563"/>
          </a:xfrm>
        </p:spPr>
        <p:txBody>
          <a:bodyPr/>
          <a:lstStyle/>
          <a:p>
            <a:r>
              <a:rPr lang="en-US" dirty="0"/>
              <a:t>What photometric systems are used?</a:t>
            </a:r>
          </a:p>
        </p:txBody>
      </p:sp>
      <p:sp>
        <p:nvSpPr>
          <p:cNvPr id="3" name="Content Placeholder 2">
            <a:extLst>
              <a:ext uri="{FF2B5EF4-FFF2-40B4-BE49-F238E27FC236}">
                <a16:creationId xmlns:a16="http://schemas.microsoft.com/office/drawing/2014/main" id="{8EB4963D-9436-7D47-9DF7-EB512C60094F}"/>
              </a:ext>
            </a:extLst>
          </p:cNvPr>
          <p:cNvSpPr>
            <a:spLocks noGrp="1"/>
          </p:cNvSpPr>
          <p:nvPr>
            <p:ph idx="1"/>
          </p:nvPr>
        </p:nvSpPr>
        <p:spPr>
          <a:xfrm>
            <a:off x="838200" y="1825625"/>
            <a:ext cx="5588726" cy="4351338"/>
          </a:xfrm>
        </p:spPr>
        <p:txBody>
          <a:bodyPr>
            <a:normAutofit fontScale="92500" lnSpcReduction="20000"/>
          </a:bodyPr>
          <a:lstStyle/>
          <a:p>
            <a:r>
              <a:rPr lang="en-US" dirty="0"/>
              <a:t>The UBVRIJHK system is a ~VEGAMAG system</a:t>
            </a:r>
          </a:p>
          <a:p>
            <a:r>
              <a:rPr lang="en-US" dirty="0"/>
              <a:t>The SDSS </a:t>
            </a:r>
            <a:r>
              <a:rPr lang="en-US" dirty="0" err="1"/>
              <a:t>ugriz</a:t>
            </a:r>
            <a:r>
              <a:rPr lang="en-US" dirty="0"/>
              <a:t> system is a ~ABNU system</a:t>
            </a:r>
          </a:p>
          <a:p>
            <a:r>
              <a:rPr lang="en-US" dirty="0"/>
              <a:t>The </a:t>
            </a:r>
            <a:r>
              <a:rPr lang="en-US" dirty="0" err="1"/>
              <a:t>STScI</a:t>
            </a:r>
            <a:r>
              <a:rPr lang="en-US" dirty="0"/>
              <a:t> STMAG system is a STMAG system</a:t>
            </a:r>
          </a:p>
          <a:p>
            <a:r>
              <a:rPr lang="en-US" dirty="0"/>
              <a:t>Even if the </a:t>
            </a:r>
            <a:r>
              <a:rPr lang="en-US" dirty="0" err="1"/>
              <a:t>bandpasses</a:t>
            </a:r>
            <a:r>
              <a:rPr lang="en-US" dirty="0"/>
              <a:t> were the same, the magnitude of a star in two different systems would be different!</a:t>
            </a:r>
          </a:p>
          <a:p>
            <a:r>
              <a:rPr lang="en-US" dirty="0"/>
              <a:t>All systems are normalized around 5500 A, so the difference grows as one moves away from this wavelength</a:t>
            </a:r>
          </a:p>
        </p:txBody>
      </p:sp>
      <p:pic>
        <p:nvPicPr>
          <p:cNvPr id="5" name="Picture 4" descr="Diagram&#10;&#10;Description automatically generated">
            <a:extLst>
              <a:ext uri="{FF2B5EF4-FFF2-40B4-BE49-F238E27FC236}">
                <a16:creationId xmlns:a16="http://schemas.microsoft.com/office/drawing/2014/main" id="{119F56BA-FCAF-614E-A695-E61D8AA0EEBB}"/>
              </a:ext>
            </a:extLst>
          </p:cNvPr>
          <p:cNvPicPr>
            <a:picLocks noChangeAspect="1"/>
          </p:cNvPicPr>
          <p:nvPr/>
        </p:nvPicPr>
        <p:blipFill>
          <a:blip r:embed="rId2"/>
          <a:stretch>
            <a:fillRect/>
          </a:stretch>
        </p:blipFill>
        <p:spPr>
          <a:xfrm>
            <a:off x="6724121" y="0"/>
            <a:ext cx="5467879" cy="6975566"/>
          </a:xfrm>
          <a:prstGeom prst="rect">
            <a:avLst/>
          </a:prstGeom>
        </p:spPr>
      </p:pic>
    </p:spTree>
    <p:extLst>
      <p:ext uri="{BB962C8B-B14F-4D97-AF65-F5344CB8AC3E}">
        <p14:creationId xmlns:p14="http://schemas.microsoft.com/office/powerpoint/2010/main" val="4101725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422D101-437D-254D-8D93-75540AABB658}"/>
              </a:ext>
            </a:extLst>
          </p:cNvPr>
          <p:cNvPicPr>
            <a:picLocks noGrp="1" noChangeAspect="1"/>
          </p:cNvPicPr>
          <p:nvPr>
            <p:ph idx="1"/>
          </p:nvPr>
        </p:nvPicPr>
        <p:blipFill>
          <a:blip r:embed="rId2"/>
          <a:stretch>
            <a:fillRect/>
          </a:stretch>
        </p:blipFill>
        <p:spPr>
          <a:xfrm>
            <a:off x="0" y="287383"/>
            <a:ext cx="7747725" cy="5986879"/>
          </a:xfrm>
        </p:spPr>
      </p:pic>
      <p:sp>
        <p:nvSpPr>
          <p:cNvPr id="6" name="TextBox 5">
            <a:extLst>
              <a:ext uri="{FF2B5EF4-FFF2-40B4-BE49-F238E27FC236}">
                <a16:creationId xmlns:a16="http://schemas.microsoft.com/office/drawing/2014/main" id="{46BF6826-F5D1-BF40-870C-690DEF0C3635}"/>
              </a:ext>
            </a:extLst>
          </p:cNvPr>
          <p:cNvSpPr txBox="1"/>
          <p:nvPr/>
        </p:nvSpPr>
        <p:spPr>
          <a:xfrm>
            <a:off x="7200900" y="723900"/>
            <a:ext cx="4229100"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a:t>If you had the spectrum of an object on this plot, the difference between the location of the spectrum and one of the reference spectra would give you the magnitude of the object</a:t>
            </a:r>
          </a:p>
          <a:p>
            <a:pPr marL="457200" indent="-457200">
              <a:buFont typeface="Arial" panose="020B0604020202020204" pitchFamily="34" charset="0"/>
              <a:buChar char="•"/>
            </a:pPr>
            <a:r>
              <a:rPr lang="en-US" sz="2800" dirty="0"/>
              <a:t>Again, usually, magnitudes are used for fluxes, i.e. integrals over a range in the spectrum</a:t>
            </a:r>
          </a:p>
        </p:txBody>
      </p:sp>
      <p:sp>
        <p:nvSpPr>
          <p:cNvPr id="7" name="TextBox 6">
            <a:extLst>
              <a:ext uri="{FF2B5EF4-FFF2-40B4-BE49-F238E27FC236}">
                <a16:creationId xmlns:a16="http://schemas.microsoft.com/office/drawing/2014/main" id="{14722C53-E944-724C-860B-AE3001C19338}"/>
              </a:ext>
            </a:extLst>
          </p:cNvPr>
          <p:cNvSpPr txBox="1"/>
          <p:nvPr/>
        </p:nvSpPr>
        <p:spPr>
          <a:xfrm>
            <a:off x="2103120" y="583738"/>
            <a:ext cx="4911634" cy="369332"/>
          </a:xfrm>
          <a:prstGeom prst="rect">
            <a:avLst/>
          </a:prstGeom>
          <a:noFill/>
        </p:spPr>
        <p:txBody>
          <a:bodyPr wrap="square" rtlCol="0">
            <a:spAutoFit/>
          </a:bodyPr>
          <a:lstStyle/>
          <a:p>
            <a:r>
              <a:rPr lang="en-US" dirty="0"/>
              <a:t>Differences between magnitude systems</a:t>
            </a:r>
          </a:p>
        </p:txBody>
      </p:sp>
    </p:spTree>
    <p:extLst>
      <p:ext uri="{BB962C8B-B14F-4D97-AF65-F5344CB8AC3E}">
        <p14:creationId xmlns:p14="http://schemas.microsoft.com/office/powerpoint/2010/main" val="1847238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E4E1-4167-A846-A770-B3EC3344F496}"/>
              </a:ext>
            </a:extLst>
          </p:cNvPr>
          <p:cNvSpPr>
            <a:spLocks noGrp="1"/>
          </p:cNvSpPr>
          <p:nvPr>
            <p:ph type="title"/>
          </p:nvPr>
        </p:nvSpPr>
        <p:spPr/>
        <p:txBody>
          <a:bodyPr/>
          <a:lstStyle/>
          <a:p>
            <a:r>
              <a:rPr lang="en-US" dirty="0"/>
              <a:t>Why are there different systems?</a:t>
            </a:r>
          </a:p>
        </p:txBody>
      </p:sp>
      <p:sp>
        <p:nvSpPr>
          <p:cNvPr id="3" name="Content Placeholder 2">
            <a:extLst>
              <a:ext uri="{FF2B5EF4-FFF2-40B4-BE49-F238E27FC236}">
                <a16:creationId xmlns:a16="http://schemas.microsoft.com/office/drawing/2014/main" id="{378E49AE-0A57-6743-B3E2-0FD4034B4022}"/>
              </a:ext>
            </a:extLst>
          </p:cNvPr>
          <p:cNvSpPr>
            <a:spLocks noGrp="1"/>
          </p:cNvSpPr>
          <p:nvPr>
            <p:ph idx="1"/>
          </p:nvPr>
        </p:nvSpPr>
        <p:spPr/>
        <p:txBody>
          <a:bodyPr/>
          <a:lstStyle/>
          <a:p>
            <a:r>
              <a:rPr lang="en-US" dirty="0"/>
              <a:t>STMAG and ABNU are conceptually much simpler</a:t>
            </a:r>
          </a:p>
          <a:p>
            <a:r>
              <a:rPr lang="en-US" dirty="0"/>
              <a:t>However, absolute fluxes are hard to measure, while relative fluxes are easier, e.g. the flux relative to Vega (or some set of stars that have been measured relative to Vega)</a:t>
            </a:r>
          </a:p>
          <a:p>
            <a:pPr lvl="1"/>
            <a:r>
              <a:rPr lang="en-US" dirty="0"/>
              <a:t>No astrophysical or artificial source has a “flat” spectrum!</a:t>
            </a:r>
          </a:p>
          <a:p>
            <a:r>
              <a:rPr lang="en-US" dirty="0"/>
              <a:t>If you care about actual fluxes, you need to figure out how to do the absolute fluxes and, if you do this well, using STMAG or ABNU makes simpler physical sense </a:t>
            </a:r>
          </a:p>
        </p:txBody>
      </p:sp>
    </p:spTree>
    <p:extLst>
      <p:ext uri="{BB962C8B-B14F-4D97-AF65-F5344CB8AC3E}">
        <p14:creationId xmlns:p14="http://schemas.microsoft.com/office/powerpoint/2010/main" val="113784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B803-7DBC-AF43-A29C-8A050069BD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B84AA4-95AC-4B41-926B-511372C189D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71150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a:xfrm>
            <a:off x="1210491" y="234089"/>
            <a:ext cx="9144000" cy="2387600"/>
          </a:xfrm>
        </p:spPr>
        <p:txBody>
          <a:bodyPr>
            <a:normAutofit/>
          </a:bodyPr>
          <a:lstStyle/>
          <a:p>
            <a:r>
              <a:rPr lang="en-US" sz="4000" dirty="0"/>
              <a:t>ASTR</a:t>
            </a:r>
            <a:r>
              <a:rPr lang="en-US" sz="4800" dirty="0"/>
              <a:t>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normAutofit/>
          </a:bodyPr>
          <a:lstStyle/>
          <a:p>
            <a:r>
              <a:rPr lang="en-US" dirty="0"/>
              <a:t>Light, magnitudes, and the signal equation</a:t>
            </a:r>
          </a:p>
          <a:p>
            <a:r>
              <a:rPr lang="en-US" dirty="0"/>
              <a:t>  Magnitude – flux conversion</a:t>
            </a:r>
          </a:p>
        </p:txBody>
      </p:sp>
    </p:spTree>
    <p:extLst>
      <p:ext uri="{BB962C8B-B14F-4D97-AF65-F5344CB8AC3E}">
        <p14:creationId xmlns:p14="http://schemas.microsoft.com/office/powerpoint/2010/main" val="653505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9976-AB86-C844-B271-DDC8C766885B}"/>
              </a:ext>
            </a:extLst>
          </p:cNvPr>
          <p:cNvSpPr>
            <a:spLocks noGrp="1"/>
          </p:cNvSpPr>
          <p:nvPr>
            <p:ph type="title"/>
          </p:nvPr>
        </p:nvSpPr>
        <p:spPr/>
        <p:txBody>
          <a:bodyPr/>
          <a:lstStyle/>
          <a:p>
            <a:r>
              <a:rPr lang="en-US" dirty="0"/>
              <a:t>Converting magnitudes to fluxes</a:t>
            </a:r>
          </a:p>
        </p:txBody>
      </p:sp>
      <p:sp>
        <p:nvSpPr>
          <p:cNvPr id="3" name="Content Placeholder 2">
            <a:extLst>
              <a:ext uri="{FF2B5EF4-FFF2-40B4-BE49-F238E27FC236}">
                <a16:creationId xmlns:a16="http://schemas.microsoft.com/office/drawing/2014/main" id="{477F9452-12F3-6744-80AE-0967B4B8E1D1}"/>
              </a:ext>
            </a:extLst>
          </p:cNvPr>
          <p:cNvSpPr>
            <a:spLocks noGrp="1"/>
          </p:cNvSpPr>
          <p:nvPr>
            <p:ph idx="1"/>
          </p:nvPr>
        </p:nvSpPr>
        <p:spPr/>
        <p:txBody>
          <a:bodyPr/>
          <a:lstStyle/>
          <a:p>
            <a:r>
              <a:rPr lang="en-US" dirty="0"/>
              <a:t>To convert from a magnitude in some bandpass to a flux in that bandpass:</a:t>
            </a:r>
          </a:p>
          <a:p>
            <a:pPr lvl="1"/>
            <a:r>
              <a:rPr lang="en-US" dirty="0"/>
              <a:t>Roughly:  look up the flux of the reference spectrum at the central wavelength of the bandpass, which gives the flux for an object with m=0, and scale by the observed magnitude, to get approximate flux density at the central wavelength; multiply by the filter width to get the </a:t>
            </a:r>
            <a:r>
              <a:rPr lang="en-US" dirty="0" err="1"/>
              <a:t>fluxx</a:t>
            </a:r>
            <a:endParaRPr lang="en-US" dirty="0"/>
          </a:p>
          <a:p>
            <a:pPr lvl="1"/>
            <a:r>
              <a:rPr lang="en-US" dirty="0"/>
              <a:t>More precisely: integrate the reference spectrum over the bandpass, and scale by the observed magnitude</a:t>
            </a:r>
          </a:p>
        </p:txBody>
      </p:sp>
    </p:spTree>
    <p:extLst>
      <p:ext uri="{BB962C8B-B14F-4D97-AF65-F5344CB8AC3E}">
        <p14:creationId xmlns:p14="http://schemas.microsoft.com/office/powerpoint/2010/main" val="180416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F72C-4FB8-B44C-BA08-B1B3FB49249E}"/>
              </a:ext>
            </a:extLst>
          </p:cNvPr>
          <p:cNvSpPr>
            <a:spLocks noGrp="1"/>
          </p:cNvSpPr>
          <p:nvPr>
            <p:ph type="title"/>
          </p:nvPr>
        </p:nvSpPr>
        <p:spPr/>
        <p:txBody>
          <a:bodyPr/>
          <a:lstStyle/>
          <a:p>
            <a:r>
              <a:rPr lang="en-US" dirty="0"/>
              <a:t>Energy, frequency, wavelength, and speed</a:t>
            </a:r>
          </a:p>
        </p:txBody>
      </p:sp>
      <p:sp>
        <p:nvSpPr>
          <p:cNvPr id="3" name="Content Placeholder 2">
            <a:extLst>
              <a:ext uri="{FF2B5EF4-FFF2-40B4-BE49-F238E27FC236}">
                <a16:creationId xmlns:a16="http://schemas.microsoft.com/office/drawing/2014/main" id="{EF59CE8A-EBA5-AD4C-B9A8-C5518936EE24}"/>
              </a:ext>
            </a:extLst>
          </p:cNvPr>
          <p:cNvSpPr>
            <a:spLocks noGrp="1"/>
          </p:cNvSpPr>
          <p:nvPr>
            <p:ph idx="1"/>
          </p:nvPr>
        </p:nvSpPr>
        <p:spPr/>
        <p:txBody>
          <a:bodyPr>
            <a:normAutofit lnSpcReduction="10000"/>
          </a:bodyPr>
          <a:lstStyle/>
          <a:p>
            <a:pPr marL="0" indent="0">
              <a:buNone/>
            </a:pPr>
            <a:r>
              <a:rPr lang="en-US" dirty="0"/>
              <a:t>The energy of a photon is directly related to its frequency (cycles/s)</a:t>
            </a:r>
          </a:p>
          <a:p>
            <a:pPr marL="0" indent="0">
              <a:buNone/>
            </a:pPr>
            <a:r>
              <a:rPr lang="en-US" dirty="0"/>
              <a:t>			E = h 𝜈</a:t>
            </a:r>
          </a:p>
          <a:p>
            <a:pPr marL="0" indent="0">
              <a:buNone/>
            </a:pPr>
            <a:r>
              <a:rPr lang="en-US" dirty="0"/>
              <a:t>As with any wave, the frequency, wavelength and speed are related by</a:t>
            </a:r>
          </a:p>
          <a:p>
            <a:pPr marL="0" indent="0">
              <a:buNone/>
            </a:pPr>
            <a:r>
              <a:rPr lang="en-US" dirty="0"/>
              <a:t>			v = 𝜆𝜈</a:t>
            </a:r>
          </a:p>
          <a:p>
            <a:pPr marL="0" indent="0">
              <a:buNone/>
            </a:pPr>
            <a:r>
              <a:rPr lang="en-US" dirty="0"/>
              <a:t>Light in a vacuum travels at the same speed, c, regardless of energy, so</a:t>
            </a:r>
          </a:p>
          <a:p>
            <a:pPr marL="0" indent="0">
              <a:buNone/>
            </a:pPr>
            <a:r>
              <a:rPr lang="en-US" dirty="0"/>
              <a:t>			𝜆 = c / 𝜈</a:t>
            </a:r>
          </a:p>
          <a:p>
            <a:pPr marL="0" indent="0">
              <a:buNone/>
            </a:pPr>
            <a:r>
              <a:rPr lang="en-US" dirty="0"/>
              <a:t>In a medium, light travels slower, so the wavelength changes</a:t>
            </a:r>
          </a:p>
          <a:p>
            <a:pPr marL="0" indent="0">
              <a:buNone/>
            </a:pPr>
            <a:r>
              <a:rPr lang="en-US" dirty="0"/>
              <a:t>			 𝜆 = c / n𝜈</a:t>
            </a:r>
          </a:p>
          <a:p>
            <a:pPr marL="0" indent="0">
              <a:buNone/>
            </a:pPr>
            <a:r>
              <a:rPr lang="en-US" dirty="0"/>
              <a:t>where n is the index of refraction. </a:t>
            </a:r>
          </a:p>
          <a:p>
            <a:pPr marL="0" indent="0">
              <a:buNone/>
            </a:pPr>
            <a:endParaRPr lang="en-US" dirty="0"/>
          </a:p>
        </p:txBody>
      </p:sp>
    </p:spTree>
    <p:extLst>
      <p:ext uri="{BB962C8B-B14F-4D97-AF65-F5344CB8AC3E}">
        <p14:creationId xmlns:p14="http://schemas.microsoft.com/office/powerpoint/2010/main" val="3730726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5EBE-1124-C448-A0D4-2035820CBEB1}"/>
              </a:ext>
            </a:extLst>
          </p:cNvPr>
          <p:cNvSpPr>
            <a:spLocks noGrp="1"/>
          </p:cNvSpPr>
          <p:nvPr>
            <p:ph type="title"/>
          </p:nvPr>
        </p:nvSpPr>
        <p:spPr>
          <a:xfrm>
            <a:off x="1925367" y="-112935"/>
            <a:ext cx="10515600" cy="1325563"/>
          </a:xfrm>
        </p:spPr>
        <p:txBody>
          <a:bodyPr/>
          <a:lstStyle/>
          <a:p>
            <a:r>
              <a:rPr lang="en-US" dirty="0"/>
              <a:t>Photometric system data</a:t>
            </a:r>
          </a:p>
        </p:txBody>
      </p:sp>
      <p:pic>
        <p:nvPicPr>
          <p:cNvPr id="5" name="Content Placeholder 4" descr="Text&#10;&#10;Description automatically generated with medium confidence">
            <a:extLst>
              <a:ext uri="{FF2B5EF4-FFF2-40B4-BE49-F238E27FC236}">
                <a16:creationId xmlns:a16="http://schemas.microsoft.com/office/drawing/2014/main" id="{6668067B-C4A2-3346-9107-2D4DB100FDF7}"/>
              </a:ext>
            </a:extLst>
          </p:cNvPr>
          <p:cNvPicPr>
            <a:picLocks noGrp="1" noChangeAspect="1"/>
          </p:cNvPicPr>
          <p:nvPr>
            <p:ph idx="1"/>
          </p:nvPr>
        </p:nvPicPr>
        <p:blipFill>
          <a:blip r:embed="rId2"/>
          <a:stretch>
            <a:fillRect/>
          </a:stretch>
        </p:blipFill>
        <p:spPr>
          <a:xfrm>
            <a:off x="229644" y="981142"/>
            <a:ext cx="8011614" cy="4140994"/>
          </a:xfrm>
        </p:spPr>
      </p:pic>
      <p:pic>
        <p:nvPicPr>
          <p:cNvPr id="9" name="Picture 8" descr="Graphical user interface, text&#10;&#10;Description automatically generated">
            <a:extLst>
              <a:ext uri="{FF2B5EF4-FFF2-40B4-BE49-F238E27FC236}">
                <a16:creationId xmlns:a16="http://schemas.microsoft.com/office/drawing/2014/main" id="{B168F5D0-43D4-A345-9E27-B1CCC68A64D4}"/>
              </a:ext>
            </a:extLst>
          </p:cNvPr>
          <p:cNvPicPr>
            <a:picLocks noChangeAspect="1"/>
          </p:cNvPicPr>
          <p:nvPr/>
        </p:nvPicPr>
        <p:blipFill>
          <a:blip r:embed="rId3"/>
          <a:stretch>
            <a:fillRect/>
          </a:stretch>
        </p:blipFill>
        <p:spPr>
          <a:xfrm>
            <a:off x="229644" y="5389107"/>
            <a:ext cx="7075640" cy="1325563"/>
          </a:xfrm>
          <a:prstGeom prst="rect">
            <a:avLst/>
          </a:prstGeom>
        </p:spPr>
      </p:pic>
      <p:sp>
        <p:nvSpPr>
          <p:cNvPr id="10" name="TextBox 9">
            <a:extLst>
              <a:ext uri="{FF2B5EF4-FFF2-40B4-BE49-F238E27FC236}">
                <a16:creationId xmlns:a16="http://schemas.microsoft.com/office/drawing/2014/main" id="{67731D80-6328-F841-8DBF-EDA2824F4E0D}"/>
              </a:ext>
            </a:extLst>
          </p:cNvPr>
          <p:cNvSpPr txBox="1"/>
          <p:nvPr/>
        </p:nvSpPr>
        <p:spPr>
          <a:xfrm>
            <a:off x="7406640" y="5929092"/>
            <a:ext cx="4785360" cy="646331"/>
          </a:xfrm>
          <a:prstGeom prst="rect">
            <a:avLst/>
          </a:prstGeom>
          <a:noFill/>
        </p:spPr>
        <p:txBody>
          <a:bodyPr wrap="square" rtlCol="0">
            <a:spAutoFit/>
          </a:bodyPr>
          <a:lstStyle/>
          <a:p>
            <a:r>
              <a:rPr lang="en-US" dirty="0"/>
              <a:t>From http://</a:t>
            </a:r>
            <a:r>
              <a:rPr lang="en-US" dirty="0" err="1"/>
              <a:t>www.astronomy.ohio-state.edu</a:t>
            </a:r>
            <a:r>
              <a:rPr lang="en-US" dirty="0"/>
              <a:t>/~martini/</a:t>
            </a:r>
            <a:r>
              <a:rPr lang="en-US" dirty="0" err="1"/>
              <a:t>usefuldata.html</a:t>
            </a:r>
            <a:r>
              <a:rPr lang="en-US" dirty="0"/>
              <a:t> </a:t>
            </a:r>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D2BBB53B-5235-534F-91F9-26016F9C0329}"/>
                  </a:ext>
                </a:extLst>
              </p14:cNvPr>
              <p14:cNvContentPartPr/>
              <p14:nvPr/>
            </p14:nvContentPartPr>
            <p14:xfrm>
              <a:off x="1884806" y="3950743"/>
              <a:ext cx="188640" cy="8640"/>
            </p14:xfrm>
          </p:contentPart>
        </mc:Choice>
        <mc:Fallback xmlns="">
          <p:pic>
            <p:nvPicPr>
              <p:cNvPr id="11" name="Ink 10">
                <a:extLst>
                  <a:ext uri="{FF2B5EF4-FFF2-40B4-BE49-F238E27FC236}">
                    <a16:creationId xmlns:a16="http://schemas.microsoft.com/office/drawing/2014/main" id="{D2BBB53B-5235-534F-91F9-26016F9C0329}"/>
                  </a:ext>
                </a:extLst>
              </p:cNvPr>
              <p:cNvPicPr/>
              <p:nvPr/>
            </p:nvPicPr>
            <p:blipFill>
              <a:blip r:embed="rId5"/>
              <a:stretch>
                <a:fillRect/>
              </a:stretch>
            </p:blipFill>
            <p:spPr>
              <a:xfrm>
                <a:off x="1830806" y="3843103"/>
                <a:ext cx="296280" cy="224280"/>
              </a:xfrm>
              <a:prstGeom prst="rect">
                <a:avLst/>
              </a:prstGeom>
            </p:spPr>
          </p:pic>
        </mc:Fallback>
      </mc:AlternateContent>
      <p:sp>
        <p:nvSpPr>
          <p:cNvPr id="12" name="TextBox 11">
            <a:extLst>
              <a:ext uri="{FF2B5EF4-FFF2-40B4-BE49-F238E27FC236}">
                <a16:creationId xmlns:a16="http://schemas.microsoft.com/office/drawing/2014/main" id="{AFF20893-DEF0-F342-BDA0-17960A2BD31B}"/>
              </a:ext>
            </a:extLst>
          </p:cNvPr>
          <p:cNvSpPr txBox="1"/>
          <p:nvPr/>
        </p:nvSpPr>
        <p:spPr>
          <a:xfrm>
            <a:off x="5120640" y="3812243"/>
            <a:ext cx="679269" cy="276999"/>
          </a:xfrm>
          <a:prstGeom prst="rect">
            <a:avLst/>
          </a:prstGeom>
          <a:noFill/>
        </p:spPr>
        <p:txBody>
          <a:bodyPr wrap="square" rtlCol="0">
            <a:spAutoFit/>
          </a:bodyPr>
          <a:lstStyle/>
          <a:p>
            <a:r>
              <a:rPr lang="en-US" sz="1200" dirty="0">
                <a:highlight>
                  <a:srgbClr val="FFFF00"/>
                </a:highlight>
              </a:rPr>
              <a:t>mistake</a:t>
            </a:r>
          </a:p>
        </p:txBody>
      </p:sp>
    </p:spTree>
    <p:extLst>
      <p:ext uri="{BB962C8B-B14F-4D97-AF65-F5344CB8AC3E}">
        <p14:creationId xmlns:p14="http://schemas.microsoft.com/office/powerpoint/2010/main" val="2473735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59BB0-AF71-CF46-A475-57906CF1FF7B}"/>
              </a:ext>
            </a:extLst>
          </p:cNvPr>
          <p:cNvSpPr>
            <a:spLocks noGrp="1"/>
          </p:cNvSpPr>
          <p:nvPr>
            <p:ph type="title"/>
          </p:nvPr>
        </p:nvSpPr>
        <p:spPr/>
        <p:txBody>
          <a:bodyPr/>
          <a:lstStyle/>
          <a:p>
            <a:r>
              <a:rPr lang="en-US" dirty="0"/>
              <a:t>Estimating flux for objects</a:t>
            </a:r>
          </a:p>
        </p:txBody>
      </p:sp>
      <p:sp>
        <p:nvSpPr>
          <p:cNvPr id="3" name="Content Placeholder 2">
            <a:extLst>
              <a:ext uri="{FF2B5EF4-FFF2-40B4-BE49-F238E27FC236}">
                <a16:creationId xmlns:a16="http://schemas.microsoft.com/office/drawing/2014/main" id="{462A977C-A1B0-0148-AA1F-EAA33EA2CD43}"/>
              </a:ext>
            </a:extLst>
          </p:cNvPr>
          <p:cNvSpPr>
            <a:spLocks noGrp="1"/>
          </p:cNvSpPr>
          <p:nvPr>
            <p:ph idx="1"/>
          </p:nvPr>
        </p:nvSpPr>
        <p:spPr>
          <a:xfrm>
            <a:off x="838200" y="1825625"/>
            <a:ext cx="10515600" cy="4836432"/>
          </a:xfrm>
        </p:spPr>
        <p:txBody>
          <a:bodyPr>
            <a:normAutofit fontScale="77500" lnSpcReduction="20000"/>
          </a:bodyPr>
          <a:lstStyle/>
          <a:p>
            <a:r>
              <a:rPr lang="en-US" dirty="0"/>
              <a:t>In some cases, e.g., for observation planning, we may want to estimate the flux we will receive in different </a:t>
            </a:r>
            <a:r>
              <a:rPr lang="en-US" dirty="0" err="1"/>
              <a:t>bandpasses</a:t>
            </a:r>
            <a:r>
              <a:rPr lang="en-US" dirty="0"/>
              <a:t>, or as a function of wavelength, for some object of a given magnitude in one band pass</a:t>
            </a:r>
          </a:p>
          <a:p>
            <a:pPr lvl="1"/>
            <a:r>
              <a:rPr lang="en-US" dirty="0"/>
              <a:t>Done in many exposure time calculators</a:t>
            </a:r>
          </a:p>
          <a:p>
            <a:pPr lvl="1"/>
            <a:r>
              <a:rPr lang="en-US" dirty="0"/>
              <a:t>For example, estimate the flux as a function of wavelength for an object with V=17</a:t>
            </a:r>
          </a:p>
          <a:p>
            <a:r>
              <a:rPr lang="en-US" dirty="0"/>
              <a:t>Clearly, we also need some information about the spectral energy distribution (SED), e.g., a blackbody temperature, spectral type, etc.</a:t>
            </a:r>
          </a:p>
          <a:p>
            <a:pPr lvl="1"/>
            <a:r>
              <a:rPr lang="en-US" dirty="0"/>
              <a:t>Various libraries of spectra, e.g., of stars or galaxies, are available</a:t>
            </a:r>
          </a:p>
          <a:p>
            <a:r>
              <a:rPr lang="en-US" dirty="0"/>
              <a:t>To get an estimate of the flux as a function of wavelength for your object:</a:t>
            </a:r>
          </a:p>
          <a:p>
            <a:pPr lvl="1"/>
            <a:r>
              <a:rPr lang="en-US" dirty="0"/>
              <a:t>Get the flux in the SED at the central wavelength of the desired bandpass</a:t>
            </a:r>
          </a:p>
          <a:p>
            <a:pPr lvl="1"/>
            <a:r>
              <a:rPr lang="en-US" dirty="0"/>
              <a:t>Get the flux in the reference spectrum for the photometric system at this wavelength</a:t>
            </a:r>
          </a:p>
          <a:p>
            <a:pPr lvl="1"/>
            <a:r>
              <a:rPr lang="en-US" dirty="0"/>
              <a:t>Scale the SED such that the flux divided by the reference flux is 10</a:t>
            </a:r>
            <a:r>
              <a:rPr lang="en-US" baseline="30000" dirty="0"/>
              <a:t>-0.4m</a:t>
            </a:r>
          </a:p>
          <a:p>
            <a:pPr lvl="1"/>
            <a:r>
              <a:rPr lang="en-US" dirty="0"/>
              <a:t>This gives you the desired flux as a function of wavelength</a:t>
            </a:r>
          </a:p>
          <a:p>
            <a:pPr lvl="1"/>
            <a:r>
              <a:rPr lang="en-US" dirty="0"/>
              <a:t>If you want the flux is some other bandpass, read it off at the effective wavelength of the desired bandpass</a:t>
            </a:r>
          </a:p>
          <a:p>
            <a:r>
              <a:rPr lang="en-US" dirty="0"/>
              <a:t>To do this to higher precision, integrate over the bandpass rather that using the flux at the central wavelength</a:t>
            </a:r>
          </a:p>
        </p:txBody>
      </p:sp>
    </p:spTree>
    <p:extLst>
      <p:ext uri="{BB962C8B-B14F-4D97-AF65-F5344CB8AC3E}">
        <p14:creationId xmlns:p14="http://schemas.microsoft.com/office/powerpoint/2010/main" val="2266079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81EA-74F9-4C4E-B887-2F6CC8045B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F41E92-A0EC-2A4F-AFAF-0AC493EAF92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57212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a:xfrm>
            <a:off x="1210491" y="234089"/>
            <a:ext cx="9144000" cy="2387600"/>
          </a:xfrm>
        </p:spPr>
        <p:txBody>
          <a:bodyPr>
            <a:normAutofit/>
          </a:bodyPr>
          <a:lstStyle/>
          <a:p>
            <a:r>
              <a:rPr lang="en-US" sz="4000" dirty="0"/>
              <a:t>ASTR</a:t>
            </a:r>
            <a:r>
              <a:rPr lang="en-US" sz="4800" dirty="0"/>
              <a:t>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normAutofit/>
          </a:bodyPr>
          <a:lstStyle/>
          <a:p>
            <a:r>
              <a:rPr lang="en-US" dirty="0"/>
              <a:t>Light, magnitudes, and the signal equation</a:t>
            </a:r>
          </a:p>
          <a:p>
            <a:r>
              <a:rPr lang="en-US" dirty="0"/>
              <a:t>  Colors</a:t>
            </a:r>
          </a:p>
        </p:txBody>
      </p:sp>
    </p:spTree>
    <p:extLst>
      <p:ext uri="{BB962C8B-B14F-4D97-AF65-F5344CB8AC3E}">
        <p14:creationId xmlns:p14="http://schemas.microsoft.com/office/powerpoint/2010/main" val="905655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9E17-FEEB-2F4C-9314-4869705DE821}"/>
              </a:ext>
            </a:extLst>
          </p:cNvPr>
          <p:cNvSpPr>
            <a:spLocks noGrp="1"/>
          </p:cNvSpPr>
          <p:nvPr>
            <p:ph type="title"/>
          </p:nvPr>
        </p:nvSpPr>
        <p:spPr/>
        <p:txBody>
          <a:bodyPr/>
          <a:lstStyle/>
          <a:p>
            <a:r>
              <a:rPr lang="en-US" dirty="0"/>
              <a:t>What is a color?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A9074D-B95D-ED47-9A20-BA51C65CD748}"/>
                  </a:ext>
                </a:extLst>
              </p:cNvPr>
              <p:cNvSpPr>
                <a:spLocks noGrp="1"/>
              </p:cNvSpPr>
              <p:nvPr>
                <p:ph idx="1"/>
              </p:nvPr>
            </p:nvSpPr>
            <p:spPr>
              <a:xfrm>
                <a:off x="838200" y="1825624"/>
                <a:ext cx="10515600" cy="4940935"/>
              </a:xfrm>
            </p:spPr>
            <p:txBody>
              <a:bodyPr>
                <a:normAutofit fontScale="85000" lnSpcReduction="20000"/>
              </a:bodyPr>
              <a:lstStyle/>
              <a:p>
                <a:r>
                  <a:rPr lang="en-US" dirty="0"/>
                  <a:t>A color gives the relative amount of flux in one range of wavelength to that in another</a:t>
                </a:r>
              </a:p>
              <a:p>
                <a:pPr lvl="1"/>
                <a:r>
                  <a:rPr lang="en-US" dirty="0"/>
                  <a:t>Color is a ratio of fluxes</a:t>
                </a:r>
              </a:p>
              <a:p>
                <a:r>
                  <a:rPr lang="en-US" dirty="0"/>
                  <a:t>If we use magnitudes, the ratio of fluxes corresponds to a difference in magnitudes</a:t>
                </a:r>
              </a:p>
              <a:p>
                <a:r>
                  <a:rPr lang="en-US" dirty="0"/>
                  <a:t>However, the reference system comes into it: a color is the ratio of fluxes between two different </a:t>
                </a:r>
                <a:r>
                  <a:rPr lang="en-US" dirty="0" err="1"/>
                  <a:t>bandpasses</a:t>
                </a:r>
                <a:r>
                  <a:rPr lang="en-US" dirty="0"/>
                  <a:t> </a:t>
                </a:r>
                <a:r>
                  <a:rPr lang="en-US" i="1" dirty="0"/>
                  <a:t>relative to the same ratio in the reference flux</a:t>
                </a:r>
              </a:p>
              <a:p>
                <a:r>
                  <a:rPr lang="en-US" dirty="0"/>
                  <a:t>So, for example:</a:t>
                </a:r>
              </a:p>
              <a:p>
                <a:pPr marL="0" indent="0">
                  <a:buNone/>
                </a:pPr>
                <a:r>
                  <a:rPr lang="en-US" dirty="0"/>
                  <a:t>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𝑚𝐵</m:t>
                    </m:r>
                    <m:r>
                      <a:rPr lang="en-US" b="0" i="1" smtClean="0">
                        <a:latin typeface="Cambria Math" panose="02040503050406030204" pitchFamily="18" charset="0"/>
                      </a:rPr>
                      <m:t> −</m:t>
                    </m:r>
                    <m:r>
                      <a:rPr lang="en-US" b="0" i="1" smtClean="0">
                        <a:latin typeface="Cambria Math" panose="02040503050406030204" pitchFamily="18" charset="0"/>
                      </a:rPr>
                      <m:t>𝑚𝑉</m:t>
                    </m:r>
                    <m:r>
                      <a:rPr lang="en-US" b="0" i="1" smtClean="0">
                        <a:latin typeface="Cambria Math" panose="02040503050406030204" pitchFamily="18" charset="0"/>
                      </a:rPr>
                      <m:t>=−2.5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 </m:t>
                        </m:r>
                      </m:e>
                    </m:func>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𝑇𝐵</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num>
                      <m:den>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𝑇𝐵</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den>
                    </m:f>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2.5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 </m:t>
                        </m:r>
                      </m:e>
                    </m:func>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𝑇𝑉</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𝑇𝑉</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den>
                    </m:f>
                  </m:oMath>
                </a14:m>
                <a:endParaRPr lang="en-US" baseline="-25000" dirty="0"/>
              </a:p>
              <a:p>
                <a:pPr marL="0" indent="0">
                  <a:buNone/>
                </a:pPr>
                <a:endParaRPr lang="en-US" baseline="-25000" dirty="0"/>
              </a:p>
              <a:p>
                <a:pPr marL="0" indent="0">
                  <a:buNone/>
                </a:pPr>
                <a:r>
                  <a:rPr lang="en-US" sz="2400" dirty="0"/>
                  <a:t>                                               </a:t>
                </a:r>
                <a14:m>
                  <m:oMath xmlns:m="http://schemas.openxmlformats.org/officeDocument/2006/math">
                    <m:r>
                      <a:rPr lang="en-US" i="1">
                        <a:latin typeface="Cambria Math" panose="02040503050406030204" pitchFamily="18" charset="0"/>
                      </a:rPr>
                      <m:t>=−2.5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 </m:t>
                        </m:r>
                      </m:e>
                    </m:func>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𝑇𝐵</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𝑇𝑉</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 </m:t>
                        </m:r>
                      </m:e>
                    </m:func>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b="0" i="1" baseline="-25000"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𝑇𝐵</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𝑇𝑉</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den>
                    </m:f>
                  </m:oMath>
                </a14:m>
                <a:endParaRPr lang="en-US" baseline="-25000" dirty="0"/>
              </a:p>
              <a:p>
                <a:pPr marL="0" indent="0">
                  <a:buNone/>
                </a:pPr>
                <a:endParaRPr lang="en-US" baseline="-25000" dirty="0"/>
              </a:p>
              <a:p>
                <a:pPr marL="0" indent="0">
                  <a:buNone/>
                </a:pPr>
                <a:r>
                  <a:rPr lang="en-US" dirty="0"/>
                  <a:t>                                        </a:t>
                </a:r>
                <a14:m>
                  <m:oMath xmlns:m="http://schemas.openxmlformats.org/officeDocument/2006/math">
                    <m:r>
                      <a:rPr lang="en-US" b="0" i="0" smtClean="0">
                        <a:latin typeface="Cambria Math" panose="02040503050406030204" pitchFamily="18" charset="0"/>
                      </a:rPr>
                      <m:t>=</m:t>
                    </m:r>
                    <m:r>
                      <a:rPr lang="en-US" i="1">
                        <a:latin typeface="Cambria Math" panose="02040503050406030204" pitchFamily="18" charset="0"/>
                      </a:rPr>
                      <m:t>−2.5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 </m:t>
                        </m:r>
                      </m:e>
                    </m:func>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𝑇𝐵</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𝑇𝑉</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𝑇𝐵</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𝑇𝑉</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𝜆</m:t>
                            </m:r>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den>
                    </m:f>
                  </m:oMath>
                </a14:m>
                <a:endParaRPr lang="en-US" baseline="-25000" dirty="0"/>
              </a:p>
              <a:p>
                <a:pPr marL="0" indent="0">
                  <a:buNone/>
                </a:pPr>
                <a:endParaRPr lang="en-US" baseline="-25000" dirty="0"/>
              </a:p>
            </p:txBody>
          </p:sp>
        </mc:Choice>
        <mc:Fallback xmlns="">
          <p:sp>
            <p:nvSpPr>
              <p:cNvPr id="3" name="Content Placeholder 2">
                <a:extLst>
                  <a:ext uri="{FF2B5EF4-FFF2-40B4-BE49-F238E27FC236}">
                    <a16:creationId xmlns:a16="http://schemas.microsoft.com/office/drawing/2014/main" id="{35A9074D-B95D-ED47-9A20-BA51C65CD748}"/>
                  </a:ext>
                </a:extLst>
              </p:cNvPr>
              <p:cNvSpPr>
                <a:spLocks noGrp="1" noRot="1" noChangeAspect="1" noMove="1" noResize="1" noEditPoints="1" noAdjustHandles="1" noChangeArrowheads="1" noChangeShapeType="1" noTextEdit="1"/>
              </p:cNvSpPr>
              <p:nvPr>
                <p:ph idx="1"/>
              </p:nvPr>
            </p:nvSpPr>
            <p:spPr>
              <a:xfrm>
                <a:off x="838200" y="1825624"/>
                <a:ext cx="10515600" cy="4940935"/>
              </a:xfrm>
              <a:blipFill>
                <a:blip r:embed="rId2"/>
                <a:stretch>
                  <a:fillRect l="-844" t="-2821" b="-256"/>
                </a:stretch>
              </a:blipFill>
            </p:spPr>
            <p:txBody>
              <a:bodyPr/>
              <a:lstStyle/>
              <a:p>
                <a:r>
                  <a:rPr lang="en-US">
                    <a:noFill/>
                  </a:rPr>
                  <a:t> </a:t>
                </a:r>
              </a:p>
            </p:txBody>
          </p:sp>
        </mc:Fallback>
      </mc:AlternateContent>
    </p:spTree>
    <p:extLst>
      <p:ext uri="{BB962C8B-B14F-4D97-AF65-F5344CB8AC3E}">
        <p14:creationId xmlns:p14="http://schemas.microsoft.com/office/powerpoint/2010/main" val="579002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C9059-6730-A749-BBA9-60EFF71EAF8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29A5E0A-8ECE-A346-ADA5-3812951BECC0}"/>
              </a:ext>
            </a:extLst>
          </p:cNvPr>
          <p:cNvSpPr>
            <a:spLocks noGrp="1"/>
          </p:cNvSpPr>
          <p:nvPr>
            <p:ph idx="1"/>
          </p:nvPr>
        </p:nvSpPr>
        <p:spPr/>
        <p:txBody>
          <a:bodyPr>
            <a:normAutofit fontScale="92500"/>
          </a:bodyPr>
          <a:lstStyle/>
          <a:p>
            <a:r>
              <a:rPr lang="en-US" dirty="0"/>
              <a:t>A color in the SDSS system, e.g. g-r gives the ratio in flux between the g and r </a:t>
            </a:r>
            <a:r>
              <a:rPr lang="en-US" dirty="0" err="1"/>
              <a:t>bandpasses</a:t>
            </a:r>
            <a:r>
              <a:rPr lang="en-US" dirty="0"/>
              <a:t>, </a:t>
            </a:r>
            <a:r>
              <a:rPr lang="en-US" i="1" dirty="0"/>
              <a:t>relative to that ratio for an object with a flat F</a:t>
            </a:r>
            <a:r>
              <a:rPr lang="en-US" i="1" baseline="-25000" dirty="0"/>
              <a:t>𝜈</a:t>
            </a:r>
          </a:p>
          <a:p>
            <a:pPr lvl="1"/>
            <a:r>
              <a:rPr lang="en-US" i="1" dirty="0"/>
              <a:t>g-r = </a:t>
            </a:r>
            <a:r>
              <a:rPr lang="en-US" dirty="0"/>
              <a:t>0 means the object has a spectral shape similar to that of a flat F</a:t>
            </a:r>
            <a:r>
              <a:rPr lang="en-US" baseline="-25000" dirty="0"/>
              <a:t>𝜈</a:t>
            </a:r>
            <a:r>
              <a:rPr lang="en-US" dirty="0"/>
              <a:t> source</a:t>
            </a:r>
          </a:p>
          <a:p>
            <a:r>
              <a:rPr lang="en-US" dirty="0"/>
              <a:t>A color in the UBVRI system, e.g., B-V gives the ratio in flux between the B and V </a:t>
            </a:r>
            <a:r>
              <a:rPr lang="en-US" dirty="0" err="1"/>
              <a:t>bandpasses</a:t>
            </a:r>
            <a:r>
              <a:rPr lang="en-US" i="1" dirty="0"/>
              <a:t>, relative to that ratio for an object with an A0V spectrum </a:t>
            </a:r>
          </a:p>
          <a:p>
            <a:pPr lvl="1"/>
            <a:r>
              <a:rPr lang="en-US" dirty="0"/>
              <a:t>B-V = 0 means the object has a spectral shape similar to that of an A0V star</a:t>
            </a:r>
          </a:p>
          <a:p>
            <a:pPr lvl="1"/>
            <a:r>
              <a:rPr lang="en-US" dirty="0"/>
              <a:t>B-V = 2.5 means that the object has 10 times more flux in the V bandpass than the B bandpass relative to that flux ratio in an A0V star</a:t>
            </a:r>
          </a:p>
          <a:p>
            <a:r>
              <a:rPr lang="en-US" dirty="0"/>
              <a:t>Why “similar” and not the same?</a:t>
            </a:r>
          </a:p>
          <a:p>
            <a:pPr lvl="1"/>
            <a:r>
              <a:rPr lang="en-US" dirty="0"/>
              <a:t>Different spectral energy distributions could give the same total flux in a bandpass</a:t>
            </a:r>
          </a:p>
        </p:txBody>
      </p:sp>
    </p:spTree>
    <p:extLst>
      <p:ext uri="{BB962C8B-B14F-4D97-AF65-F5344CB8AC3E}">
        <p14:creationId xmlns:p14="http://schemas.microsoft.com/office/powerpoint/2010/main" val="1167953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8506-23BB-E840-B48D-AC0C5917B63D}"/>
              </a:ext>
            </a:extLst>
          </p:cNvPr>
          <p:cNvSpPr>
            <a:spLocks noGrp="1"/>
          </p:cNvSpPr>
          <p:nvPr>
            <p:ph type="title"/>
          </p:nvPr>
        </p:nvSpPr>
        <p:spPr/>
        <p:txBody>
          <a:bodyPr/>
          <a:lstStyle/>
          <a:p>
            <a:r>
              <a:rPr lang="en-US" dirty="0"/>
              <a:t>Colors</a:t>
            </a:r>
          </a:p>
        </p:txBody>
      </p:sp>
      <p:sp>
        <p:nvSpPr>
          <p:cNvPr id="3" name="Content Placeholder 2">
            <a:extLst>
              <a:ext uri="{FF2B5EF4-FFF2-40B4-BE49-F238E27FC236}">
                <a16:creationId xmlns:a16="http://schemas.microsoft.com/office/drawing/2014/main" id="{C8DA441D-DB14-C549-AA07-3D3D68EF8C4A}"/>
              </a:ext>
            </a:extLst>
          </p:cNvPr>
          <p:cNvSpPr>
            <a:spLocks noGrp="1"/>
          </p:cNvSpPr>
          <p:nvPr>
            <p:ph idx="1"/>
          </p:nvPr>
        </p:nvSpPr>
        <p:spPr/>
        <p:txBody>
          <a:bodyPr/>
          <a:lstStyle/>
          <a:p>
            <a:r>
              <a:rPr lang="en-US" dirty="0"/>
              <a:t>While it seems that one could define a color just as a ratio of fluxes without regard to a reference flux, consider the case where different </a:t>
            </a:r>
            <a:r>
              <a:rPr lang="en-US" dirty="0" err="1"/>
              <a:t>bandpasses</a:t>
            </a:r>
            <a:r>
              <a:rPr lang="en-US" dirty="0"/>
              <a:t> might have different widths</a:t>
            </a:r>
          </a:p>
          <a:p>
            <a:pPr lvl="1"/>
            <a:r>
              <a:rPr lang="en-US" dirty="0"/>
              <a:t>You wouldn’t want a color to change if you were comparing a narrower bandpass at one wavelength to a broader one at another!</a:t>
            </a:r>
          </a:p>
        </p:txBody>
      </p:sp>
      <p:pic>
        <p:nvPicPr>
          <p:cNvPr id="5" name="Picture 4" descr="Chart, line chart&#10;&#10;Description automatically generated">
            <a:extLst>
              <a:ext uri="{FF2B5EF4-FFF2-40B4-BE49-F238E27FC236}">
                <a16:creationId xmlns:a16="http://schemas.microsoft.com/office/drawing/2014/main" id="{F2560C22-306C-574E-8CF8-22C7FA9DC372}"/>
              </a:ext>
            </a:extLst>
          </p:cNvPr>
          <p:cNvPicPr>
            <a:picLocks noChangeAspect="1"/>
          </p:cNvPicPr>
          <p:nvPr/>
        </p:nvPicPr>
        <p:blipFill>
          <a:blip r:embed="rId2"/>
          <a:stretch>
            <a:fillRect/>
          </a:stretch>
        </p:blipFill>
        <p:spPr>
          <a:xfrm>
            <a:off x="3771900" y="3857625"/>
            <a:ext cx="3886200" cy="2959100"/>
          </a:xfrm>
          <a:prstGeom prst="rect">
            <a:avLst/>
          </a:prstGeom>
        </p:spPr>
      </p:pic>
    </p:spTree>
    <p:extLst>
      <p:ext uri="{BB962C8B-B14F-4D97-AF65-F5344CB8AC3E}">
        <p14:creationId xmlns:p14="http://schemas.microsoft.com/office/powerpoint/2010/main" val="2542966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1524C-24B9-3B46-A338-F80C7D9095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DA920B-15BD-8846-9C11-3BF65BC30BC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60300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a:xfrm>
            <a:off x="1210491" y="234089"/>
            <a:ext cx="9144000" cy="2387600"/>
          </a:xfrm>
        </p:spPr>
        <p:txBody>
          <a:bodyPr>
            <a:normAutofit/>
          </a:bodyPr>
          <a:lstStyle/>
          <a:p>
            <a:r>
              <a:rPr lang="en-US" sz="4000" dirty="0"/>
              <a:t>ASTR</a:t>
            </a:r>
            <a:r>
              <a:rPr lang="en-US" sz="4800" dirty="0"/>
              <a:t>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normAutofit/>
          </a:bodyPr>
          <a:lstStyle/>
          <a:p>
            <a:r>
              <a:rPr lang="en-US" dirty="0"/>
              <a:t>Light, magnitudes, and the signal equation</a:t>
            </a:r>
          </a:p>
          <a:p>
            <a:r>
              <a:rPr lang="en-US" dirty="0"/>
              <a:t>  Signal equation</a:t>
            </a:r>
          </a:p>
        </p:txBody>
      </p:sp>
    </p:spTree>
    <p:extLst>
      <p:ext uri="{BB962C8B-B14F-4D97-AF65-F5344CB8AC3E}">
        <p14:creationId xmlns:p14="http://schemas.microsoft.com/office/powerpoint/2010/main" val="1566990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9B730-AEFF-A24E-9AFF-35A9E8791A44}"/>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9C0E9DC3-2777-5D43-B1E0-2AEE14ABBC9C}"/>
              </a:ext>
            </a:extLst>
          </p:cNvPr>
          <p:cNvSpPr>
            <a:spLocks noGrp="1"/>
          </p:cNvSpPr>
          <p:nvPr>
            <p:ph idx="1"/>
          </p:nvPr>
        </p:nvSpPr>
        <p:spPr/>
        <p:txBody>
          <a:bodyPr/>
          <a:lstStyle/>
          <a:p>
            <a:r>
              <a:rPr lang="en-US" dirty="0"/>
              <a:t>Understand the signal equation and the terms in it. </a:t>
            </a:r>
          </a:p>
          <a:p>
            <a:r>
              <a:rPr lang="en-US" dirty="0"/>
              <a:t>Understand what the signal equation is and is not used for</a:t>
            </a:r>
          </a:p>
          <a:p>
            <a:pPr marL="0" indent="0">
              <a:buNone/>
            </a:pPr>
            <a:endParaRPr lang="en-US" dirty="0"/>
          </a:p>
        </p:txBody>
      </p:sp>
    </p:spTree>
    <p:extLst>
      <p:ext uri="{BB962C8B-B14F-4D97-AF65-F5344CB8AC3E}">
        <p14:creationId xmlns:p14="http://schemas.microsoft.com/office/powerpoint/2010/main" val="57868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F79A-3A5D-0145-919C-C1552E1E4D60}"/>
              </a:ext>
            </a:extLst>
          </p:cNvPr>
          <p:cNvSpPr>
            <a:spLocks noGrp="1"/>
          </p:cNvSpPr>
          <p:nvPr>
            <p:ph type="title"/>
          </p:nvPr>
        </p:nvSpPr>
        <p:spPr/>
        <p:txBody>
          <a:bodyPr/>
          <a:lstStyle/>
          <a:p>
            <a:r>
              <a:rPr lang="en-US" dirty="0"/>
              <a:t>Units</a:t>
            </a:r>
          </a:p>
        </p:txBody>
      </p:sp>
      <p:sp>
        <p:nvSpPr>
          <p:cNvPr id="3" name="Content Placeholder 2">
            <a:extLst>
              <a:ext uri="{FF2B5EF4-FFF2-40B4-BE49-F238E27FC236}">
                <a16:creationId xmlns:a16="http://schemas.microsoft.com/office/drawing/2014/main" id="{D15F121B-D172-F643-85D7-F261B63BF2F4}"/>
              </a:ext>
            </a:extLst>
          </p:cNvPr>
          <p:cNvSpPr>
            <a:spLocks noGrp="1"/>
          </p:cNvSpPr>
          <p:nvPr>
            <p:ph idx="1"/>
          </p:nvPr>
        </p:nvSpPr>
        <p:spPr>
          <a:xfrm>
            <a:off x="838200" y="1825625"/>
            <a:ext cx="7378337" cy="4535986"/>
          </a:xfrm>
        </p:spPr>
        <p:txBody>
          <a:bodyPr>
            <a:normAutofit fontScale="70000" lnSpcReduction="20000"/>
          </a:bodyPr>
          <a:lstStyle/>
          <a:p>
            <a:r>
              <a:rPr lang="en-US" dirty="0"/>
              <a:t>Light can be characterized by energy, frequency, or wavelength</a:t>
            </a:r>
          </a:p>
          <a:p>
            <a:r>
              <a:rPr lang="en-US" dirty="0"/>
              <a:t>At high energies, astronomers often use energy (MeV or keV)</a:t>
            </a:r>
          </a:p>
          <a:p>
            <a:r>
              <a:rPr lang="en-US" dirty="0"/>
              <a:t>At lower energies, astronomers often use wavelength, but with different units:</a:t>
            </a:r>
          </a:p>
          <a:p>
            <a:pPr marL="457200" lvl="1" indent="0">
              <a:buNone/>
            </a:pPr>
            <a:r>
              <a:rPr lang="en-US" dirty="0"/>
              <a:t>	</a:t>
            </a:r>
            <a:r>
              <a:rPr lang="en-US" sz="2300" dirty="0"/>
              <a:t>Angstroms = 10</a:t>
            </a:r>
            <a:r>
              <a:rPr lang="en-US" sz="2300" baseline="30000" dirty="0"/>
              <a:t>-10</a:t>
            </a:r>
            <a:r>
              <a:rPr lang="en-US" sz="2300" dirty="0"/>
              <a:t> m</a:t>
            </a:r>
          </a:p>
          <a:p>
            <a:pPr marL="0" indent="0">
              <a:buNone/>
            </a:pPr>
            <a:r>
              <a:rPr lang="en-US" sz="2300" dirty="0"/>
              <a:t>	nanometer = 10</a:t>
            </a:r>
            <a:r>
              <a:rPr lang="en-US" sz="2300" baseline="30000" dirty="0"/>
              <a:t>-9</a:t>
            </a:r>
            <a:r>
              <a:rPr lang="en-US" sz="2300" dirty="0"/>
              <a:t> m</a:t>
            </a:r>
          </a:p>
          <a:p>
            <a:pPr marL="0" indent="0">
              <a:buNone/>
            </a:pPr>
            <a:r>
              <a:rPr lang="en-US" sz="2300" dirty="0"/>
              <a:t>	microns = 10</a:t>
            </a:r>
            <a:r>
              <a:rPr lang="en-US" sz="2300" baseline="30000" dirty="0"/>
              <a:t>-6</a:t>
            </a:r>
            <a:r>
              <a:rPr lang="en-US" sz="2300" dirty="0"/>
              <a:t> m</a:t>
            </a:r>
          </a:p>
          <a:p>
            <a:pPr marL="0" indent="0">
              <a:buNone/>
            </a:pPr>
            <a:r>
              <a:rPr lang="en-US" sz="2300" dirty="0"/>
              <a:t> 	millimeters = 10</a:t>
            </a:r>
            <a:r>
              <a:rPr lang="en-US" sz="2300" baseline="30000" dirty="0"/>
              <a:t>-3</a:t>
            </a:r>
            <a:r>
              <a:rPr lang="en-US" sz="2300" dirty="0"/>
              <a:t> m</a:t>
            </a:r>
          </a:p>
          <a:p>
            <a:pPr marL="0" indent="0">
              <a:buNone/>
            </a:pPr>
            <a:r>
              <a:rPr lang="en-US" sz="2300" dirty="0"/>
              <a:t> 	centimeters = 10</a:t>
            </a:r>
            <a:r>
              <a:rPr lang="en-US" sz="2300" baseline="30000" dirty="0"/>
              <a:t>-2</a:t>
            </a:r>
            <a:r>
              <a:rPr lang="en-US" sz="2300" dirty="0"/>
              <a:t> m</a:t>
            </a:r>
          </a:p>
          <a:p>
            <a:pPr lvl="1"/>
            <a:r>
              <a:rPr lang="en-US" dirty="0"/>
              <a:t>far-UV ( 0.01 - 0.1</a:t>
            </a:r>
            <a:r>
              <a:rPr lang="el-GR" i="1" dirty="0"/>
              <a:t>μ</a:t>
            </a:r>
            <a:r>
              <a:rPr lang="el-GR" dirty="0"/>
              <a:t>, </a:t>
            </a:r>
            <a:r>
              <a:rPr lang="en-US" dirty="0"/>
              <a:t>10-100 nm, </a:t>
            </a:r>
            <a:r>
              <a:rPr lang="el-GR" dirty="0"/>
              <a:t>100-1000 </a:t>
            </a:r>
            <a:r>
              <a:rPr lang="en-US" dirty="0" err="1"/>
              <a:t>Å</a:t>
            </a:r>
            <a:r>
              <a:rPr lang="en-US" dirty="0"/>
              <a:t>)</a:t>
            </a:r>
          </a:p>
          <a:p>
            <a:pPr lvl="1"/>
            <a:r>
              <a:rPr lang="en-US" dirty="0"/>
              <a:t>near-UV ( .1 - 0.35</a:t>
            </a:r>
            <a:r>
              <a:rPr lang="el-GR" i="1" dirty="0"/>
              <a:t>μ</a:t>
            </a:r>
            <a:r>
              <a:rPr lang="el-GR" dirty="0"/>
              <a:t>, </a:t>
            </a:r>
            <a:r>
              <a:rPr lang="en-US" dirty="0"/>
              <a:t>100-350 nm, </a:t>
            </a:r>
            <a:r>
              <a:rPr lang="el-GR" dirty="0"/>
              <a:t>1000-3500 </a:t>
            </a:r>
            <a:r>
              <a:rPr lang="en-US" dirty="0" err="1"/>
              <a:t>Å</a:t>
            </a:r>
            <a:r>
              <a:rPr lang="en-US" dirty="0"/>
              <a:t>)</a:t>
            </a:r>
          </a:p>
          <a:p>
            <a:pPr lvl="1"/>
            <a:r>
              <a:rPr lang="en-US" dirty="0"/>
              <a:t>optical ( 0.35 - 1</a:t>
            </a:r>
            <a:r>
              <a:rPr lang="el-GR" i="1" dirty="0"/>
              <a:t>μ</a:t>
            </a:r>
            <a:r>
              <a:rPr lang="el-GR" dirty="0"/>
              <a:t>, </a:t>
            </a:r>
            <a:r>
              <a:rPr lang="en-US" dirty="0"/>
              <a:t>350-1000 nm, </a:t>
            </a:r>
            <a:r>
              <a:rPr lang="el-GR" dirty="0"/>
              <a:t>3500-10000 </a:t>
            </a:r>
            <a:r>
              <a:rPr lang="en-US" dirty="0" err="1"/>
              <a:t>Å</a:t>
            </a:r>
            <a:r>
              <a:rPr lang="en-US" dirty="0"/>
              <a:t>)</a:t>
            </a:r>
          </a:p>
          <a:p>
            <a:pPr lvl="1"/>
            <a:r>
              <a:rPr lang="en-US" dirty="0"/>
              <a:t>near-IR (1000-10000 nm, 10000-100000 </a:t>
            </a:r>
            <a:r>
              <a:rPr lang="en-US" dirty="0" err="1"/>
              <a:t>Å</a:t>
            </a:r>
            <a:r>
              <a:rPr lang="en-US" dirty="0"/>
              <a:t>, 1 - 10</a:t>
            </a:r>
            <a:r>
              <a:rPr lang="el-GR" i="1" dirty="0"/>
              <a:t>μ</a:t>
            </a:r>
            <a:r>
              <a:rPr lang="el-GR" dirty="0"/>
              <a:t>)</a:t>
            </a:r>
            <a:endParaRPr lang="en-US" dirty="0"/>
          </a:p>
          <a:p>
            <a:pPr lvl="1"/>
            <a:r>
              <a:rPr lang="en-US" dirty="0"/>
              <a:t>mid-IR ( 10 - 100</a:t>
            </a:r>
            <a:r>
              <a:rPr lang="el-GR" i="1" dirty="0"/>
              <a:t>μ</a:t>
            </a:r>
            <a:r>
              <a:rPr lang="el-GR" dirty="0"/>
              <a:t>)</a:t>
            </a:r>
            <a:endParaRPr lang="en-US" dirty="0"/>
          </a:p>
          <a:p>
            <a:pPr lvl="1"/>
            <a:r>
              <a:rPr lang="en-US" dirty="0"/>
              <a:t>far-IR ( 100 - 1000</a:t>
            </a:r>
            <a:r>
              <a:rPr lang="el-GR" i="1" dirty="0"/>
              <a:t>μ</a:t>
            </a:r>
            <a:r>
              <a:rPr lang="el-GR" dirty="0"/>
              <a:t>)</a:t>
            </a:r>
            <a:endParaRPr lang="en-US" dirty="0"/>
          </a:p>
          <a:p>
            <a:r>
              <a:rPr lang="en-US" dirty="0"/>
              <a:t>In the radio, astronomers may use cm or m, or frequency (MHz)</a:t>
            </a:r>
          </a:p>
        </p:txBody>
      </p:sp>
      <p:pic>
        <p:nvPicPr>
          <p:cNvPr id="4" name="Picture 4" descr="spectrum">
            <a:extLst>
              <a:ext uri="{FF2B5EF4-FFF2-40B4-BE49-F238E27FC236}">
                <a16:creationId xmlns:a16="http://schemas.microsoft.com/office/drawing/2014/main" id="{B627FF83-5C05-194B-B40F-DE946B4E5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1303971"/>
            <a:ext cx="3387725" cy="53857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98099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327E-87AA-4141-A536-E54899DE61F4}"/>
              </a:ext>
            </a:extLst>
          </p:cNvPr>
          <p:cNvSpPr>
            <a:spLocks noGrp="1"/>
          </p:cNvSpPr>
          <p:nvPr>
            <p:ph type="title"/>
          </p:nvPr>
        </p:nvSpPr>
        <p:spPr/>
        <p:txBody>
          <a:bodyPr/>
          <a:lstStyle/>
          <a:p>
            <a:r>
              <a:rPr lang="en-US" dirty="0"/>
              <a:t>What objects emit and what we observe</a:t>
            </a:r>
          </a:p>
        </p:txBody>
      </p:sp>
      <p:sp>
        <p:nvSpPr>
          <p:cNvPr id="3" name="Content Placeholder 2">
            <a:extLst>
              <a:ext uri="{FF2B5EF4-FFF2-40B4-BE49-F238E27FC236}">
                <a16:creationId xmlns:a16="http://schemas.microsoft.com/office/drawing/2014/main" id="{F767B0DC-9156-6C47-BB17-7A43EA96A74A}"/>
              </a:ext>
            </a:extLst>
          </p:cNvPr>
          <p:cNvSpPr>
            <a:spLocks noGrp="1"/>
          </p:cNvSpPr>
          <p:nvPr>
            <p:ph idx="1"/>
          </p:nvPr>
        </p:nvSpPr>
        <p:spPr/>
        <p:txBody>
          <a:bodyPr>
            <a:normAutofit fontScale="92500" lnSpcReduction="20000"/>
          </a:bodyPr>
          <a:lstStyle/>
          <a:p>
            <a:r>
              <a:rPr lang="en-US" dirty="0"/>
              <a:t>We’ve been discussing flux, surface brightness, luminosity and the quantities used to measure them</a:t>
            </a:r>
          </a:p>
          <a:p>
            <a:r>
              <a:rPr lang="en-US" dirty="0"/>
              <a:t>In an actual observation, the amount of signal we detect depends on the tools we use to collect it: e.g., the collecting area of our telescope and the amount of time we collect for</a:t>
            </a:r>
          </a:p>
          <a:p>
            <a:pPr lvl="1"/>
            <a:r>
              <a:rPr lang="en-US" dirty="0"/>
              <a:t>Photon flux is the number of photons per unit area per unit time</a:t>
            </a:r>
          </a:p>
          <a:p>
            <a:pPr lvl="1"/>
            <a:r>
              <a:rPr lang="en-US" b="1" dirty="0"/>
              <a:t>Signal </a:t>
            </a:r>
            <a:r>
              <a:rPr lang="en-US" dirty="0"/>
              <a:t>is the number of photons from an object detected in an observation</a:t>
            </a:r>
          </a:p>
          <a:p>
            <a:r>
              <a:rPr lang="en-US" dirty="0"/>
              <a:t>When making actual observations, however, we generally don’t detect all of the flux that objects emit in our direction</a:t>
            </a:r>
          </a:p>
          <a:p>
            <a:pPr lvl="1"/>
            <a:r>
              <a:rPr lang="en-US" dirty="0"/>
              <a:t>Some of it may be absorbed in the Earth’s atmosphere</a:t>
            </a:r>
          </a:p>
          <a:p>
            <a:pPr lvl="1"/>
            <a:r>
              <a:rPr lang="en-US" dirty="0"/>
              <a:t>It may not be fully reflected by the mirrors of a telescope</a:t>
            </a:r>
          </a:p>
          <a:p>
            <a:pPr lvl="1"/>
            <a:r>
              <a:rPr lang="en-US" dirty="0"/>
              <a:t>It may be attenuated by things we put in its path, like optics or a filter</a:t>
            </a:r>
          </a:p>
          <a:p>
            <a:pPr lvl="1"/>
            <a:r>
              <a:rPr lang="en-US" dirty="0"/>
              <a:t>Our detectors may not be perfectly efficient in detecting it</a:t>
            </a:r>
          </a:p>
        </p:txBody>
      </p:sp>
    </p:spTree>
    <p:extLst>
      <p:ext uri="{BB962C8B-B14F-4D97-AF65-F5344CB8AC3E}">
        <p14:creationId xmlns:p14="http://schemas.microsoft.com/office/powerpoint/2010/main" val="20700509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9C89-8C20-8945-A2E2-0D680AAEAD01}"/>
              </a:ext>
            </a:extLst>
          </p:cNvPr>
          <p:cNvSpPr>
            <a:spLocks noGrp="1"/>
          </p:cNvSpPr>
          <p:nvPr>
            <p:ph type="title"/>
          </p:nvPr>
        </p:nvSpPr>
        <p:spPr/>
        <p:txBody>
          <a:bodyPr/>
          <a:lstStyle/>
          <a:p>
            <a:r>
              <a:rPr lang="en-US" dirty="0"/>
              <a:t>Signal equation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53412B-F5DA-5E4C-B14F-F3902057D2F1}"/>
                  </a:ext>
                </a:extLst>
              </p:cNvPr>
              <p:cNvSpPr>
                <a:spLocks noGrp="1"/>
              </p:cNvSpPr>
              <p:nvPr>
                <p:ph idx="1"/>
              </p:nvPr>
            </p:nvSpPr>
            <p:spPr>
              <a:xfrm>
                <a:off x="838200" y="1825625"/>
                <a:ext cx="10515600" cy="4862558"/>
              </a:xfrm>
            </p:spPr>
            <p:txBody>
              <a:bodyPr>
                <a:normAutofit fontScale="77500" lnSpcReduction="20000"/>
              </a:bodyPr>
              <a:lstStyle/>
              <a:p>
                <a:r>
                  <a:rPr lang="en-US" dirty="0"/>
                  <a:t>The </a:t>
                </a:r>
                <a:r>
                  <a:rPr lang="en-US" i="1" dirty="0"/>
                  <a:t>signal equation </a:t>
                </a:r>
                <a:r>
                  <a:rPr lang="en-US" dirty="0"/>
                  <a:t>relates the incoming flux to the observed signal</a:t>
                </a:r>
              </a:p>
              <a:p>
                <a:pPr marL="0" indent="0">
                  <a:buNone/>
                </a:pPr>
                <a:endParaRPr lang="en-US" dirty="0"/>
              </a:p>
              <a:p>
                <a:pPr marL="0" indent="0">
                  <a:buNone/>
                </a:pPr>
                <a:r>
                  <a:rPr lang="en-US" dirty="0"/>
                  <a: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Tt</m:t>
                    </m:r>
                    <m:r>
                      <a:rPr lang="en-US" b="0" i="0"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m:t>
                    </m:r>
                    <m:r>
                      <a:rPr lang="en-US" b="0" i="1" baseline="-25000" smtClean="0">
                        <a:latin typeface="Cambria Math" panose="02040503050406030204" pitchFamily="18" charset="0"/>
                        <a:ea typeface="Cambria Math" panose="02040503050406030204" pitchFamily="18" charset="0"/>
                      </a:rPr>
                      <m:t>𝜆</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𝜆</m:t>
                        </m:r>
                      </m:num>
                      <m:den>
                        <m:r>
                          <a:rPr lang="en-US" b="0" i="1" smtClean="0">
                            <a:latin typeface="Cambria Math" panose="02040503050406030204" pitchFamily="18" charset="0"/>
                            <a:ea typeface="Cambria Math" panose="02040503050406030204" pitchFamily="18" charset="0"/>
                          </a:rPr>
                          <m:t>h𝑐</m:t>
                        </m:r>
                      </m:den>
                    </m:f>
                    <m:r>
                      <a:rPr lang="en-US" b="0" i="1" smtClean="0">
                        <a:latin typeface="Cambria Math" panose="02040503050406030204" pitchFamily="18" charset="0"/>
                        <a:ea typeface="Cambria Math" panose="02040503050406030204" pitchFamily="18" charset="0"/>
                      </a:rPr>
                      <m:t>𝑎</m:t>
                    </m:r>
                    <m:r>
                      <a:rPr lang="en-US" b="0" i="1" baseline="-25000"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𝑚</m:t>
                    </m:r>
                    <m:r>
                      <a:rPr lang="en-US" b="0" i="1" baseline="-25000"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𝑖</m:t>
                    </m:r>
                    <m:r>
                      <a:rPr lang="en-US" b="0" i="1" baseline="-25000"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𝑓</m:t>
                    </m:r>
                    <m:r>
                      <a:rPr lang="en-US" b="0" i="1" baseline="-25000"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𝑑</m:t>
                    </m:r>
                    <m:r>
                      <a:rPr lang="en-US" b="0" i="1" baseline="-25000"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𝜆</m:t>
                    </m:r>
                  </m:oMath>
                </a14:m>
                <a:endParaRPr lang="en-US" b="0" dirty="0">
                  <a:ea typeface="Cambria Math" panose="02040503050406030204" pitchFamily="18" charset="0"/>
                </a:endParaRPr>
              </a:p>
              <a:p>
                <a:pPr marL="0" indent="0">
                  <a:buNone/>
                </a:pPr>
                <a:r>
                  <a:rPr lang="en-US" dirty="0">
                    <a:ea typeface="Cambria Math" panose="02040503050406030204" pitchFamily="18" charset="0"/>
                  </a:rPr>
                  <a:t>where</a:t>
                </a:r>
              </a:p>
              <a:p>
                <a:pPr marL="0" indent="0">
                  <a:buNone/>
                </a:pPr>
                <a:r>
                  <a:rPr lang="en-US" dirty="0">
                    <a:ea typeface="Cambria Math" panose="02040503050406030204" pitchFamily="18" charset="0"/>
                  </a:rPr>
                  <a:t>           T  : telescope area</a:t>
                </a:r>
              </a:p>
              <a:p>
                <a:pPr marL="0" indent="0">
                  <a:buNone/>
                </a:pPr>
                <a:r>
                  <a:rPr lang="en-US" dirty="0">
                    <a:ea typeface="Cambria Math" panose="02040503050406030204" pitchFamily="18" charset="0"/>
                  </a:rPr>
                  <a:t>           t   : exposure time</a:t>
                </a:r>
              </a:p>
              <a:p>
                <a:pPr marL="0" indent="0">
                  <a:buNone/>
                </a:pPr>
                <a:r>
                  <a:rPr lang="en-US" b="0" dirty="0">
                    <a:ea typeface="Cambria Math" panose="02040503050406030204" pitchFamily="18" charset="0"/>
                  </a:rPr>
                  <a:t>           </a:t>
                </a:r>
                <a:r>
                  <a:rPr lang="en-US" i="1" dirty="0">
                    <a:ea typeface="Cambria Math" panose="02040503050406030204" pitchFamily="18" charset="0"/>
                  </a:rPr>
                  <a:t>a</a:t>
                </a:r>
                <a:r>
                  <a:rPr lang="en-US" i="1" baseline="-25000" dirty="0">
                    <a:ea typeface="Cambria Math" panose="02040503050406030204" pitchFamily="18" charset="0"/>
                  </a:rPr>
                  <a:t>𝜆  </a:t>
                </a:r>
                <a:r>
                  <a:rPr lang="en-US" dirty="0">
                    <a:ea typeface="Cambria Math" panose="02040503050406030204" pitchFamily="18" charset="0"/>
                  </a:rPr>
                  <a:t>: atmospheric transmission function</a:t>
                </a:r>
              </a:p>
              <a:p>
                <a:pPr marL="0" indent="0">
                  <a:buNone/>
                </a:pPr>
                <a:r>
                  <a:rPr lang="en-US" b="0" dirty="0">
                    <a:ea typeface="Cambria Math" panose="02040503050406030204" pitchFamily="18" charset="0"/>
                  </a:rPr>
                  <a:t>           m</a:t>
                </a:r>
                <a:r>
                  <a:rPr lang="en-US" b="0" baseline="-25000" dirty="0">
                    <a:ea typeface="Cambria Math" panose="02040503050406030204" pitchFamily="18" charset="0"/>
                  </a:rPr>
                  <a:t>𝜆 </a:t>
                </a:r>
                <a:r>
                  <a:rPr lang="en-US" b="0" dirty="0">
                    <a:ea typeface="Cambria Math" panose="02040503050406030204" pitchFamily="18" charset="0"/>
                  </a:rPr>
                  <a:t>: mirrors (telescope) transmission function</a:t>
                </a:r>
              </a:p>
              <a:p>
                <a:pPr marL="0" indent="0">
                  <a:buNone/>
                </a:pPr>
                <a:r>
                  <a:rPr lang="en-US" dirty="0">
                    <a:ea typeface="Cambria Math" panose="02040503050406030204" pitchFamily="18" charset="0"/>
                  </a:rPr>
                  <a:t>           </a:t>
                </a:r>
                <a:r>
                  <a:rPr lang="en-US" dirty="0" err="1">
                    <a:ea typeface="Cambria Math" panose="02040503050406030204" pitchFamily="18" charset="0"/>
                  </a:rPr>
                  <a:t>i</a:t>
                </a:r>
                <a:r>
                  <a:rPr lang="en-US" baseline="-25000" dirty="0">
                    <a:ea typeface="Cambria Math" panose="02040503050406030204" pitchFamily="18" charset="0"/>
                  </a:rPr>
                  <a:t>𝜆</a:t>
                </a:r>
                <a:r>
                  <a:rPr lang="en-US" dirty="0">
                    <a:ea typeface="Cambria Math" panose="02040503050406030204" pitchFamily="18" charset="0"/>
                  </a:rPr>
                  <a:t> : instrument transmission function</a:t>
                </a:r>
              </a:p>
              <a:p>
                <a:pPr marL="0" indent="0">
                  <a:buNone/>
                </a:pPr>
                <a:r>
                  <a:rPr lang="en-US" b="0" dirty="0">
                    <a:ea typeface="Cambria Math" panose="02040503050406030204" pitchFamily="18" charset="0"/>
                  </a:rPr>
                  <a:t>           f</a:t>
                </a:r>
                <a:r>
                  <a:rPr lang="en-US" b="0" baseline="-25000" dirty="0">
                    <a:ea typeface="Cambria Math" panose="02040503050406030204" pitchFamily="18" charset="0"/>
                  </a:rPr>
                  <a:t>𝜆</a:t>
                </a:r>
                <a:r>
                  <a:rPr lang="en-US" b="0" dirty="0">
                    <a:ea typeface="Cambria Math" panose="02040503050406030204" pitchFamily="18" charset="0"/>
                  </a:rPr>
                  <a:t> : filter transmission function</a:t>
                </a:r>
              </a:p>
              <a:p>
                <a:pPr marL="0" indent="0">
                  <a:buNone/>
                </a:pPr>
                <a:r>
                  <a:rPr lang="en-US" dirty="0">
                    <a:ea typeface="Cambria Math" panose="02040503050406030204" pitchFamily="18" charset="0"/>
                  </a:rPr>
                  <a:t>           d</a:t>
                </a:r>
                <a:r>
                  <a:rPr lang="en-US" baseline="-25000" dirty="0">
                    <a:ea typeface="Cambria Math" panose="02040503050406030204" pitchFamily="18" charset="0"/>
                  </a:rPr>
                  <a:t>𝜆</a:t>
                </a:r>
                <a:r>
                  <a:rPr lang="en-US" dirty="0">
                    <a:ea typeface="Cambria Math" panose="02040503050406030204" pitchFamily="18" charset="0"/>
                  </a:rPr>
                  <a:t> : detector response function</a:t>
                </a:r>
              </a:p>
              <a:p>
                <a:pPr marL="0" indent="0">
                  <a:buNone/>
                </a:pPr>
                <a:r>
                  <a:rPr lang="en-US" b="0" dirty="0">
                    <a:ea typeface="Cambria Math" panose="02040503050406030204" pitchFamily="18" charset="0"/>
                  </a:rPr>
                  <a:t>Note that all of the transmission/response function may be a function of wavelength</a:t>
                </a:r>
              </a:p>
              <a:p>
                <a:pPr marL="0" indent="0">
                  <a:buNone/>
                </a:pPr>
                <a:endParaRPr lang="en-US" baseline="-25000" dirty="0"/>
              </a:p>
            </p:txBody>
          </p:sp>
        </mc:Choice>
        <mc:Fallback xmlns="">
          <p:sp>
            <p:nvSpPr>
              <p:cNvPr id="3" name="Content Placeholder 2">
                <a:extLst>
                  <a:ext uri="{FF2B5EF4-FFF2-40B4-BE49-F238E27FC236}">
                    <a16:creationId xmlns:a16="http://schemas.microsoft.com/office/drawing/2014/main" id="{A353412B-F5DA-5E4C-B14F-F3902057D2F1}"/>
                  </a:ext>
                </a:extLst>
              </p:cNvPr>
              <p:cNvSpPr>
                <a:spLocks noGrp="1" noRot="1" noChangeAspect="1" noMove="1" noResize="1" noEditPoints="1" noAdjustHandles="1" noChangeArrowheads="1" noChangeShapeType="1" noTextEdit="1"/>
              </p:cNvSpPr>
              <p:nvPr>
                <p:ph idx="1"/>
              </p:nvPr>
            </p:nvSpPr>
            <p:spPr>
              <a:xfrm>
                <a:off x="838200" y="1825625"/>
                <a:ext cx="10515600" cy="4862558"/>
              </a:xfrm>
              <a:blipFill>
                <a:blip r:embed="rId2"/>
                <a:stretch>
                  <a:fillRect l="-724" t="-2604"/>
                </a:stretch>
              </a:blipFill>
            </p:spPr>
            <p:txBody>
              <a:bodyPr/>
              <a:lstStyle/>
              <a:p>
                <a:r>
                  <a:rPr lang="en-US">
                    <a:noFill/>
                  </a:rPr>
                  <a:t> </a:t>
                </a:r>
              </a:p>
            </p:txBody>
          </p:sp>
        </mc:Fallback>
      </mc:AlternateContent>
    </p:spTree>
    <p:extLst>
      <p:ext uri="{BB962C8B-B14F-4D97-AF65-F5344CB8AC3E}">
        <p14:creationId xmlns:p14="http://schemas.microsoft.com/office/powerpoint/2010/main" val="28045103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2C12C-6652-6F43-BF5C-C7D3DBC4C11D}"/>
              </a:ext>
            </a:extLst>
          </p:cNvPr>
          <p:cNvSpPr>
            <a:spLocks noGrp="1"/>
          </p:cNvSpPr>
          <p:nvPr>
            <p:ph type="title"/>
          </p:nvPr>
        </p:nvSpPr>
        <p:spPr/>
        <p:txBody>
          <a:bodyPr/>
          <a:lstStyle/>
          <a:p>
            <a:r>
              <a:rPr lang="en-US" dirty="0"/>
              <a:t>Observed photon flux, 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5BE732-94D2-8842-B9BD-430E73B921F5}"/>
                  </a:ext>
                </a:extLst>
              </p:cNvPr>
              <p:cNvSpPr>
                <a:spLocks noGrp="1"/>
              </p:cNvSpPr>
              <p:nvPr>
                <p:ph idx="1"/>
              </p:nvPr>
            </p:nvSpPr>
            <p:spPr/>
            <p:txBody>
              <a:bodyPr>
                <a:normAutofit lnSpcReduction="10000"/>
              </a:bodyPr>
              <a:lstStyle/>
              <a:p>
                <a:pPr marL="0" indent="0">
                  <a:buNone/>
                </a:pPr>
                <a:r>
                  <a:rPr lang="en-US" dirty="0"/>
                  <a:t>Given</a:t>
                </a:r>
              </a:p>
              <a:p>
                <a:pPr marL="0" indent="0">
                  <a:buNone/>
                </a:pPr>
                <a:r>
                  <a:rPr lang="en-US" dirty="0"/>
                  <a:t>        </a:t>
                </a:r>
                <a14:m>
                  <m:oMath xmlns:m="http://schemas.openxmlformats.org/officeDocument/2006/math">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Tt</m:t>
                    </m:r>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𝜆</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ea typeface="Cambria Math" panose="02040503050406030204" pitchFamily="18" charset="0"/>
                          </a:rPr>
                          <m:t>h𝑐</m:t>
                        </m:r>
                      </m:den>
                    </m:f>
                    <m:r>
                      <a:rPr lang="en-US" i="1">
                        <a:latin typeface="Cambria Math" panose="02040503050406030204" pitchFamily="18" charset="0"/>
                        <a:ea typeface="Cambria Math" panose="02040503050406030204" pitchFamily="18" charset="0"/>
                      </a:rPr>
                      <m:t>𝑎</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𝑚</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𝑖</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𝑓</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𝑑</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oMath>
                </a14:m>
                <a:endParaRPr lang="en-US" dirty="0"/>
              </a:p>
              <a:p>
                <a:pPr marL="0" indent="0">
                  <a:buNone/>
                </a:pPr>
                <a:r>
                  <a:rPr lang="en-US" dirty="0"/>
                  <a:t>We can define the observed photon flux, S’:</a:t>
                </a:r>
              </a:p>
              <a:p>
                <a:pPr marL="0" indent="0">
                  <a:buNone/>
                </a:pPr>
                <a:r>
                  <a:rPr lang="en-US" dirty="0"/>
                  <a:t>        S’ =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𝜆</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ea typeface="Cambria Math" panose="02040503050406030204" pitchFamily="18" charset="0"/>
                          </a:rPr>
                          <m:t>h𝑐</m:t>
                        </m:r>
                      </m:den>
                    </m:f>
                    <m:r>
                      <a:rPr lang="en-US" i="1">
                        <a:latin typeface="Cambria Math" panose="02040503050406030204" pitchFamily="18" charset="0"/>
                        <a:ea typeface="Cambria Math" panose="02040503050406030204" pitchFamily="18" charset="0"/>
                      </a:rPr>
                      <m:t>𝑎</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𝑚</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𝑖</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𝑓</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𝑑</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oMath>
                </a14:m>
                <a:endParaRPr lang="en-US" dirty="0"/>
              </a:p>
              <a:p>
                <a:pPr marL="0" indent="0">
                  <a:buNone/>
                </a:pPr>
                <a:r>
                  <a:rPr lang="en-US" dirty="0"/>
                  <a:t>        S  = S’ T t</a:t>
                </a:r>
              </a:p>
              <a:p>
                <a:pPr marL="0" indent="0">
                  <a:buNone/>
                </a:pPr>
                <a:r>
                  <a:rPr lang="en-US" dirty="0"/>
                  <a:t>When we make an observation, we observe S : we don’t need to separately know S’, T, and t</a:t>
                </a:r>
              </a:p>
              <a:p>
                <a:pPr marL="0" indent="0">
                  <a:buNone/>
                </a:pPr>
                <a:r>
                  <a:rPr lang="en-US" dirty="0"/>
                  <a:t>Formulating things in terms of S’ is helpful to determine how our signal will scale with exposure time and/or collecting area</a:t>
                </a:r>
              </a:p>
            </p:txBody>
          </p:sp>
        </mc:Choice>
        <mc:Fallback xmlns="">
          <p:sp>
            <p:nvSpPr>
              <p:cNvPr id="3" name="Content Placeholder 2">
                <a:extLst>
                  <a:ext uri="{FF2B5EF4-FFF2-40B4-BE49-F238E27FC236}">
                    <a16:creationId xmlns:a16="http://schemas.microsoft.com/office/drawing/2014/main" id="{3B5BE732-94D2-8842-B9BD-430E73B921F5}"/>
                  </a:ext>
                </a:extLst>
              </p:cNvPr>
              <p:cNvSpPr>
                <a:spLocks noGrp="1" noRot="1" noChangeAspect="1" noMove="1" noResize="1" noEditPoints="1" noAdjustHandles="1" noChangeArrowheads="1" noChangeShapeType="1" noTextEdit="1"/>
              </p:cNvSpPr>
              <p:nvPr>
                <p:ph idx="1"/>
              </p:nvPr>
            </p:nvSpPr>
            <p:spPr>
              <a:blipFill>
                <a:blip r:embed="rId2"/>
                <a:stretch>
                  <a:fillRect l="-1206" t="-3198" r="-965" b="-1453"/>
                </a:stretch>
              </a:blipFill>
            </p:spPr>
            <p:txBody>
              <a:bodyPr/>
              <a:lstStyle/>
              <a:p>
                <a:r>
                  <a:rPr lang="en-US">
                    <a:noFill/>
                  </a:rPr>
                  <a:t> </a:t>
                </a:r>
              </a:p>
            </p:txBody>
          </p:sp>
        </mc:Fallback>
      </mc:AlternateContent>
    </p:spTree>
    <p:extLst>
      <p:ext uri="{BB962C8B-B14F-4D97-AF65-F5344CB8AC3E}">
        <p14:creationId xmlns:p14="http://schemas.microsoft.com/office/powerpoint/2010/main" val="3108599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9002-1837-4346-89AB-1AB9B0AA74BB}"/>
              </a:ext>
            </a:extLst>
          </p:cNvPr>
          <p:cNvSpPr>
            <a:spLocks noGrp="1"/>
          </p:cNvSpPr>
          <p:nvPr>
            <p:ph type="title"/>
          </p:nvPr>
        </p:nvSpPr>
        <p:spPr/>
        <p:txBody>
          <a:bodyPr/>
          <a:lstStyle/>
          <a:p>
            <a:r>
              <a:rPr lang="en-US" dirty="0"/>
              <a:t>Using the signal equation</a:t>
            </a:r>
          </a:p>
        </p:txBody>
      </p:sp>
      <p:sp>
        <p:nvSpPr>
          <p:cNvPr id="3" name="Content Placeholder 2">
            <a:extLst>
              <a:ext uri="{FF2B5EF4-FFF2-40B4-BE49-F238E27FC236}">
                <a16:creationId xmlns:a16="http://schemas.microsoft.com/office/drawing/2014/main" id="{43DA226A-7679-0049-92C0-0260D8B52477}"/>
              </a:ext>
            </a:extLst>
          </p:cNvPr>
          <p:cNvSpPr>
            <a:spLocks noGrp="1"/>
          </p:cNvSpPr>
          <p:nvPr>
            <p:ph idx="1"/>
          </p:nvPr>
        </p:nvSpPr>
        <p:spPr>
          <a:xfrm>
            <a:off x="838200" y="1825624"/>
            <a:ext cx="10515600" cy="4823369"/>
          </a:xfrm>
        </p:spPr>
        <p:txBody>
          <a:bodyPr>
            <a:normAutofit fontScale="92500" lnSpcReduction="10000"/>
          </a:bodyPr>
          <a:lstStyle/>
          <a:p>
            <a:r>
              <a:rPr lang="en-US" dirty="0"/>
              <a:t>We generally want to measure the flux/photon flux from the object</a:t>
            </a:r>
          </a:p>
          <a:p>
            <a:r>
              <a:rPr lang="en-US" dirty="0"/>
              <a:t>However, this is </a:t>
            </a:r>
            <a:r>
              <a:rPr lang="en-US" b="1" dirty="0"/>
              <a:t>not </a:t>
            </a:r>
            <a:r>
              <a:rPr lang="en-US" dirty="0"/>
              <a:t>usually done with the signal equation</a:t>
            </a:r>
          </a:p>
          <a:p>
            <a:pPr lvl="1"/>
            <a:r>
              <a:rPr lang="en-US" dirty="0"/>
              <a:t>Many terms are hard to measure to high accuracy</a:t>
            </a:r>
          </a:p>
          <a:p>
            <a:pPr lvl="1"/>
            <a:r>
              <a:rPr lang="en-US" dirty="0"/>
              <a:t>Some terms may vary with time</a:t>
            </a:r>
          </a:p>
          <a:p>
            <a:r>
              <a:rPr lang="en-US" dirty="0"/>
              <a:t>What </a:t>
            </a:r>
            <a:r>
              <a:rPr lang="en-US" b="1" dirty="0"/>
              <a:t>is </a:t>
            </a:r>
            <a:r>
              <a:rPr lang="en-US" dirty="0"/>
              <a:t>the signal equation used for?</a:t>
            </a:r>
          </a:p>
          <a:p>
            <a:pPr lvl="1"/>
            <a:r>
              <a:rPr lang="en-US" dirty="0"/>
              <a:t>Terms are generally well enough approximated to predict observed photon flux for an object with an estimated brightness </a:t>
            </a:r>
          </a:p>
          <a:p>
            <a:pPr lvl="1">
              <a:buFont typeface="Wingdings" pitchFamily="2" charset="2"/>
              <a:buChar char="à"/>
            </a:pPr>
            <a:r>
              <a:rPr lang="en-US" dirty="0">
                <a:sym typeface="Wingdings" pitchFamily="2" charset="2"/>
              </a:rPr>
              <a:t>Exposure time calculator</a:t>
            </a:r>
          </a:p>
          <a:p>
            <a:pPr lvl="1"/>
            <a:r>
              <a:rPr lang="en-US" dirty="0">
                <a:sym typeface="Wingdings" pitchFamily="2" charset="2"/>
              </a:rPr>
              <a:t>Given an estimate for the observed photon flux, one can determine how much time is required to collect a desired </a:t>
            </a:r>
            <a:r>
              <a:rPr lang="en-US" b="1" dirty="0">
                <a:sym typeface="Wingdings" pitchFamily="2" charset="2"/>
              </a:rPr>
              <a:t>signal</a:t>
            </a:r>
          </a:p>
          <a:p>
            <a:pPr lvl="1"/>
            <a:r>
              <a:rPr lang="en-US" dirty="0">
                <a:sym typeface="Wingdings" pitchFamily="2" charset="2"/>
              </a:rPr>
              <a:t>Accuracy of a measurement depends on the signal</a:t>
            </a:r>
          </a:p>
          <a:p>
            <a:pPr lvl="1"/>
            <a:r>
              <a:rPr lang="en-US" dirty="0">
                <a:sym typeface="Wingdings" pitchFamily="2" charset="2"/>
              </a:rPr>
              <a:t>For a required accuracy (determined by scientific goal), determine minimum exposure time to achieve the associated required signal</a:t>
            </a:r>
            <a:endParaRPr lang="en-US" dirty="0"/>
          </a:p>
        </p:txBody>
      </p:sp>
    </p:spTree>
    <p:extLst>
      <p:ext uri="{BB962C8B-B14F-4D97-AF65-F5344CB8AC3E}">
        <p14:creationId xmlns:p14="http://schemas.microsoft.com/office/powerpoint/2010/main" val="3961606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78D-3236-F947-83EA-A90CA5C6FFFB}"/>
              </a:ext>
            </a:extLst>
          </p:cNvPr>
          <p:cNvSpPr>
            <a:spLocks noGrp="1"/>
          </p:cNvSpPr>
          <p:nvPr>
            <p:ph type="title"/>
          </p:nvPr>
        </p:nvSpPr>
        <p:spPr/>
        <p:txBody>
          <a:bodyPr/>
          <a:lstStyle/>
          <a:p>
            <a:r>
              <a:rPr lang="en-US" dirty="0"/>
              <a:t>Other uses of the signal equation</a:t>
            </a:r>
          </a:p>
        </p:txBody>
      </p:sp>
      <p:sp>
        <p:nvSpPr>
          <p:cNvPr id="3" name="Content Placeholder 2">
            <a:extLst>
              <a:ext uri="{FF2B5EF4-FFF2-40B4-BE49-F238E27FC236}">
                <a16:creationId xmlns:a16="http://schemas.microsoft.com/office/drawing/2014/main" id="{C6513F6A-7B8B-3C47-A932-47A89881F5D4}"/>
              </a:ext>
            </a:extLst>
          </p:cNvPr>
          <p:cNvSpPr>
            <a:spLocks noGrp="1"/>
          </p:cNvSpPr>
          <p:nvPr>
            <p:ph idx="1"/>
          </p:nvPr>
        </p:nvSpPr>
        <p:spPr>
          <a:xfrm>
            <a:off x="829493" y="2295888"/>
            <a:ext cx="10515600" cy="4351338"/>
          </a:xfrm>
        </p:spPr>
        <p:txBody>
          <a:bodyPr>
            <a:normAutofit lnSpcReduction="10000"/>
          </a:bodyPr>
          <a:lstStyle/>
          <a:p>
            <a:r>
              <a:rPr lang="en-US" dirty="0"/>
              <a:t>By observing object(s) of known brightness, use signal equation to estimate the </a:t>
            </a:r>
            <a:r>
              <a:rPr lang="en-US" b="1" dirty="0"/>
              <a:t>throughput </a:t>
            </a:r>
            <a:r>
              <a:rPr lang="en-US" dirty="0"/>
              <a:t>of your observing system</a:t>
            </a:r>
          </a:p>
          <a:p>
            <a:pPr lvl="1"/>
            <a:r>
              <a:rPr lang="en-US" dirty="0"/>
              <a:t>Example: SDSS-V commissioning!</a:t>
            </a:r>
          </a:p>
          <a:p>
            <a:pPr lvl="1"/>
            <a:r>
              <a:rPr lang="en-US" dirty="0"/>
              <a:t>Might also see </a:t>
            </a:r>
            <a:r>
              <a:rPr lang="en-US" i="1" dirty="0"/>
              <a:t>effective area </a:t>
            </a:r>
            <a:r>
              <a:rPr lang="en-US" dirty="0"/>
              <a:t>of an observing system (e.g., </a:t>
            </a:r>
            <a:r>
              <a:rPr lang="en-US" dirty="0">
                <a:hlinkClick r:id="rId2"/>
              </a:rPr>
              <a:t>here</a:t>
            </a:r>
            <a:r>
              <a:rPr lang="en-US" dirty="0"/>
              <a:t>)</a:t>
            </a:r>
          </a:p>
          <a:p>
            <a:r>
              <a:rPr lang="en-US" dirty="0"/>
              <a:t>We’ve mentioned that one generally doesn’t go backward from observed signal to intrinsic flux using the signal equation because it is hard to know all of the terms to sufficient accuracy</a:t>
            </a:r>
          </a:p>
          <a:p>
            <a:pPr lvl="1"/>
            <a:r>
              <a:rPr lang="en-US" dirty="0"/>
              <a:t>Generally, if we want to know the intrinsic flux, we usually measure signal relative to some other object of known intrinsic flux</a:t>
            </a:r>
          </a:p>
          <a:p>
            <a:pPr lvl="1"/>
            <a:r>
              <a:rPr lang="en-US" dirty="0"/>
              <a:t>At some point, you need to measure the intrinsic flux of </a:t>
            </a:r>
            <a:r>
              <a:rPr lang="en-US" b="1" dirty="0"/>
              <a:t>some</a:t>
            </a:r>
            <a:r>
              <a:rPr lang="en-US" dirty="0"/>
              <a:t> object! For this, you work hard to understand all of the terms in the signal equation, and use it!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FA5E7AB-9B1E-D042-93BF-DACF2F72FA74}"/>
                  </a:ext>
                </a:extLst>
              </p:cNvPr>
              <p:cNvSpPr txBox="1"/>
              <p:nvPr/>
            </p:nvSpPr>
            <p:spPr>
              <a:xfrm>
                <a:off x="2063931" y="1381499"/>
                <a:ext cx="6204858" cy="6183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Tt</m:t>
                      </m:r>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𝜆</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ea typeface="Cambria Math" panose="02040503050406030204" pitchFamily="18" charset="0"/>
                            </a:rPr>
                            <m:t>h𝑐</m:t>
                          </m:r>
                        </m:den>
                      </m:f>
                      <m:r>
                        <a:rPr lang="en-US" i="1">
                          <a:latin typeface="Cambria Math" panose="02040503050406030204" pitchFamily="18" charset="0"/>
                          <a:ea typeface="Cambria Math" panose="02040503050406030204" pitchFamily="18" charset="0"/>
                        </a:rPr>
                        <m:t>𝑎</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𝑚</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𝑖</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𝑓</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𝑑</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oMath>
                  </m:oMathPara>
                </a14:m>
                <a:endParaRPr lang="en-US" dirty="0"/>
              </a:p>
            </p:txBody>
          </p:sp>
        </mc:Choice>
        <mc:Fallback xmlns="">
          <p:sp>
            <p:nvSpPr>
              <p:cNvPr id="4" name="TextBox 3">
                <a:extLst>
                  <a:ext uri="{FF2B5EF4-FFF2-40B4-BE49-F238E27FC236}">
                    <a16:creationId xmlns:a16="http://schemas.microsoft.com/office/drawing/2014/main" id="{2FA5E7AB-9B1E-D042-93BF-DACF2F72FA74}"/>
                  </a:ext>
                </a:extLst>
              </p:cNvPr>
              <p:cNvSpPr txBox="1">
                <a:spLocks noRot="1" noChangeAspect="1" noMove="1" noResize="1" noEditPoints="1" noAdjustHandles="1" noChangeArrowheads="1" noChangeShapeType="1" noTextEdit="1"/>
              </p:cNvSpPr>
              <p:nvPr/>
            </p:nvSpPr>
            <p:spPr>
              <a:xfrm>
                <a:off x="2063931" y="1381499"/>
                <a:ext cx="6204858" cy="618374"/>
              </a:xfrm>
              <a:prstGeom prst="rect">
                <a:avLst/>
              </a:prstGeom>
              <a:blipFill>
                <a:blip r:embed="rId3"/>
                <a:stretch>
                  <a:fillRect b="-6000"/>
                </a:stretch>
              </a:blipFill>
            </p:spPr>
            <p:txBody>
              <a:bodyPr/>
              <a:lstStyle/>
              <a:p>
                <a:r>
                  <a:rPr lang="en-US">
                    <a:noFill/>
                  </a:rPr>
                  <a:t> </a:t>
                </a:r>
              </a:p>
            </p:txBody>
          </p:sp>
        </mc:Fallback>
      </mc:AlternateContent>
    </p:spTree>
    <p:extLst>
      <p:ext uri="{BB962C8B-B14F-4D97-AF65-F5344CB8AC3E}">
        <p14:creationId xmlns:p14="http://schemas.microsoft.com/office/powerpoint/2010/main" val="3810921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453E4-B884-BF4E-B99B-6091AC7110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F5237C-F360-D64E-9B47-AF6E02D8FA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77228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a:xfrm>
            <a:off x="1210491" y="234089"/>
            <a:ext cx="9144000" cy="2387600"/>
          </a:xfrm>
        </p:spPr>
        <p:txBody>
          <a:bodyPr>
            <a:normAutofit/>
          </a:bodyPr>
          <a:lstStyle/>
          <a:p>
            <a:r>
              <a:rPr lang="en-US" sz="4000" dirty="0"/>
              <a:t>ASTR</a:t>
            </a:r>
            <a:r>
              <a:rPr lang="en-US" sz="4800" dirty="0"/>
              <a:t>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normAutofit/>
          </a:bodyPr>
          <a:lstStyle/>
          <a:p>
            <a:r>
              <a:rPr lang="en-US" dirty="0"/>
              <a:t>Light, magnitudes, and the signal equation</a:t>
            </a:r>
          </a:p>
          <a:p>
            <a:r>
              <a:rPr lang="en-US" dirty="0"/>
              <a:t>  Photometry</a:t>
            </a:r>
          </a:p>
        </p:txBody>
      </p:sp>
    </p:spTree>
    <p:extLst>
      <p:ext uri="{BB962C8B-B14F-4D97-AF65-F5344CB8AC3E}">
        <p14:creationId xmlns:p14="http://schemas.microsoft.com/office/powerpoint/2010/main" val="2606871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C23B-CD5B-4542-B745-E27FC79E9226}"/>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77E3EE3E-87C9-4E43-B098-14D6117FC6D8}"/>
              </a:ext>
            </a:extLst>
          </p:cNvPr>
          <p:cNvSpPr>
            <a:spLocks noGrp="1"/>
          </p:cNvSpPr>
          <p:nvPr>
            <p:ph idx="1"/>
          </p:nvPr>
        </p:nvSpPr>
        <p:spPr/>
        <p:txBody>
          <a:bodyPr/>
          <a:lstStyle/>
          <a:p>
            <a:r>
              <a:rPr lang="en-US" dirty="0"/>
              <a:t>Understand the distinction between estimating count rates from an understanding of all of the terms in the signal equation vs. measuring the overall throughput (</a:t>
            </a:r>
            <a:r>
              <a:rPr lang="en-US" dirty="0" err="1"/>
              <a:t>zeropoint</a:t>
            </a:r>
            <a:r>
              <a:rPr lang="en-US" dirty="0"/>
              <a:t>) by observing stars of known brightness. </a:t>
            </a:r>
          </a:p>
          <a:p>
            <a:r>
              <a:rPr lang="en-US" dirty="0"/>
              <a:t>Know what instrumental magnitudes and </a:t>
            </a:r>
            <a:r>
              <a:rPr lang="en-US" dirty="0" err="1"/>
              <a:t>zeropoints</a:t>
            </a:r>
            <a:r>
              <a:rPr lang="en-US" dirty="0"/>
              <a:t> are. Understand the ideas behind the use of transformation coefficient.</a:t>
            </a:r>
          </a:p>
          <a:p>
            <a:pPr marL="0" indent="0">
              <a:buNone/>
            </a:pPr>
            <a:endParaRPr lang="en-US" dirty="0"/>
          </a:p>
        </p:txBody>
      </p:sp>
    </p:spTree>
    <p:extLst>
      <p:ext uri="{BB962C8B-B14F-4D97-AF65-F5344CB8AC3E}">
        <p14:creationId xmlns:p14="http://schemas.microsoft.com/office/powerpoint/2010/main" val="9961713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E6C2-BEF5-E44D-BC86-0B98B6EAF9F9}"/>
              </a:ext>
            </a:extLst>
          </p:cNvPr>
          <p:cNvSpPr>
            <a:spLocks noGrp="1"/>
          </p:cNvSpPr>
          <p:nvPr>
            <p:ph type="title"/>
          </p:nvPr>
        </p:nvSpPr>
        <p:spPr/>
        <p:txBody>
          <a:bodyPr/>
          <a:lstStyle/>
          <a:p>
            <a:r>
              <a:rPr lang="en-US" dirty="0"/>
              <a:t>Measuring </a:t>
            </a:r>
            <a:r>
              <a:rPr lang="en-US" dirty="0" err="1"/>
              <a:t>brightnesses</a:t>
            </a:r>
            <a:r>
              <a:rPr lang="en-US" dirty="0"/>
              <a:t> of objects</a:t>
            </a:r>
          </a:p>
        </p:txBody>
      </p:sp>
      <p:sp>
        <p:nvSpPr>
          <p:cNvPr id="3" name="Content Placeholder 2">
            <a:extLst>
              <a:ext uri="{FF2B5EF4-FFF2-40B4-BE49-F238E27FC236}">
                <a16:creationId xmlns:a16="http://schemas.microsoft.com/office/drawing/2014/main" id="{8BCAD907-BB92-D341-B58F-A8532CA7C4DA}"/>
              </a:ext>
            </a:extLst>
          </p:cNvPr>
          <p:cNvSpPr>
            <a:spLocks noGrp="1"/>
          </p:cNvSpPr>
          <p:nvPr>
            <p:ph idx="1"/>
          </p:nvPr>
        </p:nvSpPr>
        <p:spPr/>
        <p:txBody>
          <a:bodyPr/>
          <a:lstStyle/>
          <a:p>
            <a:r>
              <a:rPr lang="en-US" dirty="0"/>
              <a:t>If we don’t use the count equation to go from observed signal to intrinsic flux, how do we do it?</a:t>
            </a:r>
          </a:p>
          <a:p>
            <a:r>
              <a:rPr lang="en-US" dirty="0"/>
              <a:t>Measure </a:t>
            </a:r>
            <a:r>
              <a:rPr lang="en-US" dirty="0" err="1"/>
              <a:t>brightnesses</a:t>
            </a:r>
            <a:r>
              <a:rPr lang="en-US" dirty="0"/>
              <a:t> relative to some other source of known flux</a:t>
            </a:r>
          </a:p>
          <a:p>
            <a:pPr marL="0" indent="0">
              <a:buNone/>
            </a:pPr>
            <a:endParaRPr lang="en-US" dirty="0"/>
          </a:p>
          <a:p>
            <a:endParaRPr lang="en-US" dirty="0"/>
          </a:p>
        </p:txBody>
      </p:sp>
    </p:spTree>
    <p:extLst>
      <p:ext uri="{BB962C8B-B14F-4D97-AF65-F5344CB8AC3E}">
        <p14:creationId xmlns:p14="http://schemas.microsoft.com/office/powerpoint/2010/main" val="1947148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AE065-85EE-F248-9177-657A99010C8C}"/>
              </a:ext>
            </a:extLst>
          </p:cNvPr>
          <p:cNvSpPr>
            <a:spLocks noGrp="1"/>
          </p:cNvSpPr>
          <p:nvPr>
            <p:ph type="title"/>
          </p:nvPr>
        </p:nvSpPr>
        <p:spPr/>
        <p:txBody>
          <a:bodyPr/>
          <a:lstStyle/>
          <a:p>
            <a:r>
              <a:rPr lang="en-US" dirty="0"/>
              <a:t>Differential photometry </a:t>
            </a:r>
          </a:p>
        </p:txBody>
      </p:sp>
      <p:sp>
        <p:nvSpPr>
          <p:cNvPr id="3" name="Content Placeholder 2">
            <a:extLst>
              <a:ext uri="{FF2B5EF4-FFF2-40B4-BE49-F238E27FC236}">
                <a16:creationId xmlns:a16="http://schemas.microsoft.com/office/drawing/2014/main" id="{4DD66D52-C377-8E45-9C52-749DA890503B}"/>
              </a:ext>
            </a:extLst>
          </p:cNvPr>
          <p:cNvSpPr>
            <a:spLocks noGrp="1"/>
          </p:cNvSpPr>
          <p:nvPr>
            <p:ph idx="1"/>
          </p:nvPr>
        </p:nvSpPr>
        <p:spPr/>
        <p:txBody>
          <a:bodyPr>
            <a:normAutofit lnSpcReduction="10000"/>
          </a:bodyPr>
          <a:lstStyle/>
          <a:p>
            <a:r>
              <a:rPr lang="en-US" dirty="0"/>
              <a:t>If there are stars of known brightness (reference stars) in the same field as the object for which you’re trying to measure the brightness, then the atmospheric term cancels out, under the approximation that the atmosphere doesn’t vary over the angular distance between the two objects</a:t>
            </a:r>
          </a:p>
          <a:p>
            <a:pPr lvl="1"/>
            <a:r>
              <a:rPr lang="en-US" dirty="0"/>
              <a:t>Clearly, only true to some level of accuracy!</a:t>
            </a:r>
          </a:p>
          <a:p>
            <a:pPr lvl="1"/>
            <a:r>
              <a:rPr lang="en-US" dirty="0"/>
              <a:t>Can work even if the weather is </a:t>
            </a:r>
            <a:r>
              <a:rPr lang="en-US" i="1" dirty="0"/>
              <a:t>“non-photometric”, </a:t>
            </a:r>
            <a:r>
              <a:rPr lang="en-US" dirty="0"/>
              <a:t>i.e., there are clouds</a:t>
            </a:r>
          </a:p>
          <a:p>
            <a:r>
              <a:rPr lang="en-US" dirty="0"/>
              <a:t>Determine ratio of program object signal to reference star signal and multiply reference star flux by that ratio to get program object flux</a:t>
            </a:r>
          </a:p>
          <a:p>
            <a:r>
              <a:rPr lang="en-US" dirty="0"/>
              <a:t>In magnitudes, get the magnitude difference corresponding to the signal ratio</a:t>
            </a:r>
          </a:p>
          <a:p>
            <a:pPr lvl="1"/>
            <a:endParaRPr lang="en-US" dirty="0"/>
          </a:p>
        </p:txBody>
      </p:sp>
    </p:spTree>
    <p:extLst>
      <p:ext uri="{BB962C8B-B14F-4D97-AF65-F5344CB8AC3E}">
        <p14:creationId xmlns:p14="http://schemas.microsoft.com/office/powerpoint/2010/main" val="183670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13196-F739-FA43-93CE-7FF67D71EA15}"/>
              </a:ext>
            </a:extLst>
          </p:cNvPr>
          <p:cNvSpPr>
            <a:spLocks noGrp="1"/>
          </p:cNvSpPr>
          <p:nvPr>
            <p:ph type="title"/>
          </p:nvPr>
        </p:nvSpPr>
        <p:spPr/>
        <p:txBody>
          <a:bodyPr/>
          <a:lstStyle/>
          <a:p>
            <a:r>
              <a:rPr lang="en-US" dirty="0"/>
              <a:t>Measuring light</a:t>
            </a:r>
          </a:p>
        </p:txBody>
      </p:sp>
      <p:sp>
        <p:nvSpPr>
          <p:cNvPr id="3" name="Content Placeholder 2">
            <a:extLst>
              <a:ext uri="{FF2B5EF4-FFF2-40B4-BE49-F238E27FC236}">
                <a16:creationId xmlns:a16="http://schemas.microsoft.com/office/drawing/2014/main" id="{29D09E65-9568-DF4B-852A-3DB57D29BA3E}"/>
              </a:ext>
            </a:extLst>
          </p:cNvPr>
          <p:cNvSpPr>
            <a:spLocks noGrp="1"/>
          </p:cNvSpPr>
          <p:nvPr>
            <p:ph idx="1"/>
          </p:nvPr>
        </p:nvSpPr>
        <p:spPr/>
        <p:txBody>
          <a:bodyPr/>
          <a:lstStyle/>
          <a:p>
            <a:r>
              <a:rPr lang="en-US" dirty="0"/>
              <a:t>Three fundamental quantities:</a:t>
            </a:r>
          </a:p>
          <a:p>
            <a:pPr marL="0" indent="0">
              <a:buNone/>
            </a:pPr>
            <a:r>
              <a:rPr lang="en-US" dirty="0"/>
              <a:t>	intensity or surface brightness (radiance)</a:t>
            </a:r>
          </a:p>
          <a:p>
            <a:pPr marL="0" indent="0">
              <a:buNone/>
            </a:pPr>
            <a:r>
              <a:rPr lang="en-US" dirty="0"/>
              <a:t>            flux (irradiance)</a:t>
            </a:r>
          </a:p>
          <a:p>
            <a:pPr marL="0" indent="0">
              <a:buNone/>
            </a:pPr>
            <a:r>
              <a:rPr lang="en-US" dirty="0"/>
              <a:t>            luminosity (radiant flux)</a:t>
            </a: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F8026B11-020D-AC49-8712-18EBE3C76DC8}"/>
                  </a:ext>
                </a:extLst>
              </p14:cNvPr>
              <p14:cNvContentPartPr/>
              <p14:nvPr/>
            </p14:nvContentPartPr>
            <p14:xfrm>
              <a:off x="8437423" y="-568594"/>
              <a:ext cx="360" cy="360"/>
            </p14:xfrm>
          </p:contentPart>
        </mc:Choice>
        <mc:Fallback xmlns="">
          <p:pic>
            <p:nvPicPr>
              <p:cNvPr id="9" name="Ink 8">
                <a:extLst>
                  <a:ext uri="{FF2B5EF4-FFF2-40B4-BE49-F238E27FC236}">
                    <a16:creationId xmlns:a16="http://schemas.microsoft.com/office/drawing/2014/main" id="{F8026B11-020D-AC49-8712-18EBE3C76DC8}"/>
                  </a:ext>
                </a:extLst>
              </p:cNvPr>
              <p:cNvPicPr/>
              <p:nvPr/>
            </p:nvPicPr>
            <p:blipFill>
              <a:blip r:embed="rId3"/>
              <a:stretch>
                <a:fillRect/>
              </a:stretch>
            </p:blipFill>
            <p:spPr>
              <a:xfrm>
                <a:off x="8428423" y="-5775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14150021-F524-E148-8C31-1C5585DD02AC}"/>
                  </a:ext>
                </a:extLst>
              </p14:cNvPr>
              <p14:cNvContentPartPr/>
              <p14:nvPr/>
            </p14:nvContentPartPr>
            <p14:xfrm>
              <a:off x="4932103" y="3374846"/>
              <a:ext cx="360" cy="360"/>
            </p14:xfrm>
          </p:contentPart>
        </mc:Choice>
        <mc:Fallback xmlns="">
          <p:pic>
            <p:nvPicPr>
              <p:cNvPr id="10" name="Ink 9">
                <a:extLst>
                  <a:ext uri="{FF2B5EF4-FFF2-40B4-BE49-F238E27FC236}">
                    <a16:creationId xmlns:a16="http://schemas.microsoft.com/office/drawing/2014/main" id="{14150021-F524-E148-8C31-1C5585DD02AC}"/>
                  </a:ext>
                </a:extLst>
              </p:cNvPr>
              <p:cNvPicPr/>
              <p:nvPr/>
            </p:nvPicPr>
            <p:blipFill>
              <a:blip r:embed="rId3"/>
              <a:stretch>
                <a:fillRect/>
              </a:stretch>
            </p:blipFill>
            <p:spPr>
              <a:xfrm>
                <a:off x="4923103" y="33658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726C7C06-CABD-8347-AD53-315CEBED5913}"/>
                  </a:ext>
                </a:extLst>
              </p14:cNvPr>
              <p14:cNvContentPartPr/>
              <p14:nvPr/>
            </p14:nvContentPartPr>
            <p14:xfrm>
              <a:off x="8601223" y="2219246"/>
              <a:ext cx="360" cy="360"/>
            </p14:xfrm>
          </p:contentPart>
        </mc:Choice>
        <mc:Fallback xmlns="">
          <p:pic>
            <p:nvPicPr>
              <p:cNvPr id="11" name="Ink 10">
                <a:extLst>
                  <a:ext uri="{FF2B5EF4-FFF2-40B4-BE49-F238E27FC236}">
                    <a16:creationId xmlns:a16="http://schemas.microsoft.com/office/drawing/2014/main" id="{726C7C06-CABD-8347-AD53-315CEBED5913}"/>
                  </a:ext>
                </a:extLst>
              </p:cNvPr>
              <p:cNvPicPr/>
              <p:nvPr/>
            </p:nvPicPr>
            <p:blipFill>
              <a:blip r:embed="rId3"/>
              <a:stretch>
                <a:fillRect/>
              </a:stretch>
            </p:blipFill>
            <p:spPr>
              <a:xfrm>
                <a:off x="8592583" y="22106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6A8F86A-71BD-544E-9BFD-30788517B840}"/>
                  </a:ext>
                </a:extLst>
              </p14:cNvPr>
              <p14:cNvContentPartPr/>
              <p14:nvPr/>
            </p14:nvContentPartPr>
            <p14:xfrm>
              <a:off x="9174343" y="1084886"/>
              <a:ext cx="360" cy="360"/>
            </p14:xfrm>
          </p:contentPart>
        </mc:Choice>
        <mc:Fallback xmlns="">
          <p:pic>
            <p:nvPicPr>
              <p:cNvPr id="5" name="Ink 4">
                <a:extLst>
                  <a:ext uri="{FF2B5EF4-FFF2-40B4-BE49-F238E27FC236}">
                    <a16:creationId xmlns:a16="http://schemas.microsoft.com/office/drawing/2014/main" id="{D6A8F86A-71BD-544E-9BFD-30788517B840}"/>
                  </a:ext>
                </a:extLst>
              </p:cNvPr>
              <p:cNvPicPr/>
              <p:nvPr/>
            </p:nvPicPr>
            <p:blipFill>
              <a:blip r:embed="rId3"/>
              <a:stretch>
                <a:fillRect/>
              </a:stretch>
            </p:blipFill>
            <p:spPr>
              <a:xfrm>
                <a:off x="9165703" y="10758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D40B84BA-3246-7A48-8A2B-3791F38C70A2}"/>
                  </a:ext>
                </a:extLst>
              </p14:cNvPr>
              <p14:cNvContentPartPr/>
              <p14:nvPr/>
            </p14:nvContentPartPr>
            <p14:xfrm>
              <a:off x="9265063" y="1773926"/>
              <a:ext cx="360" cy="360"/>
            </p14:xfrm>
          </p:contentPart>
        </mc:Choice>
        <mc:Fallback xmlns="">
          <p:pic>
            <p:nvPicPr>
              <p:cNvPr id="12" name="Ink 11">
                <a:extLst>
                  <a:ext uri="{FF2B5EF4-FFF2-40B4-BE49-F238E27FC236}">
                    <a16:creationId xmlns:a16="http://schemas.microsoft.com/office/drawing/2014/main" id="{D40B84BA-3246-7A48-8A2B-3791F38C70A2}"/>
                  </a:ext>
                </a:extLst>
              </p:cNvPr>
              <p:cNvPicPr/>
              <p:nvPr/>
            </p:nvPicPr>
            <p:blipFill>
              <a:blip r:embed="rId3"/>
              <a:stretch>
                <a:fillRect/>
              </a:stretch>
            </p:blipFill>
            <p:spPr>
              <a:xfrm>
                <a:off x="9256063" y="17652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5749498A-5B2F-C148-A614-9DB1671322DA}"/>
                  </a:ext>
                </a:extLst>
              </p14:cNvPr>
              <p14:cNvContentPartPr/>
              <p14:nvPr/>
            </p14:nvContentPartPr>
            <p14:xfrm>
              <a:off x="9540463" y="1829006"/>
              <a:ext cx="360" cy="360"/>
            </p14:xfrm>
          </p:contentPart>
        </mc:Choice>
        <mc:Fallback xmlns="">
          <p:pic>
            <p:nvPicPr>
              <p:cNvPr id="13" name="Ink 12">
                <a:extLst>
                  <a:ext uri="{FF2B5EF4-FFF2-40B4-BE49-F238E27FC236}">
                    <a16:creationId xmlns:a16="http://schemas.microsoft.com/office/drawing/2014/main" id="{5749498A-5B2F-C148-A614-9DB1671322DA}"/>
                  </a:ext>
                </a:extLst>
              </p:cNvPr>
              <p:cNvPicPr/>
              <p:nvPr/>
            </p:nvPicPr>
            <p:blipFill>
              <a:blip r:embed="rId3"/>
              <a:stretch>
                <a:fillRect/>
              </a:stretch>
            </p:blipFill>
            <p:spPr>
              <a:xfrm>
                <a:off x="9531463" y="1820006"/>
                <a:ext cx="18000" cy="18000"/>
              </a:xfrm>
              <a:prstGeom prst="rect">
                <a:avLst/>
              </a:prstGeom>
            </p:spPr>
          </p:pic>
        </mc:Fallback>
      </mc:AlternateContent>
    </p:spTree>
    <p:extLst>
      <p:ext uri="{BB962C8B-B14F-4D97-AF65-F5344CB8AC3E}">
        <p14:creationId xmlns:p14="http://schemas.microsoft.com/office/powerpoint/2010/main" val="1219690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CCC0-A4E5-6C47-B2CA-FF64499432B9}"/>
              </a:ext>
            </a:extLst>
          </p:cNvPr>
          <p:cNvSpPr>
            <a:spLocks noGrp="1"/>
          </p:cNvSpPr>
          <p:nvPr>
            <p:ph type="title"/>
          </p:nvPr>
        </p:nvSpPr>
        <p:spPr/>
        <p:txBody>
          <a:bodyPr>
            <a:normAutofit/>
          </a:bodyPr>
          <a:lstStyle/>
          <a:p>
            <a:r>
              <a:rPr lang="en-US" sz="3600" dirty="0"/>
              <a:t>Differential photometry in practice: simple case</a:t>
            </a:r>
          </a:p>
        </p:txBody>
      </p:sp>
      <p:sp>
        <p:nvSpPr>
          <p:cNvPr id="3" name="Content Placeholder 2">
            <a:extLst>
              <a:ext uri="{FF2B5EF4-FFF2-40B4-BE49-F238E27FC236}">
                <a16:creationId xmlns:a16="http://schemas.microsoft.com/office/drawing/2014/main" id="{2A27C94E-C672-8244-9532-69F6360DF21F}"/>
              </a:ext>
            </a:extLst>
          </p:cNvPr>
          <p:cNvSpPr>
            <a:spLocks noGrp="1"/>
          </p:cNvSpPr>
          <p:nvPr>
            <p:ph idx="1"/>
          </p:nvPr>
        </p:nvSpPr>
        <p:spPr/>
        <p:txBody>
          <a:bodyPr>
            <a:normAutofit fontScale="92500" lnSpcReduction="20000"/>
          </a:bodyPr>
          <a:lstStyle/>
          <a:p>
            <a:r>
              <a:rPr lang="en-US" dirty="0"/>
              <a:t>Measure the signal of an object in the frame with known brightness/magnitude (reference star)</a:t>
            </a:r>
          </a:p>
          <a:p>
            <a:r>
              <a:rPr lang="en-US" dirty="0"/>
              <a:t>Determine </a:t>
            </a:r>
            <a:r>
              <a:rPr lang="en-US" i="1" dirty="0"/>
              <a:t>instrumental magnitude</a:t>
            </a:r>
          </a:p>
          <a:p>
            <a:pPr marL="0" indent="0">
              <a:buNone/>
            </a:pPr>
            <a:r>
              <a:rPr lang="en-US" dirty="0"/>
              <a:t>              m = -2.5 log S/t      </a:t>
            </a:r>
          </a:p>
          <a:p>
            <a:pPr lvl="1"/>
            <a:r>
              <a:rPr lang="en-US" dirty="0"/>
              <a:t>sometimes people might not normalize by t</a:t>
            </a:r>
          </a:p>
          <a:p>
            <a:pPr lvl="1"/>
            <a:r>
              <a:rPr lang="en-US" dirty="0"/>
              <a:t>Sometimes people might add some arbitrary constant, e.g. 25, to make instrumental magnitude positive</a:t>
            </a:r>
          </a:p>
          <a:p>
            <a:r>
              <a:rPr lang="en-US" dirty="0"/>
              <a:t>Given known magnitude of the reference star, determine </a:t>
            </a:r>
            <a:r>
              <a:rPr lang="en-US" i="1" dirty="0"/>
              <a:t>instrumental </a:t>
            </a:r>
            <a:r>
              <a:rPr lang="en-US" i="1" dirty="0" err="1"/>
              <a:t>zeropoint</a:t>
            </a:r>
            <a:endParaRPr lang="en-US" i="1" dirty="0"/>
          </a:p>
          <a:p>
            <a:pPr marL="457200" lvl="1" indent="0">
              <a:buNone/>
            </a:pPr>
            <a:r>
              <a:rPr lang="en-US" dirty="0"/>
              <a:t>         M = m + Z</a:t>
            </a:r>
          </a:p>
          <a:p>
            <a:r>
              <a:rPr lang="en-US" dirty="0"/>
              <a:t>Determine instrumental magnitude of target object</a:t>
            </a:r>
          </a:p>
          <a:p>
            <a:r>
              <a:rPr lang="en-US" dirty="0"/>
              <a:t>Add instrumental </a:t>
            </a:r>
            <a:r>
              <a:rPr lang="en-US" dirty="0" err="1"/>
              <a:t>zeropoint</a:t>
            </a:r>
            <a:r>
              <a:rPr lang="en-US" dirty="0"/>
              <a:t> to get calibrated magnitude!</a:t>
            </a:r>
          </a:p>
        </p:txBody>
      </p:sp>
    </p:spTree>
    <p:extLst>
      <p:ext uri="{BB962C8B-B14F-4D97-AF65-F5344CB8AC3E}">
        <p14:creationId xmlns:p14="http://schemas.microsoft.com/office/powerpoint/2010/main" val="3556506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146B-AB80-D640-92BD-408518E3B00A}"/>
              </a:ext>
            </a:extLst>
          </p:cNvPr>
          <p:cNvSpPr>
            <a:spLocks noGrp="1"/>
          </p:cNvSpPr>
          <p:nvPr>
            <p:ph type="title"/>
          </p:nvPr>
        </p:nvSpPr>
        <p:spPr/>
        <p:txBody>
          <a:bodyPr/>
          <a:lstStyle/>
          <a:p>
            <a:r>
              <a:rPr lang="en-US" dirty="0"/>
              <a:t>Instrumental </a:t>
            </a:r>
            <a:r>
              <a:rPr lang="en-US" dirty="0" err="1"/>
              <a:t>Zeropoint</a:t>
            </a:r>
            <a:endParaRPr lang="en-US" dirty="0"/>
          </a:p>
        </p:txBody>
      </p:sp>
      <p:sp>
        <p:nvSpPr>
          <p:cNvPr id="3" name="Content Placeholder 2">
            <a:extLst>
              <a:ext uri="{FF2B5EF4-FFF2-40B4-BE49-F238E27FC236}">
                <a16:creationId xmlns:a16="http://schemas.microsoft.com/office/drawing/2014/main" id="{A2A48351-FDCE-1C47-86FC-6E6D1078C392}"/>
              </a:ext>
            </a:extLst>
          </p:cNvPr>
          <p:cNvSpPr>
            <a:spLocks noGrp="1"/>
          </p:cNvSpPr>
          <p:nvPr>
            <p:ph idx="1"/>
          </p:nvPr>
        </p:nvSpPr>
        <p:spPr/>
        <p:txBody>
          <a:bodyPr>
            <a:normAutofit lnSpcReduction="10000"/>
          </a:bodyPr>
          <a:lstStyle/>
          <a:p>
            <a:pPr marL="0" indent="0">
              <a:buNone/>
            </a:pPr>
            <a:r>
              <a:rPr lang="en-US" dirty="0"/>
              <a:t>             M = m + Z</a:t>
            </a:r>
          </a:p>
          <a:p>
            <a:pPr marL="0" indent="0">
              <a:buNone/>
            </a:pPr>
            <a:r>
              <a:rPr lang="en-US" dirty="0"/>
              <a:t>where lower case m is the instrumental magnitude and upper case M is the standard magnitude of the reference object (don’t confuse this with absolute magnitude!)</a:t>
            </a:r>
          </a:p>
          <a:p>
            <a:pPr marL="0" indent="0">
              <a:buNone/>
            </a:pPr>
            <a:endParaRPr lang="en-US" dirty="0"/>
          </a:p>
          <a:p>
            <a:r>
              <a:rPr lang="en-US" dirty="0"/>
              <a:t>Instrumental </a:t>
            </a:r>
            <a:r>
              <a:rPr lang="en-US" dirty="0" err="1"/>
              <a:t>zeropoint</a:t>
            </a:r>
            <a:r>
              <a:rPr lang="en-US" dirty="0"/>
              <a:t> gives the sensitivity of the system</a:t>
            </a:r>
          </a:p>
          <a:p>
            <a:r>
              <a:rPr lang="en-US" dirty="0"/>
              <a:t>It is the magnitude of a star that would have an instrumental magnitude (-2.5 log S/t) of 0, i.e. a star that produces 1 photon per second</a:t>
            </a:r>
          </a:p>
          <a:p>
            <a:r>
              <a:rPr lang="en-US" dirty="0"/>
              <a:t>The larger the </a:t>
            </a:r>
            <a:r>
              <a:rPr lang="en-US" dirty="0" err="1"/>
              <a:t>zeropoint</a:t>
            </a:r>
            <a:r>
              <a:rPr lang="en-US" dirty="0"/>
              <a:t>, the more sensitive the system</a:t>
            </a:r>
          </a:p>
        </p:txBody>
      </p:sp>
    </p:spTree>
    <p:extLst>
      <p:ext uri="{BB962C8B-B14F-4D97-AF65-F5344CB8AC3E}">
        <p14:creationId xmlns:p14="http://schemas.microsoft.com/office/powerpoint/2010/main" val="31460617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0F411-59ED-F74B-AF37-0E719AB2BA38}"/>
              </a:ext>
            </a:extLst>
          </p:cNvPr>
          <p:cNvSpPr>
            <a:spLocks noGrp="1"/>
          </p:cNvSpPr>
          <p:nvPr>
            <p:ph type="title"/>
          </p:nvPr>
        </p:nvSpPr>
        <p:spPr/>
        <p:txBody>
          <a:bodyPr/>
          <a:lstStyle/>
          <a:p>
            <a:r>
              <a:rPr lang="en-US" dirty="0"/>
              <a:t>Real world issue: filter/sensitivity variation</a:t>
            </a:r>
          </a:p>
        </p:txBody>
      </p:sp>
      <p:sp>
        <p:nvSpPr>
          <p:cNvPr id="3" name="Content Placeholder 2">
            <a:extLst>
              <a:ext uri="{FF2B5EF4-FFF2-40B4-BE49-F238E27FC236}">
                <a16:creationId xmlns:a16="http://schemas.microsoft.com/office/drawing/2014/main" id="{12061056-410C-F34F-98AC-0264CEE70D00}"/>
              </a:ext>
            </a:extLst>
          </p:cNvPr>
          <p:cNvSpPr>
            <a:spLocks noGrp="1"/>
          </p:cNvSpPr>
          <p:nvPr>
            <p:ph idx="1"/>
          </p:nvPr>
        </p:nvSpPr>
        <p:spPr>
          <a:xfrm>
            <a:off x="838201" y="1825624"/>
            <a:ext cx="6085114" cy="4509861"/>
          </a:xfrm>
        </p:spPr>
        <p:txBody>
          <a:bodyPr>
            <a:normAutofit/>
          </a:bodyPr>
          <a:lstStyle/>
          <a:p>
            <a:r>
              <a:rPr lang="en-US" dirty="0"/>
              <a:t>The simple prescription works exactly only if the wavelength dependence of your observing sensitivity matches that of the system in which the reference star brightness was measured</a:t>
            </a:r>
          </a:p>
          <a:p>
            <a:r>
              <a:rPr lang="en-US" dirty="0"/>
              <a:t>In practice, there are small differences, e.g., from variations in filter profiles, detector sensitivities, etc.</a:t>
            </a:r>
          </a:p>
        </p:txBody>
      </p:sp>
      <p:pic>
        <p:nvPicPr>
          <p:cNvPr id="7" name="Picture 6" descr="Chart, histogram&#10;&#10;Description automatically generated">
            <a:extLst>
              <a:ext uri="{FF2B5EF4-FFF2-40B4-BE49-F238E27FC236}">
                <a16:creationId xmlns:a16="http://schemas.microsoft.com/office/drawing/2014/main" id="{72F6D69B-0515-5947-9C90-F8C68144DAFE}"/>
              </a:ext>
            </a:extLst>
          </p:cNvPr>
          <p:cNvPicPr>
            <a:picLocks noChangeAspect="1"/>
          </p:cNvPicPr>
          <p:nvPr/>
        </p:nvPicPr>
        <p:blipFill>
          <a:blip r:embed="rId2"/>
          <a:stretch>
            <a:fillRect/>
          </a:stretch>
        </p:blipFill>
        <p:spPr>
          <a:xfrm>
            <a:off x="6923315" y="1485900"/>
            <a:ext cx="5181600" cy="3886200"/>
          </a:xfrm>
          <a:prstGeom prst="rect">
            <a:avLst/>
          </a:prstGeom>
        </p:spPr>
      </p:pic>
    </p:spTree>
    <p:extLst>
      <p:ext uri="{BB962C8B-B14F-4D97-AF65-F5344CB8AC3E}">
        <p14:creationId xmlns:p14="http://schemas.microsoft.com/office/powerpoint/2010/main" val="2317526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158E-A60F-B244-BFA2-F995282ED039}"/>
              </a:ext>
            </a:extLst>
          </p:cNvPr>
          <p:cNvSpPr>
            <a:spLocks noGrp="1"/>
          </p:cNvSpPr>
          <p:nvPr>
            <p:ph type="title"/>
          </p:nvPr>
        </p:nvSpPr>
        <p:spPr/>
        <p:txBody>
          <a:bodyPr/>
          <a:lstStyle/>
          <a:p>
            <a:r>
              <a:rPr lang="en-US" dirty="0"/>
              <a:t>Accounting for sensitivity differences</a:t>
            </a:r>
          </a:p>
        </p:txBody>
      </p:sp>
      <p:sp>
        <p:nvSpPr>
          <p:cNvPr id="3" name="Content Placeholder 2">
            <a:extLst>
              <a:ext uri="{FF2B5EF4-FFF2-40B4-BE49-F238E27FC236}">
                <a16:creationId xmlns:a16="http://schemas.microsoft.com/office/drawing/2014/main" id="{43662B61-2BA4-4E44-9EE4-F36E3A1E3EEF}"/>
              </a:ext>
            </a:extLst>
          </p:cNvPr>
          <p:cNvSpPr>
            <a:spLocks noGrp="1"/>
          </p:cNvSpPr>
          <p:nvPr>
            <p:ph idx="1"/>
          </p:nvPr>
        </p:nvSpPr>
        <p:spPr>
          <a:xfrm>
            <a:off x="838200" y="1825625"/>
            <a:ext cx="6026150" cy="4351338"/>
          </a:xfrm>
        </p:spPr>
        <p:txBody>
          <a:bodyPr>
            <a:normAutofit fontScale="92500" lnSpcReduction="20000"/>
          </a:bodyPr>
          <a:lstStyle/>
          <a:p>
            <a:r>
              <a:rPr lang="en-US" dirty="0"/>
              <a:t>To zeroth order, this doesn’t matter: you collect a little more or less light, at a slightly different range of wavelength</a:t>
            </a:r>
          </a:p>
          <a:p>
            <a:r>
              <a:rPr lang="en-US" dirty="0"/>
              <a:t>However, consider two different objects that measure, that might have different spectral energy distributions (SEDs), i.e., a bluer object and a redder object</a:t>
            </a:r>
          </a:p>
          <a:p>
            <a:r>
              <a:rPr lang="en-US" dirty="0"/>
              <a:t>If your sensitivity is a little bit ”redder”, you’ll get more extra signal in the red star than in the blue star</a:t>
            </a:r>
          </a:p>
          <a:p>
            <a:r>
              <a:rPr lang="en-US" dirty="0"/>
              <a:t>In practice, you’ll measure a different </a:t>
            </a:r>
            <a:r>
              <a:rPr lang="en-US" dirty="0" err="1"/>
              <a:t>zeropoint</a:t>
            </a:r>
            <a:r>
              <a:rPr lang="en-US" dirty="0"/>
              <a:t>, i.e., a different sensitivity, for the blue star and the red star</a:t>
            </a:r>
          </a:p>
        </p:txBody>
      </p:sp>
      <p:pic>
        <p:nvPicPr>
          <p:cNvPr id="5" name="Picture 4" descr="Chart&#10;&#10;Description automatically generated">
            <a:extLst>
              <a:ext uri="{FF2B5EF4-FFF2-40B4-BE49-F238E27FC236}">
                <a16:creationId xmlns:a16="http://schemas.microsoft.com/office/drawing/2014/main" id="{1B1475D0-FC8B-ED42-8B16-D14E00529D20}"/>
              </a:ext>
            </a:extLst>
          </p:cNvPr>
          <p:cNvPicPr>
            <a:picLocks noChangeAspect="1"/>
          </p:cNvPicPr>
          <p:nvPr/>
        </p:nvPicPr>
        <p:blipFill>
          <a:blip r:embed="rId2"/>
          <a:stretch>
            <a:fillRect/>
          </a:stretch>
        </p:blipFill>
        <p:spPr>
          <a:xfrm>
            <a:off x="6864350" y="1276350"/>
            <a:ext cx="5232400" cy="3924300"/>
          </a:xfrm>
          <a:prstGeom prst="rect">
            <a:avLst/>
          </a:prstGeom>
        </p:spPr>
      </p:pic>
    </p:spTree>
    <p:extLst>
      <p:ext uri="{BB962C8B-B14F-4D97-AF65-F5344CB8AC3E}">
        <p14:creationId xmlns:p14="http://schemas.microsoft.com/office/powerpoint/2010/main" val="35544572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D657-7744-194A-9E70-4F38C1645A65}"/>
              </a:ext>
            </a:extLst>
          </p:cNvPr>
          <p:cNvSpPr>
            <a:spLocks noGrp="1"/>
          </p:cNvSpPr>
          <p:nvPr>
            <p:ph type="title"/>
          </p:nvPr>
        </p:nvSpPr>
        <p:spPr/>
        <p:txBody>
          <a:bodyPr/>
          <a:lstStyle/>
          <a:p>
            <a:r>
              <a:rPr lang="en-US" dirty="0"/>
              <a:t>Transformation coefficients</a:t>
            </a:r>
          </a:p>
        </p:txBody>
      </p:sp>
      <p:sp>
        <p:nvSpPr>
          <p:cNvPr id="3" name="Content Placeholder 2">
            <a:extLst>
              <a:ext uri="{FF2B5EF4-FFF2-40B4-BE49-F238E27FC236}">
                <a16:creationId xmlns:a16="http://schemas.microsoft.com/office/drawing/2014/main" id="{D4AC5E7F-50DB-3243-8FEC-D2BE71F8FCD3}"/>
              </a:ext>
            </a:extLst>
          </p:cNvPr>
          <p:cNvSpPr>
            <a:spLocks noGrp="1"/>
          </p:cNvSpPr>
          <p:nvPr>
            <p:ph idx="1"/>
          </p:nvPr>
        </p:nvSpPr>
        <p:spPr/>
        <p:txBody>
          <a:bodyPr>
            <a:normAutofit/>
          </a:bodyPr>
          <a:lstStyle/>
          <a:p>
            <a:r>
              <a:rPr lang="en-US" dirty="0"/>
              <a:t>Can calibrate this out to first order by using a </a:t>
            </a:r>
            <a:r>
              <a:rPr lang="en-US" i="1" dirty="0"/>
              <a:t>transformation coefficient</a:t>
            </a:r>
            <a:r>
              <a:rPr lang="en-US" dirty="0"/>
              <a:t>, parameterizing the difference in SED by the color of the object</a:t>
            </a:r>
          </a:p>
          <a:p>
            <a:pPr marL="0" indent="0">
              <a:buNone/>
            </a:pPr>
            <a:r>
              <a:rPr lang="en-US" dirty="0"/>
              <a:t>                    M = m + t </a:t>
            </a:r>
            <a:r>
              <a:rPr lang="en-US" i="1" dirty="0"/>
              <a:t>color </a:t>
            </a:r>
            <a:r>
              <a:rPr lang="en-US" dirty="0"/>
              <a:t>+ Z</a:t>
            </a:r>
          </a:p>
          <a:p>
            <a:r>
              <a:rPr lang="en-US" dirty="0"/>
              <a:t>As previously discussed, the color in magnitudes is given by a difference in magnitudes in two different </a:t>
            </a:r>
            <a:r>
              <a:rPr lang="en-US" dirty="0" err="1"/>
              <a:t>bandpasses</a:t>
            </a:r>
            <a:r>
              <a:rPr lang="en-US" dirty="0"/>
              <a:t>. Since we want to measure the color in the region of the spectrum where our desired filter is, usually the color is taken between the observed filter and one at an adjacent wavelength, e.g., if you’re working in the V bandpass, you might use B-V, or V-R as the color</a:t>
            </a:r>
          </a:p>
          <a:p>
            <a:pPr marL="0" indent="0">
              <a:buNone/>
            </a:pPr>
            <a:endParaRPr lang="en-US" dirty="0"/>
          </a:p>
        </p:txBody>
      </p:sp>
    </p:spTree>
    <p:extLst>
      <p:ext uri="{BB962C8B-B14F-4D97-AF65-F5344CB8AC3E}">
        <p14:creationId xmlns:p14="http://schemas.microsoft.com/office/powerpoint/2010/main" val="5252916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D25B-DAB0-1A4A-A197-53D3259AF77F}"/>
              </a:ext>
            </a:extLst>
          </p:cNvPr>
          <p:cNvSpPr>
            <a:spLocks noGrp="1"/>
          </p:cNvSpPr>
          <p:nvPr>
            <p:ph type="title"/>
          </p:nvPr>
        </p:nvSpPr>
        <p:spPr/>
        <p:txBody>
          <a:bodyPr/>
          <a:lstStyle/>
          <a:p>
            <a:r>
              <a:rPr lang="en-US" dirty="0"/>
              <a:t>Multi-bandpass photometry</a:t>
            </a:r>
          </a:p>
        </p:txBody>
      </p:sp>
      <p:sp>
        <p:nvSpPr>
          <p:cNvPr id="3" name="Content Placeholder 2">
            <a:extLst>
              <a:ext uri="{FF2B5EF4-FFF2-40B4-BE49-F238E27FC236}">
                <a16:creationId xmlns:a16="http://schemas.microsoft.com/office/drawing/2014/main" id="{FDACCA5E-5309-1743-A148-81CD1E88ECB9}"/>
              </a:ext>
            </a:extLst>
          </p:cNvPr>
          <p:cNvSpPr>
            <a:spLocks noGrp="1"/>
          </p:cNvSpPr>
          <p:nvPr>
            <p:ph idx="1"/>
          </p:nvPr>
        </p:nvSpPr>
        <p:spPr/>
        <p:txBody>
          <a:bodyPr>
            <a:normAutofit lnSpcReduction="10000"/>
          </a:bodyPr>
          <a:lstStyle/>
          <a:p>
            <a:r>
              <a:rPr lang="en-US" dirty="0"/>
              <a:t>If you’re observing in multiple </a:t>
            </a:r>
            <a:r>
              <a:rPr lang="en-US" dirty="0" err="1"/>
              <a:t>bandpasses</a:t>
            </a:r>
            <a:r>
              <a:rPr lang="en-US" dirty="0"/>
              <a:t>, e.g., if you want to be measuring colors of your object, there is a separate transformation equation for each filter, e.g.</a:t>
            </a:r>
          </a:p>
          <a:p>
            <a:pPr marL="0" indent="0">
              <a:buNone/>
            </a:pPr>
            <a:r>
              <a:rPr lang="en-US" dirty="0"/>
              <a:t>              B = b + </a:t>
            </a:r>
            <a:r>
              <a:rPr lang="en-US" dirty="0" err="1"/>
              <a:t>t</a:t>
            </a:r>
            <a:r>
              <a:rPr lang="en-US" baseline="-25000" dirty="0" err="1"/>
              <a:t>B</a:t>
            </a:r>
            <a:r>
              <a:rPr lang="en-US" dirty="0"/>
              <a:t> (B-V) + Z</a:t>
            </a:r>
            <a:r>
              <a:rPr lang="en-US" baseline="-25000" dirty="0"/>
              <a:t>B</a:t>
            </a:r>
          </a:p>
          <a:p>
            <a:pPr marL="0" indent="0">
              <a:buNone/>
            </a:pPr>
            <a:r>
              <a:rPr lang="en-US" baseline="-25000" dirty="0"/>
              <a:t>                     </a:t>
            </a:r>
            <a:r>
              <a:rPr lang="en-US" dirty="0"/>
              <a:t>V = v + </a:t>
            </a:r>
            <a:r>
              <a:rPr lang="en-US" dirty="0" err="1"/>
              <a:t>t</a:t>
            </a:r>
            <a:r>
              <a:rPr lang="en-US" baseline="-25000" dirty="0" err="1"/>
              <a:t>V</a:t>
            </a:r>
            <a:r>
              <a:rPr lang="en-US" dirty="0"/>
              <a:t> (B-V) + Z</a:t>
            </a:r>
            <a:r>
              <a:rPr lang="en-US" baseline="-25000" dirty="0"/>
              <a:t>V</a:t>
            </a:r>
            <a:endParaRPr lang="en-US" dirty="0"/>
          </a:p>
          <a:p>
            <a:pPr marL="0" indent="0">
              <a:buNone/>
            </a:pPr>
            <a:r>
              <a:rPr lang="en-US" dirty="0"/>
              <a:t>              R = r + </a:t>
            </a:r>
            <a:r>
              <a:rPr lang="en-US" dirty="0" err="1"/>
              <a:t>t</a:t>
            </a:r>
            <a:r>
              <a:rPr lang="en-US" baseline="-25000" dirty="0" err="1"/>
              <a:t>R</a:t>
            </a:r>
            <a:r>
              <a:rPr lang="en-US" baseline="-25000" dirty="0"/>
              <a:t> </a:t>
            </a:r>
            <a:r>
              <a:rPr lang="en-US" dirty="0"/>
              <a:t>(V-R) + Z</a:t>
            </a:r>
            <a:r>
              <a:rPr lang="en-US" baseline="-25000" dirty="0"/>
              <a:t>R</a:t>
            </a:r>
          </a:p>
          <a:p>
            <a:pPr marL="0" indent="0">
              <a:buNone/>
            </a:pPr>
            <a:r>
              <a:rPr lang="en-US" dirty="0"/>
              <a:t> with a separate transformation coefficient and </a:t>
            </a:r>
            <a:r>
              <a:rPr lang="en-US" dirty="0" err="1"/>
              <a:t>zeropoint</a:t>
            </a:r>
            <a:r>
              <a:rPr lang="en-US" dirty="0"/>
              <a:t> for each filter</a:t>
            </a:r>
          </a:p>
          <a:p>
            <a:pPr marL="0" indent="0">
              <a:buNone/>
            </a:pPr>
            <a:r>
              <a:rPr lang="en-US" dirty="0"/>
              <a:t>These are derived by observing multiple reference stars, where the reference stars must span a range of color; generally, this is done using a least squares fit, e.g., m-M as a function of color</a:t>
            </a:r>
          </a:p>
        </p:txBody>
      </p:sp>
    </p:spTree>
    <p:extLst>
      <p:ext uri="{BB962C8B-B14F-4D97-AF65-F5344CB8AC3E}">
        <p14:creationId xmlns:p14="http://schemas.microsoft.com/office/powerpoint/2010/main" val="302055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1EAD-72EE-6A4B-87F6-F1A402E21C79}"/>
              </a:ext>
            </a:extLst>
          </p:cNvPr>
          <p:cNvSpPr>
            <a:spLocks noGrp="1"/>
          </p:cNvSpPr>
          <p:nvPr>
            <p:ph type="title"/>
          </p:nvPr>
        </p:nvSpPr>
        <p:spPr/>
        <p:txBody>
          <a:bodyPr/>
          <a:lstStyle/>
          <a:p>
            <a:r>
              <a:rPr lang="en-US" dirty="0"/>
              <a:t>Multi-bandpass photometry</a:t>
            </a:r>
          </a:p>
        </p:txBody>
      </p:sp>
      <p:sp>
        <p:nvSpPr>
          <p:cNvPr id="3" name="Content Placeholder 2">
            <a:extLst>
              <a:ext uri="{FF2B5EF4-FFF2-40B4-BE49-F238E27FC236}">
                <a16:creationId xmlns:a16="http://schemas.microsoft.com/office/drawing/2014/main" id="{999D4766-4A3F-B946-A250-FCA6483CA0D5}"/>
              </a:ext>
            </a:extLst>
          </p:cNvPr>
          <p:cNvSpPr>
            <a:spLocks noGrp="1"/>
          </p:cNvSpPr>
          <p:nvPr>
            <p:ph idx="1"/>
          </p:nvPr>
        </p:nvSpPr>
        <p:spPr/>
        <p:txBody>
          <a:bodyPr>
            <a:normAutofit fontScale="92500" lnSpcReduction="10000"/>
          </a:bodyPr>
          <a:lstStyle/>
          <a:p>
            <a:pPr marL="0" indent="0">
              <a:buNone/>
            </a:pPr>
            <a:r>
              <a:rPr lang="en-US" dirty="0"/>
              <a:t> Once you’ve determined the transformation coefficients and </a:t>
            </a:r>
            <a:r>
              <a:rPr lang="en-US" dirty="0" err="1"/>
              <a:t>zeropoints</a:t>
            </a:r>
            <a:r>
              <a:rPr lang="en-US" dirty="0"/>
              <a:t> from the reference stars, you apply them to get the standard magnitudes for the target object(s)</a:t>
            </a:r>
          </a:p>
          <a:p>
            <a:pPr marL="0" indent="0">
              <a:buNone/>
            </a:pPr>
            <a:r>
              <a:rPr lang="en-US" dirty="0"/>
              <a:t>              B = b + </a:t>
            </a:r>
            <a:r>
              <a:rPr lang="en-US" dirty="0" err="1"/>
              <a:t>t</a:t>
            </a:r>
            <a:r>
              <a:rPr lang="en-US" baseline="-25000" dirty="0" err="1"/>
              <a:t>B</a:t>
            </a:r>
            <a:r>
              <a:rPr lang="en-US" dirty="0"/>
              <a:t> (B-V) + Z</a:t>
            </a:r>
            <a:r>
              <a:rPr lang="en-US" baseline="-25000" dirty="0"/>
              <a:t>B</a:t>
            </a:r>
          </a:p>
          <a:p>
            <a:pPr marL="0" indent="0">
              <a:buNone/>
            </a:pPr>
            <a:r>
              <a:rPr lang="en-US" baseline="-25000" dirty="0"/>
              <a:t>                     </a:t>
            </a:r>
            <a:r>
              <a:rPr lang="en-US" dirty="0"/>
              <a:t>V = v + </a:t>
            </a:r>
            <a:r>
              <a:rPr lang="en-US" dirty="0" err="1"/>
              <a:t>t</a:t>
            </a:r>
            <a:r>
              <a:rPr lang="en-US" baseline="-25000" dirty="0" err="1"/>
              <a:t>V</a:t>
            </a:r>
            <a:r>
              <a:rPr lang="en-US" dirty="0"/>
              <a:t> (B-V) + Z</a:t>
            </a:r>
            <a:r>
              <a:rPr lang="en-US" baseline="-25000" dirty="0"/>
              <a:t>V</a:t>
            </a:r>
          </a:p>
          <a:p>
            <a:pPr marL="0" indent="0">
              <a:buNone/>
            </a:pPr>
            <a:r>
              <a:rPr lang="en-US" dirty="0"/>
              <a:t>Note that we’ve defined the transformation term using the standard magnitude, not the instrumental one</a:t>
            </a:r>
          </a:p>
          <a:p>
            <a:pPr marL="0" indent="0">
              <a:buNone/>
            </a:pPr>
            <a:r>
              <a:rPr lang="en-US" dirty="0"/>
              <a:t>This is fine even if you don’t know that for your target object(s), so long as you have instrumental magnitudes in each filter, it’s just a matter of linear algebra to simultaneously solve for the two standard magnitudes (two equations with two unknowns). </a:t>
            </a:r>
          </a:p>
        </p:txBody>
      </p:sp>
    </p:spTree>
    <p:extLst>
      <p:ext uri="{BB962C8B-B14F-4D97-AF65-F5344CB8AC3E}">
        <p14:creationId xmlns:p14="http://schemas.microsoft.com/office/powerpoint/2010/main" val="130840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39DF-FD0F-E54E-90CE-790ED2078F9B}"/>
              </a:ext>
            </a:extLst>
          </p:cNvPr>
          <p:cNvSpPr>
            <a:spLocks noGrp="1"/>
          </p:cNvSpPr>
          <p:nvPr>
            <p:ph type="title"/>
          </p:nvPr>
        </p:nvSpPr>
        <p:spPr/>
        <p:txBody>
          <a:bodyPr/>
          <a:lstStyle/>
          <a:p>
            <a:r>
              <a:rPr lang="en-US" dirty="0"/>
              <a:t>Subtleties</a:t>
            </a:r>
          </a:p>
        </p:txBody>
      </p:sp>
      <p:sp>
        <p:nvSpPr>
          <p:cNvPr id="3" name="Content Placeholder 2">
            <a:extLst>
              <a:ext uri="{FF2B5EF4-FFF2-40B4-BE49-F238E27FC236}">
                <a16:creationId xmlns:a16="http://schemas.microsoft.com/office/drawing/2014/main" id="{73B26DAD-D232-E149-A2CB-ED329D390DDD}"/>
              </a:ext>
            </a:extLst>
          </p:cNvPr>
          <p:cNvSpPr>
            <a:spLocks noGrp="1"/>
          </p:cNvSpPr>
          <p:nvPr>
            <p:ph idx="1"/>
          </p:nvPr>
        </p:nvSpPr>
        <p:spPr/>
        <p:txBody>
          <a:bodyPr>
            <a:normAutofit fontScale="92500"/>
          </a:bodyPr>
          <a:lstStyle/>
          <a:p>
            <a:r>
              <a:rPr lang="en-US" dirty="0"/>
              <a:t>Transformation coefficients parameterize spectral energy distributions as a function of colors</a:t>
            </a:r>
          </a:p>
          <a:p>
            <a:r>
              <a:rPr lang="en-US" dirty="0"/>
              <a:t>However, it is possible for two objects to have different SEDs but still have the same color</a:t>
            </a:r>
          </a:p>
          <a:p>
            <a:r>
              <a:rPr lang="en-US" dirty="0"/>
              <a:t>Transformation coefficients work to the extent that the SEDs of the program objects are similar to those of the reference (standard) objects</a:t>
            </a:r>
          </a:p>
          <a:p>
            <a:r>
              <a:rPr lang="en-US" dirty="0"/>
              <a:t>The larger the differences in program SED to standard SED, the larger the potential systematic errors </a:t>
            </a:r>
          </a:p>
          <a:p>
            <a:r>
              <a:rPr lang="en-US" dirty="0"/>
              <a:t>The more different the response function is from the standard response function, the larger the potential systematic errors</a:t>
            </a:r>
          </a:p>
        </p:txBody>
      </p:sp>
    </p:spTree>
    <p:extLst>
      <p:ext uri="{BB962C8B-B14F-4D97-AF65-F5344CB8AC3E}">
        <p14:creationId xmlns:p14="http://schemas.microsoft.com/office/powerpoint/2010/main" val="9743648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72DC8-DB8D-2F49-8A08-D65590AF5F50}"/>
              </a:ext>
            </a:extLst>
          </p:cNvPr>
          <p:cNvSpPr>
            <a:spLocks noGrp="1"/>
          </p:cNvSpPr>
          <p:nvPr>
            <p:ph type="title"/>
          </p:nvPr>
        </p:nvSpPr>
        <p:spPr/>
        <p:txBody>
          <a:bodyPr/>
          <a:lstStyle/>
          <a:p>
            <a:r>
              <a:rPr lang="en-US" dirty="0"/>
              <a:t>Simple differential photometry</a:t>
            </a:r>
          </a:p>
        </p:txBody>
      </p:sp>
      <p:sp>
        <p:nvSpPr>
          <p:cNvPr id="3" name="Content Placeholder 2">
            <a:extLst>
              <a:ext uri="{FF2B5EF4-FFF2-40B4-BE49-F238E27FC236}">
                <a16:creationId xmlns:a16="http://schemas.microsoft.com/office/drawing/2014/main" id="{34D21D65-179A-7C4C-B54F-5D22B765446C}"/>
              </a:ext>
            </a:extLst>
          </p:cNvPr>
          <p:cNvSpPr>
            <a:spLocks noGrp="1"/>
          </p:cNvSpPr>
          <p:nvPr>
            <p:ph idx="1"/>
          </p:nvPr>
        </p:nvSpPr>
        <p:spPr/>
        <p:txBody>
          <a:bodyPr/>
          <a:lstStyle/>
          <a:p>
            <a:r>
              <a:rPr lang="en-US" dirty="0"/>
              <a:t>Before we leave differential photometry, note that in some applications, you may not even care about </a:t>
            </a:r>
            <a:r>
              <a:rPr lang="en-US" dirty="0" err="1"/>
              <a:t>zeropoints</a:t>
            </a:r>
            <a:r>
              <a:rPr lang="en-US" dirty="0"/>
              <a:t> or transformation coefficients!</a:t>
            </a:r>
          </a:p>
          <a:p>
            <a:r>
              <a:rPr lang="en-US" dirty="0"/>
              <a:t>This is often the case when studying </a:t>
            </a:r>
            <a:r>
              <a:rPr lang="en-US" i="1" dirty="0"/>
              <a:t>variability </a:t>
            </a:r>
            <a:r>
              <a:rPr lang="en-US" dirty="0"/>
              <a:t>of objects, where the science comes from the change of flux, without necessarily needing to know what the flux is</a:t>
            </a:r>
          </a:p>
        </p:txBody>
      </p:sp>
    </p:spTree>
    <p:extLst>
      <p:ext uri="{BB962C8B-B14F-4D97-AF65-F5344CB8AC3E}">
        <p14:creationId xmlns:p14="http://schemas.microsoft.com/office/powerpoint/2010/main" val="2807340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FECD-0F50-DB4D-8589-675BA4892569}"/>
              </a:ext>
            </a:extLst>
          </p:cNvPr>
          <p:cNvSpPr>
            <a:spLocks noGrp="1"/>
          </p:cNvSpPr>
          <p:nvPr>
            <p:ph type="title"/>
          </p:nvPr>
        </p:nvSpPr>
        <p:spPr/>
        <p:txBody>
          <a:bodyPr/>
          <a:lstStyle/>
          <a:p>
            <a:r>
              <a:rPr lang="en-US" dirty="0"/>
              <a:t>All-sky photometry</a:t>
            </a:r>
          </a:p>
        </p:txBody>
      </p:sp>
      <p:sp>
        <p:nvSpPr>
          <p:cNvPr id="3" name="Content Placeholder 2">
            <a:extLst>
              <a:ext uri="{FF2B5EF4-FFF2-40B4-BE49-F238E27FC236}">
                <a16:creationId xmlns:a16="http://schemas.microsoft.com/office/drawing/2014/main" id="{EF6DF789-CB86-E34E-9FAA-03A84C9932CE}"/>
              </a:ext>
            </a:extLst>
          </p:cNvPr>
          <p:cNvSpPr>
            <a:spLocks noGrp="1"/>
          </p:cNvSpPr>
          <p:nvPr>
            <p:ph idx="1"/>
          </p:nvPr>
        </p:nvSpPr>
        <p:spPr/>
        <p:txBody>
          <a:bodyPr/>
          <a:lstStyle/>
          <a:p>
            <a:r>
              <a:rPr lang="en-US" dirty="0"/>
              <a:t>What if you don’t have reference stars with known magnitude in the same field as observations of your program object?</a:t>
            </a:r>
          </a:p>
          <a:p>
            <a:r>
              <a:rPr lang="en-US" dirty="0"/>
              <a:t>Need to compare with reference stars in other observations</a:t>
            </a:r>
          </a:p>
          <a:p>
            <a:r>
              <a:rPr lang="en-US" dirty="0"/>
              <a:t>Now, atmospheric effects don’t cancel out! Need to account for different atmospheric absorption in different directions</a:t>
            </a:r>
          </a:p>
          <a:p>
            <a:pPr lvl="1"/>
            <a:r>
              <a:rPr lang="en-US" dirty="0"/>
              <a:t>As we’ll discuss, this can be characterized as a function of </a:t>
            </a:r>
            <a:r>
              <a:rPr lang="en-US" i="1" dirty="0"/>
              <a:t>airmass </a:t>
            </a:r>
            <a:r>
              <a:rPr lang="en-US" dirty="0"/>
              <a:t>: how thick the column of atmosphere is in a given direction</a:t>
            </a:r>
          </a:p>
          <a:p>
            <a:pPr lvl="1"/>
            <a:r>
              <a:rPr lang="en-US" dirty="0"/>
              <a:t>That only works if conditions are “photometric”</a:t>
            </a:r>
          </a:p>
        </p:txBody>
      </p:sp>
    </p:spTree>
    <p:extLst>
      <p:ext uri="{BB962C8B-B14F-4D97-AF65-F5344CB8AC3E}">
        <p14:creationId xmlns:p14="http://schemas.microsoft.com/office/powerpoint/2010/main" val="377209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B863F-F982-E84F-AB5C-E414D4BD8702}"/>
              </a:ext>
            </a:extLst>
          </p:cNvPr>
          <p:cNvSpPr>
            <a:spLocks noGrp="1"/>
          </p:cNvSpPr>
          <p:nvPr>
            <p:ph type="title"/>
          </p:nvPr>
        </p:nvSpPr>
        <p:spPr/>
        <p:txBody>
          <a:bodyPr/>
          <a:lstStyle/>
          <a:p>
            <a:r>
              <a:rPr lang="en-US" dirty="0"/>
              <a:t>Surface brightness</a:t>
            </a:r>
          </a:p>
        </p:txBody>
      </p:sp>
      <p:sp>
        <p:nvSpPr>
          <p:cNvPr id="3" name="Content Placeholder 2">
            <a:extLst>
              <a:ext uri="{FF2B5EF4-FFF2-40B4-BE49-F238E27FC236}">
                <a16:creationId xmlns:a16="http://schemas.microsoft.com/office/drawing/2014/main" id="{BAA9E9D4-7EB4-C044-A176-121474E37712}"/>
              </a:ext>
            </a:extLst>
          </p:cNvPr>
          <p:cNvSpPr>
            <a:spLocks noGrp="1"/>
          </p:cNvSpPr>
          <p:nvPr>
            <p:ph idx="1"/>
          </p:nvPr>
        </p:nvSpPr>
        <p:spPr>
          <a:xfrm>
            <a:off x="838200" y="1825625"/>
            <a:ext cx="7704909" cy="4444546"/>
          </a:xfrm>
        </p:spPr>
        <p:txBody>
          <a:bodyPr>
            <a:normAutofit fontScale="92500" lnSpcReduction="10000"/>
          </a:bodyPr>
          <a:lstStyle/>
          <a:p>
            <a:r>
              <a:rPr lang="en-US" dirty="0"/>
              <a:t>the amount of energy received in a unit surface element per unit time from a unit solid angle in the direction ( </a:t>
            </a:r>
            <a:r>
              <a:rPr lang="el-GR" i="1" dirty="0"/>
              <a:t>θ</a:t>
            </a:r>
            <a:r>
              <a:rPr lang="el-GR" dirty="0"/>
              <a:t>, </a:t>
            </a:r>
            <a:r>
              <a:rPr lang="el-GR" i="1" dirty="0"/>
              <a:t>φ</a:t>
            </a:r>
            <a:r>
              <a:rPr lang="el-GR" dirty="0"/>
              <a:t>), </a:t>
            </a:r>
            <a:r>
              <a:rPr lang="en-US" dirty="0"/>
              <a:t>where </a:t>
            </a:r>
            <a:r>
              <a:rPr lang="el-GR" i="1" dirty="0"/>
              <a:t>θ</a:t>
            </a:r>
            <a:r>
              <a:rPr lang="el-GR" dirty="0"/>
              <a:t> </a:t>
            </a:r>
            <a:r>
              <a:rPr lang="en-US" dirty="0"/>
              <a:t>is the angle away from the normal to the detector surface element, and </a:t>
            </a:r>
            <a:r>
              <a:rPr lang="el-GR" i="1" dirty="0"/>
              <a:t>φ</a:t>
            </a:r>
            <a:r>
              <a:rPr lang="el-GR" dirty="0"/>
              <a:t> </a:t>
            </a:r>
            <a:r>
              <a:rPr lang="en-US" dirty="0"/>
              <a:t>the azimuthal angle. </a:t>
            </a:r>
          </a:p>
          <a:p>
            <a:r>
              <a:rPr lang="en-US" dirty="0"/>
              <a:t>The solid angle is related to the physical size of an object and its distance: </a:t>
            </a:r>
            <a:r>
              <a:rPr lang="el-GR" i="1" dirty="0"/>
              <a:t>Ω</a:t>
            </a:r>
            <a:r>
              <a:rPr lang="el-GR" dirty="0"/>
              <a:t> = </a:t>
            </a:r>
            <a:r>
              <a:rPr lang="en-US" i="1" dirty="0"/>
              <a:t>A</a:t>
            </a:r>
            <a:r>
              <a:rPr lang="en-US" dirty="0"/>
              <a:t>/</a:t>
            </a:r>
            <a:r>
              <a:rPr lang="en-US" i="1" dirty="0"/>
              <a:t>d</a:t>
            </a:r>
            <a:r>
              <a:rPr lang="en-US" baseline="30000" dirty="0"/>
              <a:t>2</a:t>
            </a:r>
            <a:r>
              <a:rPr lang="en-US" dirty="0"/>
              <a:t>. Note units often used for solid angle: </a:t>
            </a:r>
          </a:p>
          <a:p>
            <a:pPr lvl="1"/>
            <a:r>
              <a:rPr lang="en-US" dirty="0" err="1"/>
              <a:t>sterradian</a:t>
            </a:r>
            <a:r>
              <a:rPr lang="en-US" dirty="0"/>
              <a:t> : 4𝜋 in a sphere</a:t>
            </a:r>
          </a:p>
          <a:p>
            <a:pPr lvl="1"/>
            <a:r>
              <a:rPr lang="en-US" dirty="0"/>
              <a:t>square degree : 4𝜋 (180/𝜋)</a:t>
            </a:r>
            <a:r>
              <a:rPr lang="en-US" baseline="30000" dirty="0"/>
              <a:t>2  </a:t>
            </a:r>
            <a:r>
              <a:rPr lang="en-US" dirty="0"/>
              <a:t>≈41253 square degrees in a sphere</a:t>
            </a:r>
          </a:p>
          <a:p>
            <a:pPr lvl="1"/>
            <a:r>
              <a:rPr lang="en-US" dirty="0"/>
              <a:t>square arcsec</a:t>
            </a:r>
          </a:p>
        </p:txBody>
      </p:sp>
      <p:pic>
        <p:nvPicPr>
          <p:cNvPr id="9" name="Picture 8">
            <a:extLst>
              <a:ext uri="{FF2B5EF4-FFF2-40B4-BE49-F238E27FC236}">
                <a16:creationId xmlns:a16="http://schemas.microsoft.com/office/drawing/2014/main" id="{076C43D6-70AD-5744-91DC-AFAD0CEB8EF6}"/>
              </a:ext>
            </a:extLst>
          </p:cNvPr>
          <p:cNvPicPr>
            <a:picLocks noChangeAspect="1"/>
          </p:cNvPicPr>
          <p:nvPr/>
        </p:nvPicPr>
        <p:blipFill>
          <a:blip r:embed="rId2"/>
          <a:stretch>
            <a:fillRect/>
          </a:stretch>
        </p:blipFill>
        <p:spPr>
          <a:xfrm>
            <a:off x="8492308" y="643166"/>
            <a:ext cx="3303452" cy="3303452"/>
          </a:xfrm>
          <a:prstGeom prst="rect">
            <a:avLst/>
          </a:prstGeom>
        </p:spPr>
      </p:pic>
    </p:spTree>
    <p:extLst>
      <p:ext uri="{BB962C8B-B14F-4D97-AF65-F5344CB8AC3E}">
        <p14:creationId xmlns:p14="http://schemas.microsoft.com/office/powerpoint/2010/main" val="3455357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DFA3-FB65-E543-A538-4C58FD0E5A90}"/>
              </a:ext>
            </a:extLst>
          </p:cNvPr>
          <p:cNvSpPr>
            <a:spLocks noGrp="1"/>
          </p:cNvSpPr>
          <p:nvPr>
            <p:ph type="title"/>
          </p:nvPr>
        </p:nvSpPr>
        <p:spPr/>
        <p:txBody>
          <a:bodyPr/>
          <a:lstStyle/>
          <a:p>
            <a:r>
              <a:rPr lang="en-US" dirty="0"/>
              <a:t>Flux</a:t>
            </a:r>
          </a:p>
        </p:txBody>
      </p:sp>
      <p:sp>
        <p:nvSpPr>
          <p:cNvPr id="3" name="Content Placeholder 2">
            <a:extLst>
              <a:ext uri="{FF2B5EF4-FFF2-40B4-BE49-F238E27FC236}">
                <a16:creationId xmlns:a16="http://schemas.microsoft.com/office/drawing/2014/main" id="{546FE351-24DB-D64F-9EFB-83B0AA9C66F2}"/>
              </a:ext>
            </a:extLst>
          </p:cNvPr>
          <p:cNvSpPr>
            <a:spLocks noGrp="1"/>
          </p:cNvSpPr>
          <p:nvPr>
            <p:ph idx="1"/>
          </p:nvPr>
        </p:nvSpPr>
        <p:spPr>
          <a:xfrm>
            <a:off x="838200" y="1825625"/>
            <a:ext cx="7654108" cy="5024438"/>
          </a:xfrm>
        </p:spPr>
        <p:txBody>
          <a:bodyPr/>
          <a:lstStyle/>
          <a:p>
            <a:r>
              <a:rPr lang="en-US" altLang="en-US" dirty="0">
                <a:solidFill>
                  <a:srgbClr val="000000"/>
                </a:solidFill>
              </a:rPr>
              <a:t>The flux is the amount of energy passing through a unit surface element in all directions, defined by</a:t>
            </a:r>
          </a:p>
          <a:p>
            <a:pPr marL="0" indent="0">
              <a:buNone/>
            </a:pPr>
            <a:r>
              <a:rPr lang="en-US" altLang="en-US" dirty="0">
                <a:solidFill>
                  <a:srgbClr val="000000"/>
                </a:solidFill>
              </a:rPr>
              <a:t>                </a:t>
            </a:r>
            <a:r>
              <a:rPr lang="en-US" altLang="en-US" i="1" dirty="0" err="1">
                <a:solidFill>
                  <a:srgbClr val="000000"/>
                </a:solidFill>
              </a:rPr>
              <a:t>F</a:t>
            </a:r>
            <a:r>
              <a:rPr lang="en-US" altLang="en-US" i="1" baseline="-30000" dirty="0" err="1">
                <a:solidFill>
                  <a:srgbClr val="000000"/>
                </a:solidFill>
              </a:rPr>
              <a:t>ν</a:t>
            </a:r>
            <a:r>
              <a:rPr lang="en-US" altLang="en-US" dirty="0">
                <a:solidFill>
                  <a:srgbClr val="000000"/>
                </a:solidFill>
              </a:rPr>
              <a:t> =  ∫ </a:t>
            </a:r>
            <a:r>
              <a:rPr lang="en-US" altLang="en-US" i="1" dirty="0" err="1">
                <a:solidFill>
                  <a:srgbClr val="000000"/>
                </a:solidFill>
              </a:rPr>
              <a:t>I</a:t>
            </a:r>
            <a:r>
              <a:rPr lang="en-US" altLang="en-US" i="1" baseline="-30000" dirty="0" err="1">
                <a:solidFill>
                  <a:srgbClr val="000000"/>
                </a:solidFill>
              </a:rPr>
              <a:t>ν</a:t>
            </a:r>
            <a:r>
              <a:rPr lang="en-US" altLang="en-US" dirty="0" err="1">
                <a:solidFill>
                  <a:srgbClr val="000000"/>
                </a:solidFill>
              </a:rPr>
              <a:t>cos</a:t>
            </a:r>
            <a:r>
              <a:rPr lang="en-US" altLang="en-US" i="1" dirty="0" err="1">
                <a:solidFill>
                  <a:srgbClr val="000000"/>
                </a:solidFill>
              </a:rPr>
              <a:t>θdΩ</a:t>
            </a:r>
            <a:endParaRPr lang="en-US" altLang="en-US" i="1" dirty="0">
              <a:solidFill>
                <a:srgbClr val="000000"/>
              </a:solidFill>
            </a:endParaRPr>
          </a:p>
          <a:p>
            <a:pPr marL="0" indent="0">
              <a:buNone/>
            </a:pPr>
            <a:r>
              <a:rPr lang="en-US" altLang="en-US" dirty="0">
                <a:solidFill>
                  <a:srgbClr val="000000"/>
                </a:solidFill>
              </a:rPr>
              <a:t>where </a:t>
            </a:r>
            <a:r>
              <a:rPr lang="en-US" altLang="en-US" i="1" dirty="0" err="1">
                <a:solidFill>
                  <a:srgbClr val="000000"/>
                </a:solidFill>
              </a:rPr>
              <a:t>dΩ</a:t>
            </a:r>
            <a:r>
              <a:rPr lang="en-US" altLang="en-US" dirty="0">
                <a:solidFill>
                  <a:srgbClr val="000000"/>
                </a:solidFill>
              </a:rPr>
              <a:t> is the solid angle element, and the integration is over the entire solid angle subtended by the object</a:t>
            </a:r>
          </a:p>
          <a:p>
            <a:pPr marL="0" indent="0">
              <a:buNone/>
            </a:pPr>
            <a:r>
              <a:rPr lang="en-US" altLang="en-US" dirty="0">
                <a:solidFill>
                  <a:srgbClr val="000000"/>
                </a:solidFill>
              </a:rPr>
              <a:t>In astronomical applications, we usually point our telescope in the direction of the object, so </a:t>
            </a:r>
            <a:r>
              <a:rPr lang="en-US" altLang="en-US" i="1" dirty="0" err="1">
                <a:solidFill>
                  <a:srgbClr val="000000"/>
                </a:solidFill>
              </a:rPr>
              <a:t>θ</a:t>
            </a:r>
            <a:r>
              <a:rPr lang="en-US" altLang="en-US" i="1" dirty="0">
                <a:solidFill>
                  <a:srgbClr val="000000"/>
                </a:solidFill>
              </a:rPr>
              <a:t>=0, </a:t>
            </a:r>
            <a:r>
              <a:rPr lang="en-US" altLang="en-US" dirty="0">
                <a:solidFill>
                  <a:srgbClr val="000000"/>
                </a:solidFill>
              </a:rPr>
              <a:t>and the area we integrate over is small, so </a:t>
            </a:r>
            <a:r>
              <a:rPr lang="en-US" altLang="en-US" dirty="0" err="1">
                <a:solidFill>
                  <a:srgbClr val="000000"/>
                </a:solidFill>
              </a:rPr>
              <a:t>cos</a:t>
            </a:r>
            <a:r>
              <a:rPr lang="en-US" altLang="en-US" i="1" dirty="0" err="1">
                <a:solidFill>
                  <a:srgbClr val="000000"/>
                </a:solidFill>
              </a:rPr>
              <a:t>θ</a:t>
            </a:r>
            <a:r>
              <a:rPr lang="en-US" altLang="en-US" i="1" dirty="0">
                <a:solidFill>
                  <a:srgbClr val="000000"/>
                </a:solidFill>
              </a:rPr>
              <a:t> </a:t>
            </a:r>
            <a:r>
              <a:rPr lang="en-US" altLang="en-US" dirty="0">
                <a:solidFill>
                  <a:srgbClr val="000000"/>
                </a:solidFill>
              </a:rPr>
              <a:t>is well approximated by unity</a:t>
            </a:r>
            <a:endParaRPr lang="en-US" altLang="en-US" dirty="0"/>
          </a:p>
          <a:p>
            <a:pPr marL="0" indent="0">
              <a:buNone/>
            </a:pPr>
            <a:endParaRPr lang="en-US" altLang="en-US" dirty="0"/>
          </a:p>
          <a:p>
            <a:endParaRPr lang="en-US" dirty="0"/>
          </a:p>
        </p:txBody>
      </p:sp>
      <p:sp>
        <p:nvSpPr>
          <p:cNvPr id="5" name="AutoShape 2" descr="$\displaystyle \int$">
            <a:extLst>
              <a:ext uri="{FF2B5EF4-FFF2-40B4-BE49-F238E27FC236}">
                <a16:creationId xmlns:a16="http://schemas.microsoft.com/office/drawing/2014/main" id="{176CEACD-9EC6-4545-BE48-A094E707988B}"/>
              </a:ext>
            </a:extLst>
          </p:cNvPr>
          <p:cNvSpPr>
            <a:spLocks noChangeAspect="1" noChangeArrowheads="1"/>
          </p:cNvSpPr>
          <p:nvPr/>
        </p:nvSpPr>
        <p:spPr bwMode="auto">
          <a:xfrm>
            <a:off x="57308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isplaystyle \int$">
            <a:extLst>
              <a:ext uri="{FF2B5EF4-FFF2-40B4-BE49-F238E27FC236}">
                <a16:creationId xmlns:a16="http://schemas.microsoft.com/office/drawing/2014/main" id="{50833376-5248-CB46-8D3D-96FCACB45766}"/>
              </a:ext>
            </a:extLst>
          </p:cNvPr>
          <p:cNvSpPr>
            <a:spLocks noChangeAspect="1" noChangeArrowheads="1"/>
          </p:cNvSpPr>
          <p:nvPr/>
        </p:nvSpPr>
        <p:spPr bwMode="auto">
          <a:xfrm>
            <a:off x="72548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469F98F4-2669-0F4D-B147-CF66A42F8DFF}"/>
              </a:ext>
            </a:extLst>
          </p:cNvPr>
          <p:cNvPicPr>
            <a:picLocks noChangeAspect="1"/>
          </p:cNvPicPr>
          <p:nvPr/>
        </p:nvPicPr>
        <p:blipFill>
          <a:blip r:embed="rId2"/>
          <a:stretch>
            <a:fillRect/>
          </a:stretch>
        </p:blipFill>
        <p:spPr>
          <a:xfrm>
            <a:off x="8492308" y="173899"/>
            <a:ext cx="3303452" cy="3303452"/>
          </a:xfrm>
          <a:prstGeom prst="rect">
            <a:avLst/>
          </a:prstGeom>
        </p:spPr>
      </p:pic>
    </p:spTree>
    <p:extLst>
      <p:ext uri="{BB962C8B-B14F-4D97-AF65-F5344CB8AC3E}">
        <p14:creationId xmlns:p14="http://schemas.microsoft.com/office/powerpoint/2010/main" val="92466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A0DDB-54FE-DF42-9A61-14B612AC7AD4}"/>
              </a:ext>
            </a:extLst>
          </p:cNvPr>
          <p:cNvSpPr>
            <a:spLocks noGrp="1"/>
          </p:cNvSpPr>
          <p:nvPr>
            <p:ph type="title"/>
          </p:nvPr>
        </p:nvSpPr>
        <p:spPr/>
        <p:txBody>
          <a:bodyPr/>
          <a:lstStyle/>
          <a:p>
            <a:r>
              <a:rPr lang="en-US" dirty="0"/>
              <a:t>Luminosity</a:t>
            </a:r>
          </a:p>
        </p:txBody>
      </p:sp>
      <p:sp>
        <p:nvSpPr>
          <p:cNvPr id="3" name="Content Placeholder 2">
            <a:extLst>
              <a:ext uri="{FF2B5EF4-FFF2-40B4-BE49-F238E27FC236}">
                <a16:creationId xmlns:a16="http://schemas.microsoft.com/office/drawing/2014/main" id="{2BAF6B61-4F64-304C-ABD3-6C17E76DD123}"/>
              </a:ext>
            </a:extLst>
          </p:cNvPr>
          <p:cNvSpPr>
            <a:spLocks noGrp="1"/>
          </p:cNvSpPr>
          <p:nvPr>
            <p:ph idx="1"/>
          </p:nvPr>
        </p:nvSpPr>
        <p:spPr/>
        <p:txBody>
          <a:bodyPr/>
          <a:lstStyle/>
          <a:p>
            <a:r>
              <a:rPr lang="en-US" dirty="0"/>
              <a:t>The luminosity is the </a:t>
            </a:r>
            <a:r>
              <a:rPr lang="en-US" i="1" dirty="0"/>
              <a:t>intrinsic</a:t>
            </a:r>
            <a:r>
              <a:rPr lang="en-US" dirty="0"/>
              <a:t> energy emitted by the source per second. For an </a:t>
            </a:r>
            <a:r>
              <a:rPr lang="en-US" dirty="0" err="1"/>
              <a:t>isotropically</a:t>
            </a:r>
            <a:r>
              <a:rPr lang="en-US" dirty="0"/>
              <a:t> emitting source: </a:t>
            </a:r>
          </a:p>
          <a:p>
            <a:pPr marL="0" indent="0">
              <a:buNone/>
            </a:pPr>
            <a:r>
              <a:rPr lang="en-US" i="1" dirty="0"/>
              <a:t>                    L</a:t>
            </a:r>
            <a:r>
              <a:rPr lang="en-US" dirty="0"/>
              <a:t> = 4</a:t>
            </a:r>
            <a:r>
              <a:rPr lang="el-GR" i="1" dirty="0"/>
              <a:t>π</a:t>
            </a:r>
            <a:r>
              <a:rPr lang="en-US" i="1" dirty="0"/>
              <a:t>d</a:t>
            </a:r>
            <a:r>
              <a:rPr lang="en-US" baseline="30000" dirty="0"/>
              <a:t>2</a:t>
            </a:r>
            <a:r>
              <a:rPr lang="en-US" i="1" dirty="0"/>
              <a:t>F</a:t>
            </a:r>
          </a:p>
          <a:p>
            <a:pPr marL="0" indent="0">
              <a:buNone/>
            </a:pPr>
            <a:r>
              <a:rPr lang="en-US" dirty="0"/>
              <a:t>where </a:t>
            </a:r>
            <a:r>
              <a:rPr lang="en-US" i="1" dirty="0"/>
              <a:t>d</a:t>
            </a:r>
            <a:r>
              <a:rPr lang="en-US" dirty="0"/>
              <a:t> is the distance to the source</a:t>
            </a:r>
          </a:p>
          <a:p>
            <a:r>
              <a:rPr lang="en-US" dirty="0"/>
              <a:t>For a isotropic, constant source, this leads to the inverse square law:</a:t>
            </a:r>
          </a:p>
          <a:p>
            <a:pPr marL="0" indent="0">
              <a:buNone/>
            </a:pPr>
            <a:r>
              <a:rPr lang="en-US" dirty="0"/>
              <a:t>                    F = L / 4</a:t>
            </a:r>
            <a:r>
              <a:rPr lang="el-GR" i="1" dirty="0"/>
              <a:t>π</a:t>
            </a:r>
            <a:r>
              <a:rPr lang="en-US" i="1" dirty="0"/>
              <a:t>d</a:t>
            </a:r>
            <a:r>
              <a:rPr lang="en-US" baseline="30000" dirty="0"/>
              <a:t>2</a:t>
            </a:r>
            <a:endParaRPr lang="en-US" dirty="0"/>
          </a:p>
          <a:p>
            <a:pPr marL="0" indent="0">
              <a:buNone/>
            </a:pPr>
            <a:endParaRPr lang="en-US" dirty="0"/>
          </a:p>
        </p:txBody>
      </p:sp>
    </p:spTree>
    <p:extLst>
      <p:ext uri="{BB962C8B-B14F-4D97-AF65-F5344CB8AC3E}">
        <p14:creationId xmlns:p14="http://schemas.microsoft.com/office/powerpoint/2010/main" val="2057069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53221</TotalTime>
  <Words>4983</Words>
  <Application>Microsoft Macintosh PowerPoint</Application>
  <PresentationFormat>Widescreen</PresentationFormat>
  <Paragraphs>391</Paragraphs>
  <Slides>69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Calibri Light</vt:lpstr>
      <vt:lpstr>Cambria Math</vt:lpstr>
      <vt:lpstr>Wingdings</vt:lpstr>
      <vt:lpstr>Office Theme</vt:lpstr>
      <vt:lpstr>ASTR 535 : Observational Techniques</vt:lpstr>
      <vt:lpstr>Learning objectives</vt:lpstr>
      <vt:lpstr>Light and the electromagnetic spectrum</vt:lpstr>
      <vt:lpstr>Energy, frequency, wavelength, and speed</vt:lpstr>
      <vt:lpstr>Units</vt:lpstr>
      <vt:lpstr>Measuring light</vt:lpstr>
      <vt:lpstr>Surface brightness</vt:lpstr>
      <vt:lpstr>Flux</vt:lpstr>
      <vt:lpstr>Luminosity</vt:lpstr>
      <vt:lpstr>What do we observe?</vt:lpstr>
      <vt:lpstr>Monochromatic flux</vt:lpstr>
      <vt:lpstr>Monochromatic fluxes</vt:lpstr>
      <vt:lpstr>Units</vt:lpstr>
      <vt:lpstr>Photon flux</vt:lpstr>
      <vt:lpstr>Polarization</vt:lpstr>
      <vt:lpstr>Terminology of astronomical measurements</vt:lpstr>
      <vt:lpstr>PowerPoint Presentation</vt:lpstr>
      <vt:lpstr>ASTR 535 : Observational Techniques</vt:lpstr>
      <vt:lpstr>Learning objectives</vt:lpstr>
      <vt:lpstr>Magnitudes</vt:lpstr>
      <vt:lpstr>Magnitudes and relative fluxes</vt:lpstr>
      <vt:lpstr>Magnitudes and relative fluxes</vt:lpstr>
      <vt:lpstr>Luminosities and absolute magnitudes</vt:lpstr>
      <vt:lpstr>Monochromatic magnitudes</vt:lpstr>
      <vt:lpstr>PowerPoint Presentation</vt:lpstr>
      <vt:lpstr>ASTR 535 : Observational Techniques</vt:lpstr>
      <vt:lpstr>Photometric systems</vt:lpstr>
      <vt:lpstr>Photometric systems</vt:lpstr>
      <vt:lpstr>STMAG : relative to constant F𝜆</vt:lpstr>
      <vt:lpstr>ABNU: relative to a constant F𝜈</vt:lpstr>
      <vt:lpstr>Bandpass magnitudes vs monochromatic magnitudes</vt:lpstr>
      <vt:lpstr>Bandpass magnitudes</vt:lpstr>
      <vt:lpstr>VEGAMAG</vt:lpstr>
      <vt:lpstr>What photometric systems are used?</vt:lpstr>
      <vt:lpstr>PowerPoint Presentation</vt:lpstr>
      <vt:lpstr>Why are there different systems?</vt:lpstr>
      <vt:lpstr>PowerPoint Presentation</vt:lpstr>
      <vt:lpstr>ASTR 535 : Observational Techniques</vt:lpstr>
      <vt:lpstr>Converting magnitudes to fluxes</vt:lpstr>
      <vt:lpstr>Photometric system data</vt:lpstr>
      <vt:lpstr>Estimating flux for objects</vt:lpstr>
      <vt:lpstr>PowerPoint Presentation</vt:lpstr>
      <vt:lpstr>ASTR 535 : Observational Techniques</vt:lpstr>
      <vt:lpstr>What is a color?</vt:lpstr>
      <vt:lpstr>Application</vt:lpstr>
      <vt:lpstr>Colors</vt:lpstr>
      <vt:lpstr>PowerPoint Presentation</vt:lpstr>
      <vt:lpstr>ASTR 535 : Observational Techniques</vt:lpstr>
      <vt:lpstr>Learning objectives</vt:lpstr>
      <vt:lpstr>What objects emit and what we observe</vt:lpstr>
      <vt:lpstr>Signal equation</vt:lpstr>
      <vt:lpstr>Observed photon flux, S’</vt:lpstr>
      <vt:lpstr>Using the signal equation</vt:lpstr>
      <vt:lpstr>Other uses of the signal equation</vt:lpstr>
      <vt:lpstr>PowerPoint Presentation</vt:lpstr>
      <vt:lpstr>ASTR 535 : Observational Techniques</vt:lpstr>
      <vt:lpstr>Learning objectives</vt:lpstr>
      <vt:lpstr>Measuring brightnesses of objects</vt:lpstr>
      <vt:lpstr>Differential photometry </vt:lpstr>
      <vt:lpstr>Differential photometry in practice: simple case</vt:lpstr>
      <vt:lpstr>Instrumental Zeropoint</vt:lpstr>
      <vt:lpstr>Real world issue: filter/sensitivity variation</vt:lpstr>
      <vt:lpstr>Accounting for sensitivity differences</vt:lpstr>
      <vt:lpstr>Transformation coefficients</vt:lpstr>
      <vt:lpstr>Multi-bandpass photometry</vt:lpstr>
      <vt:lpstr>Multi-bandpass photometry</vt:lpstr>
      <vt:lpstr>Subtleties</vt:lpstr>
      <vt:lpstr>Simple differential photometry</vt:lpstr>
      <vt:lpstr>All-sky photometry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 535</dc:title>
  <dc:creator>Jon Holtzman</dc:creator>
  <cp:lastModifiedBy>Jon Holtzman</cp:lastModifiedBy>
  <cp:revision>96</cp:revision>
  <dcterms:created xsi:type="dcterms:W3CDTF">2019-08-21T22:04:55Z</dcterms:created>
  <dcterms:modified xsi:type="dcterms:W3CDTF">2023-08-28T20:46:39Z</dcterms:modified>
</cp:coreProperties>
</file>