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3" r:id="rId9"/>
    <p:sldId id="264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61"/>
    <p:restoredTop sz="94694"/>
  </p:normalViewPr>
  <p:slideViewPr>
    <p:cSldViewPr snapToGrid="0" snapToObjects="1">
      <p:cViewPr varScale="1">
        <p:scale>
          <a:sx n="115" d="100"/>
          <a:sy n="115" d="100"/>
        </p:scale>
        <p:origin x="2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0DF45-9AB0-5F4E-A41B-365E06E3BC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EF7E96-88E2-AF42-9F66-61309DCA69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D45C8-0047-4541-95DC-743E3D457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866B-2EBE-2F4A-9D3F-72715ED7D198}" type="datetimeFigureOut">
              <a:rPr lang="en-US" smtClean="0"/>
              <a:t>8/16/23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A2878-BB2F-CB47-B0CB-0CA3B8883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B09E1-5DBC-B64C-9B6B-C29E87331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2B25-E338-3447-8D37-41EAF218E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63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8BE40-98E6-654B-981A-817A35960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A6C9-17FC-AE43-B259-193AA165BD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FAD29-D0F3-934E-BFD5-5EA227136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866B-2EBE-2F4A-9D3F-72715ED7D198}" type="datetimeFigureOut">
              <a:rPr lang="en-US" smtClean="0"/>
              <a:t>8/16/23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C2B57F-A58F-A341-A049-F1EB5CD92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DAD06-E53C-F144-9A93-AD183C6F3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2B25-E338-3447-8D37-41EAF218E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240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38AA58-C633-4F40-9A51-0CFBA4C350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FB9F24-F391-C641-8124-6EDEF97A61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475D7-F7AB-EC49-AC6E-912FACE75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866B-2EBE-2F4A-9D3F-72715ED7D198}" type="datetimeFigureOut">
              <a:rPr lang="en-US" smtClean="0"/>
              <a:t>8/16/23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56CBE-0324-8D44-8F8E-B3158270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CFAD04-E458-5541-BC73-B01C5D382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2B25-E338-3447-8D37-41EAF218E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439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346B7-4014-904E-AF0A-64E028B89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92711-A3A9-C94E-952D-87992285E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E57C6-D3A9-FA46-8292-5F28E1970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866B-2EBE-2F4A-9D3F-72715ED7D198}" type="datetimeFigureOut">
              <a:rPr lang="en-US" smtClean="0"/>
              <a:t>8/16/23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F49C6-0C94-2F4E-8C88-DC45CAAE9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7E555-FBB2-7843-A230-700AFE29F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2B25-E338-3447-8D37-41EAF218E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72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1653B-08C8-5C45-A8EA-008501DD0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1866F0-FAF7-0245-98F8-65D524581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BD1AB-C88D-BF4D-AEE5-014626526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866B-2EBE-2F4A-9D3F-72715ED7D198}" type="datetimeFigureOut">
              <a:rPr lang="en-US" smtClean="0"/>
              <a:t>8/16/23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6992B-2413-044F-AD24-297163AB8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9C33B-E3B9-2448-9DD3-F3AF9D47F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2B25-E338-3447-8D37-41EAF218E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97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049C0-FEDF-D147-A6F2-F4D2ADD12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96711-A7AD-BB48-92E7-4E2D29332C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A84D96-CCFD-D84B-9EAC-CD1903837D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33E746-FA12-4146-99D7-E0319A97E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866B-2EBE-2F4A-9D3F-72715ED7D198}" type="datetimeFigureOut">
              <a:rPr lang="en-US" smtClean="0"/>
              <a:t>8/16/23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79BB22-B0CD-8544-93BB-EDAAACF9B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7DB207-31FD-DE46-A85E-EC6C3F9EC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2B25-E338-3447-8D37-41EAF218E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42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21F85-1382-284C-B0C3-8A0C2D316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815C69-A25C-7B45-ADBA-510FF1083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685F99-0943-094D-96CA-1839E0743D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85941E-6912-9246-88A4-60983B0C07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E64A12-6214-7C49-958C-C07708125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0ADE0B-FB46-4D49-9173-7EAA83655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866B-2EBE-2F4A-9D3F-72715ED7D198}" type="datetimeFigureOut">
              <a:rPr lang="en-US" smtClean="0"/>
              <a:t>8/16/23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38BC29-9501-2540-A13E-A6A3AC0DB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F57338-539A-814B-B80F-9F47C23E1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2B25-E338-3447-8D37-41EAF218E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19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1414A-23ED-1448-A11C-A26D9593F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972401-3815-B342-844A-2CE6B759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866B-2EBE-2F4A-9D3F-72715ED7D198}" type="datetimeFigureOut">
              <a:rPr lang="en-US" smtClean="0"/>
              <a:t>8/16/23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67B4D6-A69F-D849-AB3B-A0C6D8900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C18829-85EC-B340-85BA-74D1DA428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2B25-E338-3447-8D37-41EAF218E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002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5052BB-C987-2944-B5B2-D4C83BF36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866B-2EBE-2F4A-9D3F-72715ED7D198}" type="datetimeFigureOut">
              <a:rPr lang="en-US" smtClean="0"/>
              <a:t>8/16/23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3C3C41-910C-8242-B48A-98083314C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787E0E-F3A4-9F40-B8F4-4A2C0611F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2B25-E338-3447-8D37-41EAF218E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609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6BF49-5DF1-4D44-A0E1-6FC42C5B1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EC4B3-6BEC-B349-911D-FB401B1B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837844-F053-4A41-A5AF-A25E6CD4F0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013D88-F3D3-A143-8299-0223A0CEE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866B-2EBE-2F4A-9D3F-72715ED7D198}" type="datetimeFigureOut">
              <a:rPr lang="en-US" smtClean="0"/>
              <a:t>8/16/23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CE17D1-9255-974F-9BCC-CE4CFA1B5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DAFE4E-4004-C347-A174-0BF83424B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2B25-E338-3447-8D37-41EAF218E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352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FC0D8-DB1B-6845-866A-6C530050D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B71E4C-568D-A543-BA58-BB802D553A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8F03F0-40C2-8E48-9229-FDE8445B77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BE692B-B44B-324E-9870-293A1E2FF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866B-2EBE-2F4A-9D3F-72715ED7D198}" type="datetimeFigureOut">
              <a:rPr lang="en-US" smtClean="0"/>
              <a:t>8/16/23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16F020-2F96-E14B-AE83-73492D0B9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33DEB-0BDE-5944-96A9-3FC78814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2B25-E338-3447-8D37-41EAF218E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57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F5B1ED-21DB-3B40-AA66-CF62D4335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63DABA-E080-AD4C-8907-9492C4753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F8A24-6498-9447-8AAC-41E0784CF1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C866B-2EBE-2F4A-9D3F-72715ED7D198}" type="datetimeFigureOut">
              <a:rPr lang="en-US" smtClean="0"/>
              <a:t>8/16/23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79E01-D2C7-0B4D-9527-3DB50A19CA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E1C52-4550-7A44-B8AF-C10A936DCD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E2B25-E338-3447-8D37-41EAF218E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194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learn.nmsu.edu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A3289-DF0B-E44E-AC26-BD66481182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ASTR 535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F8B35F-ECCA-A24A-B994-FA3C374790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Observational Techniques</a:t>
            </a:r>
          </a:p>
          <a:p>
            <a:r>
              <a:rPr lang="en-US" dirty="0"/>
              <a:t>Fall 2023</a:t>
            </a:r>
          </a:p>
          <a:p>
            <a:r>
              <a:rPr lang="en-US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3800009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B675A-DE20-B64B-BBF7-70C7A10FA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Assignments by next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555D2-14C1-D744-AC23-6234C6B6B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Course questionnaire by Friday</a:t>
            </a:r>
          </a:p>
          <a:p>
            <a:r>
              <a:rPr lang="en-US" dirty="0"/>
              <a:t>Pre-course assessment by Friday</a:t>
            </a:r>
          </a:p>
          <a:p>
            <a:pPr lvl="1"/>
            <a:r>
              <a:rPr lang="en-US" dirty="0"/>
              <a:t>Purpose</a:t>
            </a:r>
          </a:p>
          <a:p>
            <a:pPr lvl="2"/>
            <a:r>
              <a:rPr lang="en-US" dirty="0"/>
              <a:t>Helps me understand level (and diversity of levels) of students</a:t>
            </a:r>
          </a:p>
          <a:p>
            <a:pPr lvl="2"/>
            <a:r>
              <a:rPr lang="en-US" dirty="0"/>
              <a:t>Possible course baseline for evaluation of effectiveness</a:t>
            </a:r>
          </a:p>
          <a:p>
            <a:pPr lvl="1"/>
            <a:r>
              <a:rPr lang="en-US" dirty="0"/>
              <a:t>Ungraded!</a:t>
            </a:r>
          </a:p>
          <a:p>
            <a:pPr lvl="2"/>
            <a:r>
              <a:rPr lang="en-US" dirty="0"/>
              <a:t>More helpful to mark “Don’t know” than to guess</a:t>
            </a:r>
          </a:p>
          <a:p>
            <a:r>
              <a:rPr lang="en-US" dirty="0"/>
              <a:t>Two video segments</a:t>
            </a:r>
          </a:p>
          <a:p>
            <a:r>
              <a:rPr lang="en-US" dirty="0"/>
              <a:t>Reading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217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01A2D-2DDE-F441-BB98-1BCCD55EF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22534-12F4-0D4B-B590-3FD849238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what is meant by observational techniques in the context of this class</a:t>
            </a:r>
          </a:p>
          <a:p>
            <a:r>
              <a:rPr lang="en-US" dirty="0"/>
              <a:t>Outline course content</a:t>
            </a:r>
          </a:p>
          <a:p>
            <a:r>
              <a:rPr lang="en-US" dirty="0"/>
              <a:t>Discuss the changing nature of observations in astronomy</a:t>
            </a:r>
          </a:p>
          <a:p>
            <a:r>
              <a:rPr lang="en-US" dirty="0"/>
              <a:t>Class logistics</a:t>
            </a:r>
          </a:p>
          <a:p>
            <a:r>
              <a:rPr lang="en-US" dirty="0"/>
              <a:t>Pre-course assessment</a:t>
            </a:r>
          </a:p>
          <a:p>
            <a:r>
              <a:rPr lang="en-US" dirty="0"/>
              <a:t>Introduction to NMSU observing facilities / opportunities</a:t>
            </a:r>
          </a:p>
          <a:p>
            <a:r>
              <a:rPr lang="en-US" dirty="0"/>
              <a:t>Data puzzles (as time permits)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336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784B0-0310-0E49-A675-8E0E4DF3D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Observational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E44CC-D1A8-DF4E-AE50-0E4B76865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510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Goal: how to understand and optimally collect astronomical data and extract information, in principle and in practice. Position you to take advantage of NMSU facilities if you are interested.</a:t>
            </a:r>
          </a:p>
          <a:p>
            <a:r>
              <a:rPr lang="en-US" dirty="0"/>
              <a:t>Observational techniques</a:t>
            </a:r>
          </a:p>
          <a:p>
            <a:pPr lvl="1"/>
            <a:r>
              <a:rPr lang="en-US" dirty="0"/>
              <a:t>Recover intrinsic information from observations: need to understand instrument, atmosphere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Need to understand and minimize uncertainties in measurements: random and systematic</a:t>
            </a:r>
          </a:p>
          <a:p>
            <a:pPr lvl="1"/>
            <a:r>
              <a:rPr lang="en-US" dirty="0"/>
              <a:t>Recognize that techniques evolve with new instrumentation and analysis techniques</a:t>
            </a:r>
          </a:p>
          <a:p>
            <a:r>
              <a:rPr lang="en-US" dirty="0"/>
              <a:t>Learning components</a:t>
            </a:r>
          </a:p>
          <a:p>
            <a:pPr lvl="1"/>
            <a:r>
              <a:rPr lang="en-US" dirty="0"/>
              <a:t>Knowledge: light, uncertainties, atmospheres, telescopes and instruments, data analysis</a:t>
            </a:r>
          </a:p>
          <a:p>
            <a:pPr lvl="2"/>
            <a:r>
              <a:rPr lang="en-US" dirty="0"/>
              <a:t>Different techniques/issues/features for different wavelength regimes: we will restrict to UV/optical and near-infrared ( not high energy or radio)</a:t>
            </a:r>
          </a:p>
          <a:p>
            <a:pPr lvl="1"/>
            <a:r>
              <a:rPr lang="en-US" dirty="0"/>
              <a:t>Practical tools: important, but not a class on data reduction packages (why not?)</a:t>
            </a:r>
          </a:p>
          <a:p>
            <a:pPr lvl="1"/>
            <a:r>
              <a:rPr lang="en-US" dirty="0"/>
              <a:t>Questioning and independent learning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770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0FAE6-51A7-134A-8759-563149963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extrasolar planet transits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1D538-FAC5-794A-9E1F-EEB31617E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Imagine you want to detect extrasolar planets like the Earth by the transit method</a:t>
            </a:r>
          </a:p>
          <a:p>
            <a:pPr lvl="1"/>
            <a:r>
              <a:rPr lang="en-US" dirty="0"/>
              <a:t>What is the transit method?</a:t>
            </a:r>
          </a:p>
          <a:p>
            <a:pPr lvl="1"/>
            <a:r>
              <a:rPr lang="en-US" dirty="0"/>
              <a:t>What is the amplitude of the effect you want to measure?</a:t>
            </a:r>
          </a:p>
          <a:p>
            <a:r>
              <a:rPr lang="en-US" dirty="0"/>
              <a:t>What limits your ability to make this measurement?</a:t>
            </a:r>
          </a:p>
          <a:p>
            <a:pPr lvl="1"/>
            <a:r>
              <a:rPr lang="en-US" dirty="0"/>
              <a:t>Sufficient accuracy of the measurement, limited by</a:t>
            </a:r>
          </a:p>
          <a:p>
            <a:pPr lvl="2"/>
            <a:r>
              <a:rPr lang="en-US" dirty="0"/>
              <a:t>Statistics</a:t>
            </a:r>
          </a:p>
          <a:p>
            <a:pPr lvl="2"/>
            <a:r>
              <a:rPr lang="en-US" dirty="0"/>
              <a:t>Systematics, e.g., atmosphere</a:t>
            </a:r>
          </a:p>
          <a:p>
            <a:pPr lvl="2"/>
            <a:r>
              <a:rPr lang="en-US" dirty="0"/>
              <a:t>Calibration, e.g., flat fielding</a:t>
            </a:r>
          </a:p>
        </p:txBody>
      </p:sp>
    </p:spTree>
    <p:extLst>
      <p:ext uri="{BB962C8B-B14F-4D97-AF65-F5344CB8AC3E}">
        <p14:creationId xmlns:p14="http://schemas.microsoft.com/office/powerpoint/2010/main" val="319631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58A60-98FD-8245-B594-831B65CCC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outline / modules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C801F-6156-8247-A9E8-8FF3CC489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Properties of light /photons</a:t>
            </a:r>
          </a:p>
          <a:p>
            <a:r>
              <a:rPr lang="en-US" dirty="0"/>
              <a:t>Uncertainties</a:t>
            </a:r>
          </a:p>
          <a:p>
            <a:r>
              <a:rPr lang="en-US" dirty="0"/>
              <a:t>Observing concepts and tools</a:t>
            </a:r>
          </a:p>
          <a:p>
            <a:r>
              <a:rPr lang="en-US" dirty="0"/>
              <a:t>Effects of the Earth’s atmosphere</a:t>
            </a:r>
          </a:p>
          <a:p>
            <a:r>
              <a:rPr lang="en-US" dirty="0"/>
              <a:t>Optics / Telescopes</a:t>
            </a:r>
          </a:p>
          <a:p>
            <a:r>
              <a:rPr lang="en-US" dirty="0"/>
              <a:t>Instruments  / Detectors</a:t>
            </a:r>
          </a:p>
          <a:p>
            <a:r>
              <a:rPr lang="en-US" dirty="0"/>
              <a:t>Data reduction/analysis</a:t>
            </a:r>
          </a:p>
        </p:txBody>
      </p:sp>
    </p:spTree>
    <p:extLst>
      <p:ext uri="{BB962C8B-B14F-4D97-AF65-F5344CB8AC3E}">
        <p14:creationId xmlns:p14="http://schemas.microsoft.com/office/powerpoint/2010/main" val="4027361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4B82B-CAE1-804B-8CAF-3704EDD93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nature of astronomical 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60C17-DCDD-BC45-8631-056F31471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385" y="1616617"/>
            <a:ext cx="10515600" cy="487625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Observing modes</a:t>
            </a:r>
          </a:p>
          <a:p>
            <a:pPr lvl="1"/>
            <a:r>
              <a:rPr lang="en-US" dirty="0"/>
              <a:t>Traditional scheduling</a:t>
            </a:r>
          </a:p>
          <a:p>
            <a:pPr lvl="1"/>
            <a:r>
              <a:rPr lang="en-US" dirty="0"/>
              <a:t>Remote observing</a:t>
            </a:r>
          </a:p>
          <a:p>
            <a:pPr lvl="1"/>
            <a:r>
              <a:rPr lang="en-US" dirty="0"/>
              <a:t>Service observing</a:t>
            </a:r>
          </a:p>
          <a:p>
            <a:pPr lvl="1"/>
            <a:r>
              <a:rPr lang="en-US" dirty="0"/>
              <a:t>Survey observing</a:t>
            </a:r>
          </a:p>
          <a:p>
            <a:pPr lvl="1"/>
            <a:r>
              <a:rPr lang="en-US" dirty="0"/>
              <a:t>Virtual observatory</a:t>
            </a:r>
          </a:p>
          <a:p>
            <a:r>
              <a:rPr lang="en-US" dirty="0"/>
              <a:t>Data analysis</a:t>
            </a:r>
          </a:p>
          <a:p>
            <a:pPr lvl="1"/>
            <a:r>
              <a:rPr lang="en-US" dirty="0"/>
              <a:t>Traditional</a:t>
            </a:r>
          </a:p>
          <a:p>
            <a:pPr lvl="1"/>
            <a:r>
              <a:rPr lang="en-US" dirty="0"/>
              <a:t>Observatory/instrument provided tools</a:t>
            </a:r>
          </a:p>
          <a:p>
            <a:pPr lvl="1"/>
            <a:r>
              <a:rPr lang="en-US" dirty="0"/>
              <a:t>Observatory/instrument provided results</a:t>
            </a:r>
          </a:p>
          <a:p>
            <a:r>
              <a:rPr lang="en-US" dirty="0"/>
              <a:t>Do we need to understand observational techniques, and at what level?</a:t>
            </a:r>
          </a:p>
          <a:p>
            <a:pPr lvl="1"/>
            <a:r>
              <a:rPr lang="en-US" dirty="0"/>
              <a:t>Understanding what is done to data is important even if you don’t do it</a:t>
            </a:r>
          </a:p>
          <a:p>
            <a:pPr lvl="1"/>
            <a:r>
              <a:rPr lang="en-US" dirty="0"/>
              <a:t>Understanding how instruments work is important even if you don’t build them. Future projects likely involve instrumentation proposals</a:t>
            </a:r>
          </a:p>
          <a:p>
            <a:pPr lvl="1"/>
            <a:r>
              <a:rPr lang="en-US" dirty="0"/>
              <a:t>Someone has to write/do the analysis! </a:t>
            </a:r>
          </a:p>
          <a:p>
            <a:pPr lvl="1"/>
            <a:r>
              <a:rPr lang="en-US" dirty="0"/>
              <a:t>Current state of flux in data analysis, e.g., for APO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80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2B959-030F-D34C-BDE1-853CBC288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639" y="0"/>
            <a:ext cx="10515600" cy="1325563"/>
          </a:xfrm>
        </p:spPr>
        <p:txBody>
          <a:bodyPr/>
          <a:lstStyle/>
          <a:p>
            <a:r>
              <a:rPr lang="en-US" dirty="0"/>
              <a:t>Class logistics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E8745-0351-3942-A2D6-4EA700722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141" y="1468786"/>
            <a:ext cx="10515600" cy="5300004"/>
          </a:xfrm>
        </p:spPr>
        <p:txBody>
          <a:bodyPr>
            <a:normAutofit fontScale="62500" lnSpcReduction="20000"/>
          </a:bodyPr>
          <a:lstStyle/>
          <a:p>
            <a:r>
              <a:rPr lang="en-US" sz="2600" dirty="0"/>
              <a:t>Class sessions</a:t>
            </a:r>
          </a:p>
          <a:p>
            <a:pPr lvl="1"/>
            <a:r>
              <a:rPr lang="en-US" sz="2600" dirty="0"/>
              <a:t>Flipping the classroom:</a:t>
            </a:r>
          </a:p>
          <a:p>
            <a:pPr lvl="2"/>
            <a:r>
              <a:rPr lang="en-US" sz="2600" dirty="0"/>
              <a:t>Watch lecture segments carefully before class : don’t plan to repeat presentation of material in class</a:t>
            </a:r>
          </a:p>
          <a:p>
            <a:pPr lvl="2"/>
            <a:r>
              <a:rPr lang="en-US" sz="2600" dirty="0"/>
              <a:t>Supplement with reading as needed/desired</a:t>
            </a:r>
          </a:p>
          <a:p>
            <a:pPr lvl="2"/>
            <a:r>
              <a:rPr lang="en-US" sz="2600" dirty="0"/>
              <a:t>Start class with brief student discussions in groups</a:t>
            </a:r>
          </a:p>
          <a:p>
            <a:pPr lvl="2"/>
            <a:r>
              <a:rPr lang="en-US" sz="2600" dirty="0"/>
              <a:t>Collect and address questions</a:t>
            </a:r>
          </a:p>
          <a:p>
            <a:pPr lvl="2"/>
            <a:r>
              <a:rPr lang="en-US" sz="2600" dirty="0"/>
              <a:t>Individual quiz questions</a:t>
            </a:r>
          </a:p>
          <a:p>
            <a:pPr lvl="2"/>
            <a:r>
              <a:rPr lang="en-US" sz="2600" dirty="0"/>
              <a:t>Problems to be completed (individual or group) and submitted in Canvas by next class session; also, Slack channels</a:t>
            </a:r>
          </a:p>
          <a:p>
            <a:pPr lvl="1"/>
            <a:r>
              <a:rPr lang="en-US" sz="2600" dirty="0"/>
              <a:t>Time management (2.5 </a:t>
            </a:r>
            <a:r>
              <a:rPr lang="en-US" sz="2600" dirty="0" err="1"/>
              <a:t>hrs</a:t>
            </a:r>
            <a:r>
              <a:rPr lang="en-US" sz="2600" dirty="0"/>
              <a:t> in class, 2.5? </a:t>
            </a:r>
            <a:r>
              <a:rPr lang="en-US" sz="2600" dirty="0" err="1"/>
              <a:t>hrs</a:t>
            </a:r>
            <a:r>
              <a:rPr lang="en-US" sz="2600" dirty="0"/>
              <a:t> for videos, 1-2.5? </a:t>
            </a:r>
            <a:r>
              <a:rPr lang="en-US" sz="2600" dirty="0" err="1"/>
              <a:t>hrs</a:t>
            </a:r>
            <a:r>
              <a:rPr lang="en-US" sz="2600" dirty="0"/>
              <a:t> for completing problems/reading/thinking)</a:t>
            </a:r>
          </a:p>
          <a:p>
            <a:r>
              <a:rPr lang="en-US" sz="2600" dirty="0"/>
              <a:t>Grading: </a:t>
            </a:r>
          </a:p>
          <a:p>
            <a:pPr lvl="1"/>
            <a:r>
              <a:rPr lang="en-US" sz="2600" dirty="0"/>
              <a:t>Quiz questions (25%)</a:t>
            </a:r>
          </a:p>
          <a:p>
            <a:pPr lvl="1"/>
            <a:r>
              <a:rPr lang="en-US" sz="2600" dirty="0"/>
              <a:t>Problems (25%)</a:t>
            </a:r>
          </a:p>
          <a:p>
            <a:pPr lvl="1"/>
            <a:r>
              <a:rPr lang="en-US" sz="2600" dirty="0"/>
              <a:t>Module summaries (5%)</a:t>
            </a:r>
          </a:p>
          <a:p>
            <a:pPr lvl="1"/>
            <a:r>
              <a:rPr lang="en-US" sz="2600" dirty="0"/>
              <a:t>Engagement/participation (5%)</a:t>
            </a:r>
          </a:p>
          <a:p>
            <a:pPr lvl="1"/>
            <a:r>
              <a:rPr lang="en-US" sz="2600" dirty="0"/>
              <a:t>midterm  (20%)</a:t>
            </a:r>
          </a:p>
          <a:p>
            <a:pPr lvl="1"/>
            <a:r>
              <a:rPr lang="en-US" sz="2600" dirty="0"/>
              <a:t>Final (20%)</a:t>
            </a:r>
          </a:p>
          <a:p>
            <a:r>
              <a:rPr lang="en-US" sz="2600" dirty="0"/>
              <a:t>Resources: </a:t>
            </a:r>
            <a:r>
              <a:rPr lang="en-US" sz="2600" dirty="0">
                <a:hlinkClick r:id="rId2"/>
              </a:rPr>
              <a:t>Canvas</a:t>
            </a:r>
            <a:r>
              <a:rPr lang="en-US" sz="2600" dirty="0"/>
              <a:t>, class web pages, notes, books</a:t>
            </a:r>
          </a:p>
          <a:p>
            <a:r>
              <a:rPr lang="en-US" sz="2600" dirty="0"/>
              <a:t>APO trips: likely weekend of 10/20-22</a:t>
            </a:r>
          </a:p>
        </p:txBody>
      </p:sp>
    </p:spTree>
    <p:extLst>
      <p:ext uri="{BB962C8B-B14F-4D97-AF65-F5344CB8AC3E}">
        <p14:creationId xmlns:p14="http://schemas.microsoft.com/office/powerpoint/2010/main" val="1782940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B162E-1441-304C-A823-D5874067A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NMSU observations resources /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A25DB-9CF8-6144-BCCA-EDCEC3867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ARC 3.5m</a:t>
            </a:r>
          </a:p>
          <a:p>
            <a:pPr lvl="1"/>
            <a:r>
              <a:rPr lang="en-US" dirty="0"/>
              <a:t>Instruments: ARCTIC, AGILE, DIS, KOSMOS, ARCES, NICFPS, TRIPLESPEC</a:t>
            </a:r>
          </a:p>
          <a:p>
            <a:r>
              <a:rPr lang="en-US" dirty="0"/>
              <a:t>SDSS 2.5m. SDSS projects</a:t>
            </a:r>
          </a:p>
          <a:p>
            <a:pPr lvl="1"/>
            <a:r>
              <a:rPr lang="en-US" dirty="0"/>
              <a:t>SDSS: (2000-2005). SDSS galaxy survey</a:t>
            </a:r>
          </a:p>
          <a:p>
            <a:pPr lvl="1"/>
            <a:r>
              <a:rPr lang="en-US" dirty="0"/>
              <a:t>SDSS-II (2005-2008): galaxy survey, SDSS-SN, SEGUE</a:t>
            </a:r>
          </a:p>
          <a:p>
            <a:pPr lvl="1"/>
            <a:r>
              <a:rPr lang="en-US" dirty="0"/>
              <a:t>SDSS-III (2005-2014): BOSS, MARVELS, SEGUE-2, APOGEE</a:t>
            </a:r>
          </a:p>
          <a:p>
            <a:pPr lvl="1"/>
            <a:r>
              <a:rPr lang="en-US" dirty="0"/>
              <a:t>SDSS-IV (2014-2020): </a:t>
            </a:r>
            <a:r>
              <a:rPr lang="en-US" dirty="0" err="1"/>
              <a:t>eBOSS</a:t>
            </a:r>
            <a:r>
              <a:rPr lang="en-US" dirty="0"/>
              <a:t>, APOGEE (including APOGEE-S), </a:t>
            </a:r>
            <a:r>
              <a:rPr lang="en-US" dirty="0" err="1"/>
              <a:t>MaNGA</a:t>
            </a:r>
            <a:endParaRPr lang="en-US" dirty="0"/>
          </a:p>
          <a:p>
            <a:pPr lvl="1"/>
            <a:r>
              <a:rPr lang="en-US" dirty="0"/>
              <a:t>SDSS-V (2020-) : MWM, BHM, LVM</a:t>
            </a:r>
          </a:p>
          <a:p>
            <a:r>
              <a:rPr lang="en-US" dirty="0"/>
              <a:t>NMSU 1m /SONG</a:t>
            </a:r>
          </a:p>
          <a:p>
            <a:r>
              <a:rPr lang="en-US" dirty="0"/>
              <a:t>Sunspot Solar Observatory: Dunn Solar Telescope</a:t>
            </a:r>
          </a:p>
          <a:p>
            <a:r>
              <a:rPr lang="en-US" dirty="0"/>
              <a:t>Tortugas Mt. Observatory: operation sessions TBD soon!</a:t>
            </a:r>
          </a:p>
          <a:p>
            <a:r>
              <a:rPr lang="en-US" dirty="0"/>
              <a:t>Campus Observatory: TBD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87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7A398-D294-1A4F-9E0B-995C45230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puzzles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056E0-84CB-9E42-9E25-567B63161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E3627A-0F0A-70A6-58DB-C7CA0B7EA524}"/>
              </a:ext>
            </a:extLst>
          </p:cNvPr>
          <p:cNvSpPr txBox="1"/>
          <p:nvPr/>
        </p:nvSpPr>
        <p:spPr>
          <a:xfrm>
            <a:off x="1092820" y="1918010"/>
            <a:ext cx="4873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See the data puzzles </a:t>
            </a:r>
            <a:r>
              <a:rPr lang="en-US" dirty="0" err="1"/>
              <a:t>Jupyter</a:t>
            </a:r>
            <a:r>
              <a:rPr lang="en-US" dirty="0"/>
              <a:t> notebook!</a:t>
            </a:r>
          </a:p>
        </p:txBody>
      </p:sp>
    </p:spTree>
    <p:extLst>
      <p:ext uri="{BB962C8B-B14F-4D97-AF65-F5344CB8AC3E}">
        <p14:creationId xmlns:p14="http://schemas.microsoft.com/office/powerpoint/2010/main" val="585685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9715</TotalTime>
  <Words>686</Words>
  <Application>Microsoft Macintosh PowerPoint</Application>
  <PresentationFormat>Widescreen</PresentationFormat>
  <Paragraphs>100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ASTR 535</vt:lpstr>
      <vt:lpstr>Today</vt:lpstr>
      <vt:lpstr>Observational Techniques</vt:lpstr>
      <vt:lpstr>Example: extrasolar planet transits</vt:lpstr>
      <vt:lpstr>Class outline / modules</vt:lpstr>
      <vt:lpstr>Changing nature of astronomical observations</vt:lpstr>
      <vt:lpstr>Class logistics</vt:lpstr>
      <vt:lpstr>NMSU observations resources / opportunities</vt:lpstr>
      <vt:lpstr>Data puzzles</vt:lpstr>
      <vt:lpstr>Assignments by next class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ASTR 535</dc:title>
  <dc:creator>Jon Holtzman</dc:creator>
  <cp:lastModifiedBy>Jon Holtzman</cp:lastModifiedBy>
  <cp:revision>21</cp:revision>
  <dcterms:created xsi:type="dcterms:W3CDTF">2019-08-21T14:40:00Z</dcterms:created>
  <dcterms:modified xsi:type="dcterms:W3CDTF">2023-08-17T16:48:37Z</dcterms:modified>
</cp:coreProperties>
</file>