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9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1" r:id="rId17"/>
    <p:sldId id="288" r:id="rId18"/>
    <p:sldId id="272" r:id="rId19"/>
    <p:sldId id="273" r:id="rId20"/>
    <p:sldId id="270" r:id="rId21"/>
    <p:sldId id="274" r:id="rId22"/>
    <p:sldId id="290" r:id="rId23"/>
    <p:sldId id="289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9B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2E8-B902-D94F-9166-5304D934165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E778A-051F-6541-8C18-541929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69E-F057-094B-813E-B467A03ACB3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53D6-6E32-584B-81B6-B8DFEC27433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4C44A-73E8-3B44-B487-BB37832E225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2A1CB-7723-564E-AD79-903F1253B27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50BDB-503E-EC4E-9E1B-83A627763EB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6DCB-65DD-6B43-B279-9E5145A29A8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2D408-4974-E54E-A75D-02C6506D022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6DCB-65DD-6B43-B279-9E5145A29A8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2A223-69DF-5341-8571-2593B650121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3C0D-0EBA-B348-9A7F-CA7371ADD41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54A69-CFB0-E548-914F-51968544F51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E5-E359-2A4E-8C3D-1EE1F3CBDF0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BDAC0-BC79-7847-8CFF-41DEA10A1BC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08FC7-FD6D-AF43-B102-669B325A84E4}" type="slidenum">
              <a:rPr lang="en-US"/>
              <a:pPr/>
              <a:t>26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35C18-1E1C-A04B-9A9A-0D250666E3CE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868CE-CF7F-234D-8AC4-3025BA8865E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F082-3B88-AF4A-BFB5-BDDEF786556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64E8C-3C6B-304F-BACD-C4A44EA7952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C3324-FA95-D94B-87CD-FB184A18993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1E9D4-E6D0-5647-A2C4-52B0B7D3484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638D-27F7-DE4F-AC19-69962233A4D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DC5B-34CD-BB48-8144-A57D50D0C5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E00FF-4DB0-934A-88A3-7C6EE9F7A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BD9E-B271-B24F-9FD0-8F73AC61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E8C1-5210-0347-AF49-518E5FD6D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E49C9-D2F2-9B40-9462-023ECC781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EC49-1F0A-534A-B3BF-FDB736E1C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F224-04F1-2A42-8444-E1995E1A4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312C-1405-9C4C-9530-4C1B66440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1084-ED24-3E45-AE13-E2F9C0B73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027A-F4FA-594A-9157-7E50C47A5B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0D02-B0FB-7C49-894A-DC1FB49DE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0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5B4F3E2-A9B8-7E4E-8471-2BBD5F42A7CB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nationalgeographic.com/science/photos/supernovae-gallery/" TargetMode="External"/><Relationship Id="rId3" Type="http://schemas.openxmlformats.org/officeDocument/2006/relationships/hyperlink" Target="http://en.wikipedia.org/wiki/Supernov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How do stars produce energy?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841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What does it take to get f</a:t>
            </a:r>
            <a:r>
              <a:rPr lang="en-US" dirty="0" smtClean="0"/>
              <a:t>usion nuclear </a:t>
            </a:r>
            <a:r>
              <a:rPr lang="en-US" dirty="0"/>
              <a:t>reactions?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39333"/>
            <a:ext cx="7772400" cy="4114800"/>
          </a:xfrm>
        </p:spPr>
        <p:txBody>
          <a:bodyPr/>
          <a:lstStyle/>
          <a:p>
            <a:r>
              <a:rPr lang="en-US" sz="2400" dirty="0" smtClean="0"/>
              <a:t>Need to understand forces in atoms</a:t>
            </a:r>
          </a:p>
          <a:p>
            <a:r>
              <a:rPr lang="en-US" sz="2400" dirty="0" smtClean="0"/>
              <a:t>Inside </a:t>
            </a:r>
            <a:r>
              <a:rPr lang="en-US" sz="2400" dirty="0"/>
              <a:t>atoms</a:t>
            </a:r>
          </a:p>
          <a:p>
            <a:pPr lvl="1"/>
            <a:r>
              <a:rPr lang="en-US" sz="2400" dirty="0"/>
              <a:t>protons have positive electric </a:t>
            </a:r>
            <a:r>
              <a:rPr lang="en-US" sz="2400" dirty="0" smtClean="0"/>
              <a:t>charge and are found in the nucleus</a:t>
            </a:r>
            <a:endParaRPr lang="en-US" sz="2400" dirty="0"/>
          </a:p>
          <a:p>
            <a:pPr lvl="1"/>
            <a:r>
              <a:rPr lang="en-US" sz="2400" dirty="0"/>
              <a:t>neutrons have no electric </a:t>
            </a:r>
            <a:r>
              <a:rPr lang="en-US" sz="2400" dirty="0" smtClean="0"/>
              <a:t>charge and are found in the nucleus</a:t>
            </a:r>
            <a:endParaRPr lang="en-US" sz="2400" dirty="0"/>
          </a:p>
          <a:p>
            <a:pPr lvl="1"/>
            <a:r>
              <a:rPr lang="en-US" sz="2400" dirty="0"/>
              <a:t>electrons have negative positive </a:t>
            </a:r>
            <a:r>
              <a:rPr lang="en-US" sz="2400" dirty="0" smtClean="0"/>
              <a:t>charge and are found outside the </a:t>
            </a:r>
            <a:r>
              <a:rPr lang="en-US" sz="2400" dirty="0" err="1" smtClean="0"/>
              <a:t>nucleu</a:t>
            </a:r>
            <a:endParaRPr lang="en-US" sz="2400" dirty="0"/>
          </a:p>
          <a:p>
            <a:r>
              <a:rPr lang="en-US" sz="2400" dirty="0"/>
              <a:t>An element is determined by the number of protons it </a:t>
            </a:r>
            <a:r>
              <a:rPr lang="en-US" sz="2400" dirty="0" smtClean="0"/>
              <a:t>has</a:t>
            </a:r>
          </a:p>
          <a:p>
            <a:r>
              <a:rPr lang="en-US" sz="2400" dirty="0" smtClean="0"/>
              <a:t>To get fusion to occur, you need to merge together two (or more) different </a:t>
            </a:r>
            <a:r>
              <a:rPr lang="en-US" sz="2400" dirty="0" err="1" smtClean="0"/>
              <a:t>nucleii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The electromagnetic force between two protons is </a:t>
            </a:r>
            <a:r>
              <a:rPr lang="en-US" sz="2800" dirty="0" smtClean="0"/>
              <a:t>VERY </a:t>
            </a:r>
            <a:r>
              <a:rPr lang="en-US" sz="2800" dirty="0"/>
              <a:t>MUCH stronger than the gravitational force between them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Getting nuclear fusion to occur should be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Easy because protons are attracted to each other by the electromagnetic force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Hard because protons are repelled from each other by the electromagnetic force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Easy because protons are attracted to each other by the force of gravity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Hard because protons are repelled from each other by the force of gravity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89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692"/>
            <a:ext cx="9144000" cy="1143000"/>
          </a:xfrm>
        </p:spPr>
        <p:txBody>
          <a:bodyPr/>
          <a:lstStyle/>
          <a:p>
            <a:r>
              <a:rPr lang="en-US" sz="4000" dirty="0"/>
              <a:t>What does it take for fusion to occur?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969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fusion, smaller elements have to combine into a larger one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Elements are determined by their number of protons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Protons have positive electric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Positive charges repel each other!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how do protons stick together in atomic </a:t>
            </a:r>
            <a:r>
              <a:rPr lang="en-US" sz="2400" dirty="0" err="1"/>
              <a:t>nucleii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strong force, which is stronger than the electromagnetic force, but </a:t>
            </a:r>
            <a:r>
              <a:rPr lang="en-US" sz="2400" i="1" dirty="0"/>
              <a:t>only if protons get very close to one another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can you get protons close enough?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energy collisions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 very fast moving protons --&gt; VERY HIGH TEMPERATURES</a:t>
            </a:r>
            <a:r>
              <a:rPr lang="en-US" sz="2400" dirty="0" smtClean="0"/>
              <a:t>! Millions of degrees!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7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application: nuclear power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power plants: fission</a:t>
            </a:r>
          </a:p>
          <a:p>
            <a:pPr lvl="1"/>
            <a:r>
              <a:rPr lang="en-US" dirty="0"/>
              <a:t>Pros: no harmful emissions</a:t>
            </a:r>
          </a:p>
          <a:p>
            <a:pPr lvl="1"/>
            <a:r>
              <a:rPr lang="en-US" dirty="0"/>
              <a:t>Cons: radioactive byproducts, safety, high cost</a:t>
            </a:r>
          </a:p>
          <a:p>
            <a:r>
              <a:rPr lang="en-US" dirty="0"/>
              <a:t>Nuclear power plants: fusion?</a:t>
            </a:r>
          </a:p>
          <a:p>
            <a:pPr lvl="1"/>
            <a:r>
              <a:rPr lang="en-US" dirty="0"/>
              <a:t>Potentially great source of energy</a:t>
            </a:r>
          </a:p>
          <a:p>
            <a:pPr lvl="1"/>
            <a:r>
              <a:rPr lang="en-US" dirty="0"/>
              <a:t>Hard to confine gas at high enough temperatures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Not yet feasible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7381" y="54015"/>
            <a:ext cx="8458200" cy="1143000"/>
          </a:xfrm>
        </p:spPr>
        <p:txBody>
          <a:bodyPr/>
          <a:lstStyle/>
          <a:p>
            <a:r>
              <a:rPr lang="en-US" dirty="0"/>
              <a:t>Nuclear reactions in stars: Sun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4141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Only in the very center of the Sun does it get hot enough for nuclear </a:t>
            </a:r>
            <a:r>
              <a:rPr lang="en-US" sz="2800" dirty="0" smtClean="0"/>
              <a:t>reactions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Initial heat is generated during formation of the Sun, from gravitational </a:t>
            </a:r>
            <a:r>
              <a:rPr lang="en-US" sz="2400" dirty="0" smtClean="0"/>
              <a:t>energy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Most abundant element is hydrogen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Easiest nuclear reaction involves hydrogen, because it only has one proton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Sun’s </a:t>
            </a:r>
            <a:r>
              <a:rPr lang="en-US" sz="2800" dirty="0"/>
              <a:t>nuclear reaction: the proton-proton cycle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Overall, through a series of nuclear reactions, four hydrogen atoms fuse into one helium </a:t>
            </a:r>
            <a:r>
              <a:rPr lang="en-US" sz="2400" dirty="0" smtClean="0"/>
              <a:t>atom (2 protons + 2 neutrons), </a:t>
            </a:r>
            <a:r>
              <a:rPr lang="en-US" sz="2400" dirty="0"/>
              <a:t>producing </a:t>
            </a:r>
            <a:r>
              <a:rPr lang="en-US" sz="2400" dirty="0" smtClean="0"/>
              <a:t>energy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Energy produced by nuclear reactions is in the form of gamma rays, but this is not what we see!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4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transport in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reactions only happen in the core, and they produce gamma ray light!</a:t>
            </a:r>
          </a:p>
          <a:p>
            <a:r>
              <a:rPr lang="en-US" dirty="0" smtClean="0"/>
              <a:t>How does the energy get out?</a:t>
            </a:r>
          </a:p>
          <a:p>
            <a:pPr lvl="1"/>
            <a:r>
              <a:rPr lang="en-US" dirty="0" smtClean="0"/>
              <a:t>In inner parts, by radiation</a:t>
            </a:r>
          </a:p>
          <a:p>
            <a:pPr lvl="1"/>
            <a:r>
              <a:rPr lang="en-US" dirty="0" smtClean="0"/>
              <a:t>In outer parts, by convection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0391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212"/>
            <a:ext cx="9144000" cy="1143000"/>
          </a:xfrm>
        </p:spPr>
        <p:txBody>
          <a:bodyPr/>
          <a:lstStyle/>
          <a:p>
            <a:r>
              <a:rPr lang="en-US" dirty="0"/>
              <a:t>Nuclear reactions: how do we know?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633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Solar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balls, and the observed properties of the Sun </a:t>
            </a:r>
            <a:r>
              <a:rPr lang="en-US" sz="2000" dirty="0" smtClean="0"/>
              <a:t>(size and temperature) match </a:t>
            </a:r>
            <a:r>
              <a:rPr lang="en-US" sz="2000" dirty="0"/>
              <a:t>those expected from physics with nuclear </a:t>
            </a:r>
            <a:r>
              <a:rPr lang="en-US" sz="2000" dirty="0" smtClean="0"/>
              <a:t>reactions: note “</a:t>
            </a:r>
            <a:r>
              <a:rPr lang="en-US" sz="2000" dirty="0" err="1" smtClean="0"/>
              <a:t>sunquakes</a:t>
            </a:r>
            <a:r>
              <a:rPr lang="en-US" sz="2000" dirty="0" smtClean="0"/>
              <a:t>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stars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 for different masses, and find that we expect a relation between mass, temperature, and size for gas balls of different mass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Exactly what is observed in the HR </a:t>
            </a:r>
            <a:r>
              <a:rPr lang="en-US" sz="2000" dirty="0" smtClean="0"/>
              <a:t>diagram – the Main Sequence!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Direct evidence: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addition to electromagnetic energy, nuclear reactions produce a kind of particle called a neutrino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Interesting thing about these is that the gas in the Sun is transparent to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observe them from Earth!</a:t>
            </a:r>
            <a:endParaRPr lang="en-US" sz="2400" dirty="0"/>
          </a:p>
        </p:txBody>
      </p:sp>
      <p:pic>
        <p:nvPicPr>
          <p:cNvPr id="10244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16" y="0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8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96" y="296185"/>
            <a:ext cx="8458200" cy="1143000"/>
          </a:xfrm>
        </p:spPr>
        <p:txBody>
          <a:bodyPr/>
          <a:lstStyle/>
          <a:p>
            <a:r>
              <a:rPr lang="en-US" dirty="0"/>
              <a:t>Nuclear reactions in stars: Sun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488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Nuclear reaction in the Sun: 4 hydrogen atoms fuse to one helium atom (2 protons + 2 neutrons)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Nuclear reactions keep the core hot, which keeps the Sun from collapsing under its own gravity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Hotter gas has higher pressure than cooler gas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Pressure up balances gravity down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Eventually, the hydrogen will run out…. But not for a long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the Sun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Eventually, the Sun will run out of its </a:t>
            </a:r>
            <a:r>
              <a:rPr lang="en-US" dirty="0" smtClean="0"/>
              <a:t>hydrogen </a:t>
            </a:r>
            <a:r>
              <a:rPr lang="en-US" dirty="0"/>
              <a:t>in the core</a:t>
            </a:r>
          </a:p>
          <a:p>
            <a:pPr>
              <a:lnSpc>
                <a:spcPct val="90000"/>
              </a:lnSpc>
            </a:pPr>
            <a:r>
              <a:rPr lang="en-US" dirty="0"/>
              <a:t>It will continue nuclear reactions in a shell, but the outer structure will evolve: the Sun will expand and its outer layers will cool</a:t>
            </a:r>
          </a:p>
        </p:txBody>
      </p:sp>
    </p:spTree>
    <p:extLst>
      <p:ext uri="{BB962C8B-B14F-4D97-AF65-F5344CB8AC3E}">
        <p14:creationId xmlns:p14="http://schemas.microsoft.com/office/powerpoint/2010/main" val="35476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3910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36576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the Sun cools and expands, what kind of stars will it become?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blue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giant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white dwarf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No clue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994294"/>
            <a:ext cx="82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GIANTS and SUPERGIANTS  are EVOLVED stars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323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Project due Friday</a:t>
            </a:r>
          </a:p>
          <a:p>
            <a:r>
              <a:rPr lang="en-US" sz="2800" dirty="0" smtClean="0"/>
              <a:t>Campus observatory: last night tonight</a:t>
            </a:r>
            <a:endParaRPr lang="en-US" sz="2800" dirty="0" smtClean="0"/>
          </a:p>
          <a:p>
            <a:r>
              <a:rPr lang="en-US" sz="2800" dirty="0" smtClean="0"/>
              <a:t>Lab </a:t>
            </a:r>
            <a:r>
              <a:rPr lang="en-US" sz="2800" dirty="0" smtClean="0"/>
              <a:t>meeting durin</a:t>
            </a:r>
            <a:r>
              <a:rPr lang="en-US" sz="2800" dirty="0" smtClean="0"/>
              <a:t>g final week </a:t>
            </a:r>
            <a:r>
              <a:rPr lang="en-US" sz="2800" dirty="0"/>
              <a:t>o</a:t>
            </a:r>
            <a:r>
              <a:rPr lang="en-US" sz="2800" dirty="0" smtClean="0"/>
              <a:t>f classes</a:t>
            </a:r>
            <a:endParaRPr lang="en-US" sz="2800" dirty="0" smtClean="0"/>
          </a:p>
          <a:p>
            <a:r>
              <a:rPr lang="en-US" sz="2800" dirty="0" smtClean="0"/>
              <a:t>Assignments </a:t>
            </a:r>
            <a:r>
              <a:rPr lang="en-US" sz="2800" dirty="0" smtClean="0"/>
              <a:t>during final </a:t>
            </a:r>
            <a:r>
              <a:rPr lang="en-US" sz="2800" dirty="0" smtClean="0"/>
              <a:t>week of classes</a:t>
            </a:r>
            <a:endParaRPr lang="en-US" sz="2800" dirty="0" smtClean="0"/>
          </a:p>
          <a:p>
            <a:pPr lvl="1"/>
            <a:r>
              <a:rPr lang="en-US" dirty="0" smtClean="0"/>
              <a:t>Class evaluations for a 100% lab </a:t>
            </a:r>
            <a:r>
              <a:rPr lang="en-US" dirty="0" smtClean="0"/>
              <a:t>grade</a:t>
            </a:r>
            <a:endParaRPr lang="en-US" dirty="0" smtClean="0"/>
          </a:p>
          <a:p>
            <a:pPr lvl="1"/>
            <a:r>
              <a:rPr lang="en-US" dirty="0" smtClean="0"/>
              <a:t>Canvas</a:t>
            </a:r>
            <a:r>
              <a:rPr lang="en-US" dirty="0" smtClean="0"/>
              <a:t> </a:t>
            </a:r>
            <a:r>
              <a:rPr lang="en-US" dirty="0" smtClean="0"/>
              <a:t>post-class assessment: one homework </a:t>
            </a:r>
            <a:r>
              <a:rPr lang="en-US" dirty="0" smtClean="0"/>
              <a:t>grade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01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Once the Sun runs out of hydrogen in its </a:t>
            </a:r>
            <a:r>
              <a:rPr lang="en-US" sz="2400" dirty="0" smtClean="0"/>
              <a:t>core and shell, it is left with a helium core. What do you think might be able to happen next?</a:t>
            </a:r>
            <a:endParaRPr lang="en-US" sz="2400" dirty="0"/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impossible to produce any more energy by nuclear reactions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easy to produce more energy by splitting the helium atoms back into hydrogen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possible to produce more energy by splitting the helium atoms back into hydrogen, but it will require the core to get hotter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easy to produce more energy by fusing helium atoms together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400" dirty="0"/>
              <a:t>It will be possible to produce more energy by fusing helium atoms together, but it will require the core to get hotter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8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The future of the Sun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21" y="1415845"/>
            <a:ext cx="8312479" cy="44665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Eventually, the Sun will run out of its hydrogen in the core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will continue nuclear reactions in a shell, but the outer structure will evolve: the Sun will expand into a red giant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Eventually the </a:t>
            </a:r>
            <a:r>
              <a:rPr lang="en-US" sz="2400" dirty="0" smtClean="0"/>
              <a:t>hydrogen </a:t>
            </a:r>
            <a:r>
              <a:rPr lang="en-US" sz="2400" dirty="0"/>
              <a:t>will run </a:t>
            </a:r>
            <a:r>
              <a:rPr lang="en-US" sz="2400" dirty="0" smtClean="0"/>
              <a:t>out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Without heat source, gravity will cause core to collapse and get hotter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Helium nuclear reactions can occur for a while, but they will run out pretty fast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Sun will end its life as a hot carbon core: a white </a:t>
            </a:r>
            <a:r>
              <a:rPr lang="en-US" sz="2400" dirty="0" smtClean="0"/>
              <a:t>dwarf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Further collapse and heating is prevented by a different kind of pressure called electron degenerate pressure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Outer layers are shed in what is known as a planetary nebula</a:t>
            </a:r>
            <a:endParaRPr lang="en-US" sz="2400" dirty="0"/>
          </a:p>
        </p:txBody>
      </p:sp>
      <p:pic>
        <p:nvPicPr>
          <p:cNvPr id="13316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4" y="0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69" b="8769"/>
          <a:stretch>
            <a:fillRect/>
          </a:stretch>
        </p:blipFill>
        <p:spPr>
          <a:xfrm>
            <a:off x="0" y="1223425"/>
            <a:ext cx="9144000" cy="4840941"/>
          </a:xfrm>
        </p:spPr>
      </p:pic>
      <p:sp>
        <p:nvSpPr>
          <p:cNvPr id="5" name="TextBox 4"/>
          <p:cNvSpPr txBox="1"/>
          <p:nvPr/>
        </p:nvSpPr>
        <p:spPr>
          <a:xfrm>
            <a:off x="152400" y="169333"/>
            <a:ext cx="872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Planetary nebulae  :  remnants of stars like the Sun!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708"/>
            <a:ext cx="7772400" cy="1143000"/>
          </a:xfrm>
        </p:spPr>
        <p:txBody>
          <a:bodyPr/>
          <a:lstStyle/>
          <a:p>
            <a:r>
              <a:rPr lang="en-US" dirty="0" smtClean="0"/>
              <a:t>Evolution of other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449"/>
            <a:ext cx="7772400" cy="4114800"/>
          </a:xfrm>
        </p:spPr>
        <p:txBody>
          <a:bodyPr/>
          <a:lstStyle/>
          <a:p>
            <a:r>
              <a:rPr lang="en-US" dirty="0" smtClean="0"/>
              <a:t>In more massive stars, degenerate electron pressure isn’t sufficient to balance gravitational collapse</a:t>
            </a:r>
          </a:p>
          <a:p>
            <a:r>
              <a:rPr lang="en-US" dirty="0" smtClean="0"/>
              <a:t>Additional nuclear reactions can occur</a:t>
            </a:r>
          </a:p>
          <a:p>
            <a:pPr lvl="1"/>
            <a:r>
              <a:rPr lang="en-US" dirty="0" smtClean="0"/>
              <a:t>Carbon to oxygen to neon to magnesium, silicon to sulfur to argon ….. All the way up until iron and nickel.</a:t>
            </a:r>
          </a:p>
          <a:p>
            <a:pPr lvl="1"/>
            <a:r>
              <a:rPr lang="en-US" dirty="0" smtClean="0"/>
              <a:t>Iron and nickel can’t have nuclear reactions that produce energy!</a:t>
            </a:r>
          </a:p>
          <a:p>
            <a:r>
              <a:rPr lang="en-US" dirty="0" smtClean="0"/>
              <a:t>Core collapses and results in a giant explosion …. A supernova!</a:t>
            </a:r>
          </a:p>
        </p:txBody>
      </p:sp>
    </p:spTree>
    <p:extLst>
      <p:ext uri="{BB962C8B-B14F-4D97-AF65-F5344CB8AC3E}">
        <p14:creationId xmlns:p14="http://schemas.microsoft.com/office/powerpoint/2010/main" val="26548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4821"/>
            <a:ext cx="7772400" cy="4114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Supernova image gallery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Supernovae explosions are extremely bright: for a couple of weeks, the explosion can be as bright as the combined brightness of billions of stars … </a:t>
            </a:r>
            <a:r>
              <a:rPr lang="en-US" dirty="0" err="1" smtClean="0"/>
              <a:t>i.e</a:t>
            </a:r>
            <a:r>
              <a:rPr lang="en-US" dirty="0" smtClean="0"/>
              <a:t> an entire galaxy</a:t>
            </a:r>
            <a:r>
              <a:rPr lang="en-US" dirty="0" smtClean="0"/>
              <a:t>!</a:t>
            </a:r>
          </a:p>
          <a:p>
            <a:r>
              <a:rPr lang="en-US" dirty="0" smtClean="0">
                <a:hlinkClick r:id="rId3"/>
              </a:rPr>
              <a:t>More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Supernovae and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Supernovae are critical as they release heavy elements – formed in the centers of massive stars -- back into the interstellar medium</a:t>
            </a:r>
          </a:p>
          <a:p>
            <a:r>
              <a:rPr lang="en-US" dirty="0" smtClean="0"/>
              <a:t>These mix with existing material and eventually form into new stars …. And planets … and things on the planets …</a:t>
            </a:r>
          </a:p>
          <a:p>
            <a:r>
              <a:rPr lang="en-US" dirty="0" smtClean="0"/>
              <a:t>Humans are composed of </a:t>
            </a:r>
            <a:r>
              <a:rPr lang="en-US" dirty="0" err="1" smtClean="0"/>
              <a:t>starstuff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0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Where do we come from?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9869"/>
            <a:ext cx="77724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When was the oxygen in our bodies assembled into atoms (when were the protons, neutrons, and electrons put together?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Within the past day, e.g. from food you ate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Within the past century, e.g. when you were born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When the Sun and Earth were formed, about 4.5 billion years ago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Before the Sun was </a:t>
            </a:r>
            <a:r>
              <a:rPr lang="en-US" dirty="0" smtClean="0"/>
              <a:t>formed but after the beginning of the Universe</a:t>
            </a:r>
            <a:endParaRPr lang="en-US" dirty="0"/>
          </a:p>
          <a:p>
            <a:pPr marL="990600" lvl="1" indent="-5334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They have existed since the beginning of the Universe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94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en-US" sz="2800" dirty="0"/>
              <a:t>Science and </a:t>
            </a:r>
            <a:r>
              <a:rPr lang="en-US" sz="2800" dirty="0" smtClean="0"/>
              <a:t>Astronomy</a:t>
            </a:r>
            <a:endParaRPr lang="en-US" sz="2800" dirty="0"/>
          </a:p>
          <a:p>
            <a:pPr marL="812800" indent="-812800">
              <a:buFontTx/>
              <a:buAutoNum type="romanUcPeriod"/>
            </a:pPr>
            <a:r>
              <a:rPr lang="en-US" sz="2800" dirty="0"/>
              <a:t>Astronomy by Eye: Motions in the </a:t>
            </a:r>
            <a:r>
              <a:rPr lang="en-US" sz="2800" dirty="0" smtClean="0"/>
              <a:t>Sky</a:t>
            </a:r>
          </a:p>
          <a:p>
            <a:pPr marL="812800" indent="-812800">
              <a:buFontTx/>
              <a:buAutoNum type="romanUcPeriod"/>
            </a:pPr>
            <a:r>
              <a:rPr lang="en-US" sz="2800" dirty="0" smtClean="0"/>
              <a:t>Overview of </a:t>
            </a:r>
            <a:r>
              <a:rPr lang="en-US" sz="2800" smtClean="0"/>
              <a:t>the Universe</a:t>
            </a:r>
            <a:endParaRPr lang="en-US" sz="2800" dirty="0"/>
          </a:p>
          <a:p>
            <a:pPr marL="812800" indent="-812800">
              <a:buFontTx/>
              <a:buAutoNum type="romanUcPeriod"/>
            </a:pPr>
            <a:r>
              <a:rPr lang="en-US" sz="2800" dirty="0"/>
              <a:t>The Physical Basis of Astronomy: Gravity </a:t>
            </a:r>
            <a:r>
              <a:rPr lang="en-US" sz="2400" dirty="0"/>
              <a:t>and Light</a:t>
            </a:r>
          </a:p>
          <a:p>
            <a:pPr marL="1168400" lvl="1" indent="-711200">
              <a:buFont typeface="Arial" charset="0"/>
              <a:buNone/>
            </a:pPr>
            <a:r>
              <a:rPr lang="en-US" sz="2400" dirty="0"/>
              <a:t>Summary: </a:t>
            </a:r>
            <a:r>
              <a:rPr lang="ja-JP" altLang="en-US" sz="2400" dirty="0" smtClean="0"/>
              <a:t>“</a:t>
            </a:r>
            <a:r>
              <a:rPr lang="en-US" sz="2400" dirty="0"/>
              <a:t>How do we know?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 marL="768350" indent="-711200">
              <a:buFont typeface="Arial" charset="0"/>
              <a:buNone/>
            </a:pPr>
            <a:r>
              <a:rPr lang="en-US" sz="2400" dirty="0" smtClean="0"/>
              <a:t>V. Some interesting questions</a:t>
            </a:r>
          </a:p>
          <a:p>
            <a:pPr marL="768350" indent="-711200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How do stars work? What is the eventual fate of the Sun?</a:t>
            </a:r>
          </a:p>
          <a:p>
            <a:pPr marL="768350" indent="-711200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Where might we look for life in the Solar System? Life in other locations? What is the probability of other life?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15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stars shine?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We’ve </a:t>
            </a:r>
            <a:r>
              <a:rPr lang="en-US" dirty="0"/>
              <a:t>seen what you can learn about the light (electromagnetic energy) that</a:t>
            </a:r>
            <a:r>
              <a:rPr lang="ja-JP" altLang="en-US" dirty="0"/>
              <a:t>’</a:t>
            </a:r>
            <a:r>
              <a:rPr lang="en-US" dirty="0"/>
              <a:t>s emitted from the surface of stars</a:t>
            </a:r>
          </a:p>
          <a:p>
            <a:pPr>
              <a:lnSpc>
                <a:spcPct val="90000"/>
              </a:lnSpc>
            </a:pPr>
            <a:r>
              <a:rPr lang="en-US" dirty="0"/>
              <a:t>We understand that stars shine because they are hot</a:t>
            </a:r>
          </a:p>
          <a:p>
            <a:pPr>
              <a:lnSpc>
                <a:spcPct val="90000"/>
              </a:lnSpc>
            </a:pPr>
            <a:r>
              <a:rPr lang="en-US" dirty="0"/>
              <a:t>But what makes them hot? What is the source of the energy?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Nuclear reactions in the cores of stars</a:t>
            </a:r>
          </a:p>
        </p:txBody>
      </p:sp>
    </p:spTree>
    <p:extLst>
      <p:ext uri="{BB962C8B-B14F-4D97-AF65-F5344CB8AC3E}">
        <p14:creationId xmlns:p14="http://schemas.microsoft.com/office/powerpoint/2010/main" val="498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 nuclear reaction?</a:t>
            </a:r>
          </a:p>
          <a:p>
            <a:r>
              <a:rPr lang="en-US"/>
              <a:t>Under extreme conditions, atoms of one element can turn into atoms of another element</a:t>
            </a:r>
          </a:p>
          <a:p>
            <a:pPr lvl="1"/>
            <a:r>
              <a:rPr lang="en-US"/>
              <a:t>Nuclear fusion: two smaller atoms join to make a bigger atom</a:t>
            </a:r>
          </a:p>
          <a:p>
            <a:pPr lvl="1"/>
            <a:r>
              <a:rPr lang="en-US"/>
              <a:t>Nuclear fission: one bigger atom splits to form smaller atoms</a:t>
            </a:r>
          </a:p>
        </p:txBody>
      </p:sp>
    </p:spTree>
    <p:extLst>
      <p:ext uri="{BB962C8B-B14F-4D97-AF65-F5344CB8AC3E}">
        <p14:creationId xmlns:p14="http://schemas.microsoft.com/office/powerpoint/2010/main" val="22262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nuclear reactions produce energy?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Atoms of each element have a mass</a:t>
            </a:r>
          </a:p>
          <a:p>
            <a:r>
              <a:rPr lang="en-US"/>
              <a:t>For some reactions, the mass of the product element is not equal to the mass of the input elements</a:t>
            </a:r>
          </a:p>
          <a:p>
            <a:pPr lvl="1"/>
            <a:r>
              <a:rPr lang="en-US"/>
              <a:t>The extra mass comes out in the form of energy…. And lots of it!</a:t>
            </a:r>
          </a:p>
          <a:p>
            <a:pPr lvl="1"/>
            <a:r>
              <a:rPr lang="en-US"/>
              <a:t>E = mc</a:t>
            </a:r>
            <a:r>
              <a:rPr lang="en-US" baseline="3000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Hydrogen atoms have a mass of of 1.0079 atomic units. Helium atoms have a mass of 4.0026 atomic units. The nuclear reaction:  4 H --&gt; 1 He will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Produce energy, because the mass of the product is less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Produce energy, because the mass of the product is more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Require energy, because the mass of the product is less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Require energy, because the mass of the product is more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Neither produce nor require energy</a:t>
            </a:r>
          </a:p>
        </p:txBody>
      </p:sp>
    </p:spTree>
    <p:extLst>
      <p:ext uri="{BB962C8B-B14F-4D97-AF65-F5344CB8AC3E}">
        <p14:creationId xmlns:p14="http://schemas.microsoft.com/office/powerpoint/2010/main" val="1365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nuclear reactions produce energy?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Generally, fusion of small atoms into a larger one produces energy --&gt; STARS</a:t>
            </a:r>
          </a:p>
          <a:p>
            <a:r>
              <a:rPr lang="en-US" sz="2800" dirty="0"/>
              <a:t>Fission of large atoms into smaller ones produces energy --&gt; NUCLEAR POWER PLANTS</a:t>
            </a:r>
          </a:p>
          <a:p>
            <a:r>
              <a:rPr lang="en-US" sz="2800" dirty="0"/>
              <a:t>Iron is the special element that has the , highest binding energy, I.e. you </a:t>
            </a:r>
            <a:r>
              <a:rPr lang="en-US" sz="2800" dirty="0" smtClean="0"/>
              <a:t>can’t </a:t>
            </a:r>
            <a:r>
              <a:rPr lang="en-US" sz="2800" dirty="0"/>
              <a:t>make a nuclear reaction with iron that produces energy</a:t>
            </a:r>
          </a:p>
        </p:txBody>
      </p:sp>
    </p:spTree>
    <p:extLst>
      <p:ext uri="{BB962C8B-B14F-4D97-AF65-F5344CB8AC3E}">
        <p14:creationId xmlns:p14="http://schemas.microsoft.com/office/powerpoint/2010/main" val="15660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curve of binding energy</a:t>
            </a:r>
            <a:r>
              <a:rPr lang="ja-JP" altLang="en-US" dirty="0"/>
              <a:t>”</a:t>
            </a:r>
            <a:endParaRPr lang="en-US" dirty="0"/>
          </a:p>
        </p:txBody>
      </p:sp>
      <p:pic>
        <p:nvPicPr>
          <p:cNvPr id="27652" name="Picture 4" descr="bcur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84" y="1181099"/>
            <a:ext cx="8298122" cy="5393363"/>
          </a:xfrm>
        </p:spPr>
      </p:pic>
    </p:spTree>
    <p:extLst>
      <p:ext uri="{BB962C8B-B14F-4D97-AF65-F5344CB8AC3E}">
        <p14:creationId xmlns:p14="http://schemas.microsoft.com/office/powerpoint/2010/main" val="19785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1674</Words>
  <Application>Microsoft Macintosh PowerPoint</Application>
  <PresentationFormat>On-screen Show (4:3)</PresentationFormat>
  <Paragraphs>172</Paragraphs>
  <Slides>26</Slides>
  <Notes>21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How do stars produce energy?</vt:lpstr>
      <vt:lpstr>PowerPoint Presentation</vt:lpstr>
      <vt:lpstr>PowerPoint Presentation</vt:lpstr>
      <vt:lpstr>Why do stars shine?</vt:lpstr>
      <vt:lpstr>Nuclear reactions</vt:lpstr>
      <vt:lpstr>Why do nuclear reactions produce energy?</vt:lpstr>
      <vt:lpstr>PowerPoint Presentation</vt:lpstr>
      <vt:lpstr>What nuclear reactions produce energy?</vt:lpstr>
      <vt:lpstr>The “curve of binding energy”</vt:lpstr>
      <vt:lpstr>What does it take to get fusion nuclear reactions? </vt:lpstr>
      <vt:lpstr>PowerPoint Presentation</vt:lpstr>
      <vt:lpstr>What does it take for fusion to occur?</vt:lpstr>
      <vt:lpstr>Practical application: nuclear power</vt:lpstr>
      <vt:lpstr>Nuclear reactions in stars: Sun</vt:lpstr>
      <vt:lpstr>Energy transport in the Sun</vt:lpstr>
      <vt:lpstr>Nuclear reactions: how do we know?</vt:lpstr>
      <vt:lpstr>Nuclear reactions in stars: Sun</vt:lpstr>
      <vt:lpstr>The future of the Sun</vt:lpstr>
      <vt:lpstr>PowerPoint Presentation</vt:lpstr>
      <vt:lpstr>PowerPoint Presentation</vt:lpstr>
      <vt:lpstr>The future of the Sun</vt:lpstr>
      <vt:lpstr>PowerPoint Presentation</vt:lpstr>
      <vt:lpstr>Evolution of other stars</vt:lpstr>
      <vt:lpstr>PowerPoint Presentation</vt:lpstr>
      <vt:lpstr>Supernovae and life</vt:lpstr>
      <vt:lpstr>Where do we come from?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stars produce energy?</dc:title>
  <dc:creator>Jon Holtzman</dc:creator>
  <cp:lastModifiedBy>Jon Holtzman</cp:lastModifiedBy>
  <cp:revision>30</cp:revision>
  <dcterms:created xsi:type="dcterms:W3CDTF">2012-04-26T15:16:53Z</dcterms:created>
  <dcterms:modified xsi:type="dcterms:W3CDTF">2013-11-20T19:56:45Z</dcterms:modified>
</cp:coreProperties>
</file>