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33"/>
  </p:notesMasterIdLst>
  <p:sldIdLst>
    <p:sldId id="290" r:id="rId4"/>
    <p:sldId id="269" r:id="rId5"/>
    <p:sldId id="294" r:id="rId6"/>
    <p:sldId id="257" r:id="rId7"/>
    <p:sldId id="258" r:id="rId8"/>
    <p:sldId id="259" r:id="rId9"/>
    <p:sldId id="260" r:id="rId10"/>
    <p:sldId id="261" r:id="rId11"/>
    <p:sldId id="262" r:id="rId12"/>
    <p:sldId id="263" r:id="rId13"/>
    <p:sldId id="270" r:id="rId14"/>
    <p:sldId id="291" r:id="rId15"/>
    <p:sldId id="272" r:id="rId16"/>
    <p:sldId id="264" r:id="rId17"/>
    <p:sldId id="265" r:id="rId18"/>
    <p:sldId id="295" r:id="rId19"/>
    <p:sldId id="266" r:id="rId20"/>
    <p:sldId id="271" r:id="rId21"/>
    <p:sldId id="276"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20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3CEB47-D490-ED49-9AE7-5814D4119F55}" type="datetimeFigureOut">
              <a:rPr lang="en-US" smtClean="0"/>
              <a:t>11/8/13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28F735-32F2-6C49-B098-806D120D2BF7}" type="slidenum">
              <a:rPr lang="en-US" smtClean="0"/>
              <a:t>‹#›</a:t>
            </a:fld>
            <a:endParaRPr lang="en-US"/>
          </a:p>
        </p:txBody>
      </p:sp>
    </p:spTree>
    <p:extLst>
      <p:ext uri="{BB962C8B-B14F-4D97-AF65-F5344CB8AC3E}">
        <p14:creationId xmlns:p14="http://schemas.microsoft.com/office/powerpoint/2010/main" val="6258311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FC2E16-31E0-9F4D-8621-E47D7D04E16B}" type="slidenum">
              <a:rPr lang="en-US">
                <a:solidFill>
                  <a:prstClr val="black"/>
                </a:solidFill>
              </a:rPr>
              <a:pPr/>
              <a:t>1</a:t>
            </a:fld>
            <a:endParaRPr lang="en-US">
              <a:solidFill>
                <a:prstClr val="black"/>
              </a:solidFill>
            </a:endParaRPr>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6D7272-B2DA-3448-9FA9-BF32620E5317}" type="slidenum">
              <a:rPr lang="en-US">
                <a:solidFill>
                  <a:prstClr val="black"/>
                </a:solidFill>
              </a:rPr>
              <a:pPr/>
              <a:t>11</a:t>
            </a:fld>
            <a:endParaRPr lang="en-US">
              <a:solidFill>
                <a:prstClr val="black"/>
              </a:solidFill>
            </a:endParaRPr>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885F59-4097-994D-BE5D-6C24412A97DB}" type="slidenum">
              <a:rPr lang="en-US"/>
              <a:pPr/>
              <a:t>12</a:t>
            </a:fld>
            <a:endParaRPr lang="en-US"/>
          </a:p>
        </p:txBody>
      </p:sp>
      <p:sp>
        <p:nvSpPr>
          <p:cNvPr id="3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F53298-1ECF-6A45-A08A-FAE85C024D66}" type="slidenum">
              <a:rPr lang="en-US">
                <a:solidFill>
                  <a:prstClr val="black"/>
                </a:solidFill>
              </a:rPr>
              <a:pPr/>
              <a:t>13</a:t>
            </a:fld>
            <a:endParaRPr lang="en-US">
              <a:solidFill>
                <a:prstClr val="black"/>
              </a:solidFill>
            </a:endParaRPr>
          </a:p>
        </p:txBody>
      </p:sp>
      <p:sp>
        <p:nvSpPr>
          <p:cNvPr id="71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77D44-0679-2C41-ADBF-FD24432B3070}" type="slidenum">
              <a:rPr lang="en-US"/>
              <a:pPr/>
              <a:t>14</a:t>
            </a:fld>
            <a:endParaRPr lang="en-US"/>
          </a:p>
        </p:txBody>
      </p:sp>
      <p:sp>
        <p:nvSpPr>
          <p:cNvPr id="37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5FDF5A-953D-454A-8A51-B16F4157851D}" type="slidenum">
              <a:rPr lang="en-US"/>
              <a:pPr/>
              <a:t>15</a:t>
            </a:fld>
            <a:endParaRPr lang="en-US"/>
          </a:p>
        </p:txBody>
      </p:sp>
      <p:sp>
        <p:nvSpPr>
          <p:cNvPr id="3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BE071B-C8D4-9944-8A38-6D9EC0D42B2F}" type="slidenum">
              <a:rPr lang="en-US"/>
              <a:pPr/>
              <a:t>17</a:t>
            </a:fld>
            <a:endParaRPr lang="en-US"/>
          </a:p>
        </p:txBody>
      </p:sp>
      <p:sp>
        <p:nvSpPr>
          <p:cNvPr id="39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A5DD36-F66C-134D-8B20-3187BD9D86FF}" type="slidenum">
              <a:rPr lang="en-US">
                <a:solidFill>
                  <a:prstClr val="black"/>
                </a:solidFill>
              </a:rPr>
              <a:pPr/>
              <a:t>18</a:t>
            </a:fld>
            <a:endParaRPr lang="en-US">
              <a:solidFill>
                <a:prstClr val="black"/>
              </a:solidFill>
            </a:endParaRPr>
          </a:p>
        </p:txBody>
      </p:sp>
      <p:sp>
        <p:nvSpPr>
          <p:cNvPr id="51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1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622A13-9F41-8E40-BBF9-4D8A7F7C96B3}" type="slidenum">
              <a:rPr lang="en-US">
                <a:solidFill>
                  <a:prstClr val="black"/>
                </a:solidFill>
              </a:rPr>
              <a:pPr/>
              <a:t>19</a:t>
            </a:fld>
            <a:endParaRPr lang="en-US">
              <a:solidFill>
                <a:prstClr val="black"/>
              </a:solidFill>
            </a:endParaRPr>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E28A67-8A11-BD42-A8EA-79E22E3559ED}" type="slidenum">
              <a:rPr lang="en-US"/>
              <a:pPr/>
              <a:t>20</a:t>
            </a:fld>
            <a:endParaRPr lang="en-US"/>
          </a:p>
        </p:txBody>
      </p:sp>
      <p:sp>
        <p:nvSpPr>
          <p:cNvPr id="51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1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A15BE6-9D66-DC46-830E-9F57ADA7F298}" type="slidenum">
              <a:rPr lang="en-US"/>
              <a:pPr/>
              <a:t>21</a:t>
            </a:fld>
            <a:endParaRPr lang="en-US"/>
          </a:p>
        </p:txBody>
      </p:sp>
      <p:sp>
        <p:nvSpPr>
          <p:cNvPr id="71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F9F5F1-F779-B141-A20B-4FDA3B76D516}" type="slidenum">
              <a:rPr lang="en-US">
                <a:solidFill>
                  <a:prstClr val="black"/>
                </a:solidFill>
              </a:rPr>
              <a:pPr/>
              <a:t>2</a:t>
            </a:fld>
            <a:endParaRPr lang="en-US">
              <a:solidFill>
                <a:prstClr val="black"/>
              </a:solidFill>
            </a:endParaRPr>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88FD06-8F03-D346-8EF1-17875E21F040}" type="slidenum">
              <a:rPr lang="en-US"/>
              <a:pPr/>
              <a:t>22</a:t>
            </a:fld>
            <a:endParaRPr lang="en-US"/>
          </a:p>
        </p:txBody>
      </p:sp>
      <p:sp>
        <p:nvSpPr>
          <p:cNvPr id="92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2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4F2F2-1D40-B445-9470-7D09B3F428E5}" type="slidenum">
              <a:rPr lang="en-US"/>
              <a:pPr/>
              <a:t>23</a:t>
            </a:fld>
            <a:endParaRPr lang="en-US"/>
          </a:p>
        </p:txBody>
      </p:sp>
      <p:sp>
        <p:nvSpPr>
          <p:cNvPr id="112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12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AA883F-A43D-EE4E-8442-989D11FFCA6D}" type="slidenum">
              <a:rPr lang="en-US"/>
              <a:pPr/>
              <a:t>24</a:t>
            </a:fld>
            <a:endParaRPr lang="en-US"/>
          </a:p>
        </p:txBody>
      </p:sp>
      <p:sp>
        <p:nvSpPr>
          <p:cNvPr id="133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33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16EA2E-FE01-7742-8504-28542F3737D1}" type="slidenum">
              <a:rPr lang="en-US"/>
              <a:pPr/>
              <a:t>25</a:t>
            </a:fld>
            <a:endParaRPr lang="en-US"/>
          </a:p>
        </p:txBody>
      </p:sp>
      <p:sp>
        <p:nvSpPr>
          <p:cNvPr id="153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97865-CD5E-954F-8695-1914446FA0D6}" type="slidenum">
              <a:rPr lang="en-US"/>
              <a:pPr/>
              <a:t>26</a:t>
            </a:fld>
            <a:endParaRPr lang="en-US"/>
          </a:p>
        </p:txBody>
      </p:sp>
      <p:sp>
        <p:nvSpPr>
          <p:cNvPr id="174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B2557E-DBFC-8C4E-9A1E-948BA996A13B}" type="slidenum">
              <a:rPr lang="en-US"/>
              <a:pPr/>
              <a:t>27</a:t>
            </a:fld>
            <a:endParaRPr lang="en-US"/>
          </a:p>
        </p:txBody>
      </p:sp>
      <p:sp>
        <p:nvSpPr>
          <p:cNvPr id="194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86261-0288-5F44-B4CE-A021997E4830}" type="slidenum">
              <a:rPr lang="en-US"/>
              <a:pPr/>
              <a:t>28</a:t>
            </a:fld>
            <a:endParaRPr lang="en-US"/>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2F0A23-F88B-284D-968C-07E74158521C}" type="slidenum">
              <a:rPr lang="en-US"/>
              <a:pPr/>
              <a:t>29</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C955FA-509B-AE42-B94D-31B2EFCF8C48}" type="slidenum">
              <a:rPr lang="en-US"/>
              <a:pPr/>
              <a:t>4</a:t>
            </a:fld>
            <a:endParaRPr lang="en-US"/>
          </a:p>
        </p:txBody>
      </p:sp>
      <p:sp>
        <p:nvSpPr>
          <p:cNvPr id="2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51FD7-8B1C-8745-8355-B2ACA5480F0D}" type="slidenum">
              <a:rPr lang="en-US"/>
              <a:pPr/>
              <a:t>5</a:t>
            </a:fld>
            <a:endParaRPr lang="en-US"/>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288BB6-836E-9A49-8E02-A0415886D4E7}" type="slidenum">
              <a:rPr lang="en-US"/>
              <a:pPr/>
              <a:t>6</a:t>
            </a:fld>
            <a:endParaRPr lang="en-US"/>
          </a:p>
        </p:txBody>
      </p:sp>
      <p:sp>
        <p:nvSpPr>
          <p:cNvPr id="3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5723B1-9C79-F148-8B98-1CE70F3606AD}" type="slidenum">
              <a:rPr lang="en-US"/>
              <a:pPr/>
              <a:t>7</a:t>
            </a:fld>
            <a:endParaRPr lang="en-US"/>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0A22D8-D85C-8844-A77C-DD0E1EBC3647}" type="slidenum">
              <a:rPr lang="en-US"/>
              <a:pPr/>
              <a:t>8</a:t>
            </a:fld>
            <a:endParaRPr lang="en-US"/>
          </a:p>
        </p:txBody>
      </p:sp>
      <p:sp>
        <p:nvSpPr>
          <p:cNvPr id="33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50EF23-0558-2C49-84FF-3C68FA8E53D0}" type="slidenum">
              <a:rPr lang="en-US"/>
              <a:pPr/>
              <a:t>9</a:t>
            </a:fld>
            <a:endParaRPr lang="en-US"/>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885F59-4097-994D-BE5D-6C24412A97DB}" type="slidenum">
              <a:rPr lang="en-US"/>
              <a:pPr/>
              <a:t>10</a:t>
            </a:fld>
            <a:endParaRPr lang="en-US"/>
          </a:p>
        </p:txBody>
      </p:sp>
      <p:sp>
        <p:nvSpPr>
          <p:cNvPr id="3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247F8D-598E-7F48-A56A-CCB5D704353D}"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9946A-E48E-6045-91F9-30C9566EF83D}" type="slidenum">
              <a:rPr lang="en-US" smtClean="0"/>
              <a:t>‹#›</a:t>
            </a:fld>
            <a:endParaRPr lang="en-US"/>
          </a:p>
        </p:txBody>
      </p:sp>
    </p:spTree>
    <p:extLst>
      <p:ext uri="{BB962C8B-B14F-4D97-AF65-F5344CB8AC3E}">
        <p14:creationId xmlns:p14="http://schemas.microsoft.com/office/powerpoint/2010/main" val="1545229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247F8D-598E-7F48-A56A-CCB5D704353D}"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9946A-E48E-6045-91F9-30C9566EF83D}" type="slidenum">
              <a:rPr lang="en-US" smtClean="0"/>
              <a:t>‹#›</a:t>
            </a:fld>
            <a:endParaRPr lang="en-US"/>
          </a:p>
        </p:txBody>
      </p:sp>
    </p:spTree>
    <p:extLst>
      <p:ext uri="{BB962C8B-B14F-4D97-AF65-F5344CB8AC3E}">
        <p14:creationId xmlns:p14="http://schemas.microsoft.com/office/powerpoint/2010/main" val="294125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247F8D-598E-7F48-A56A-CCB5D704353D}"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9946A-E48E-6045-91F9-30C9566EF83D}" type="slidenum">
              <a:rPr lang="en-US" smtClean="0"/>
              <a:t>‹#›</a:t>
            </a:fld>
            <a:endParaRPr lang="en-US"/>
          </a:p>
        </p:txBody>
      </p:sp>
    </p:spTree>
    <p:extLst>
      <p:ext uri="{BB962C8B-B14F-4D97-AF65-F5344CB8AC3E}">
        <p14:creationId xmlns:p14="http://schemas.microsoft.com/office/powerpoint/2010/main" val="3832481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B06B4A-2D68-E242-8C80-A5A0841C3E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0484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80EBF31-CF46-7040-8DC4-6214A1A1C8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7957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55D2CF-80FA-A844-A7E3-F8BC70F4D4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8535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E8C8113-2BD7-A645-BFE7-12504968C0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5267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EC2139D-964D-C04B-8D9D-81530CF1DF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5919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E816ECB-094C-3645-AB7B-1343177441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11245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1B9E491-A81D-954C-AFB1-744ACBE4C6A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7009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31E1681-44AA-AD42-8111-BAD051F771D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8485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247F8D-598E-7F48-A56A-CCB5D704353D}"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9946A-E48E-6045-91F9-30C9566EF83D}" type="slidenum">
              <a:rPr lang="en-US" smtClean="0"/>
              <a:t>‹#›</a:t>
            </a:fld>
            <a:endParaRPr lang="en-US"/>
          </a:p>
        </p:txBody>
      </p:sp>
    </p:spTree>
    <p:extLst>
      <p:ext uri="{BB962C8B-B14F-4D97-AF65-F5344CB8AC3E}">
        <p14:creationId xmlns:p14="http://schemas.microsoft.com/office/powerpoint/2010/main" val="2456908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226210B-B129-AA43-99B1-487781999A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485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2F69192-E24F-7543-9294-6A720522CC8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1339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7CB3CA-07D1-F64A-BCD1-C6E17D4721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39240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6B55B0-C447-474A-AA80-08D0ED72DE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288118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EDE6731-0DFE-D74B-9A15-44E1C1F9B43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2088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72B803-307D-714E-85C0-900835D69A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72366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F10D1FA-FDE4-7F4C-B894-2A9EF4804F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70695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A1B2AB8-81F5-5A45-BD1E-8C688F1C75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93599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E25565D-C98A-D140-80FA-3C36B0B38A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3506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21DC72E-3385-794B-963E-E61A71533D4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47957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247F8D-598E-7F48-A56A-CCB5D704353D}"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9946A-E48E-6045-91F9-30C9566EF83D}" type="slidenum">
              <a:rPr lang="en-US" smtClean="0"/>
              <a:t>‹#›</a:t>
            </a:fld>
            <a:endParaRPr lang="en-US"/>
          </a:p>
        </p:txBody>
      </p:sp>
    </p:spTree>
    <p:extLst>
      <p:ext uri="{BB962C8B-B14F-4D97-AF65-F5344CB8AC3E}">
        <p14:creationId xmlns:p14="http://schemas.microsoft.com/office/powerpoint/2010/main" val="21024293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B4ADBAF-EDA2-E940-8FD2-089C58D418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8806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58E4A52-0C77-0640-9015-33BDD59EE17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94240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4972A6F-81C2-6143-AE76-A07E94C2A2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40331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6C7E0B-7237-C94F-BBBD-207F860715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3581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247F8D-598E-7F48-A56A-CCB5D704353D}" type="datetimeFigureOut">
              <a:rPr lang="en-US" smtClean="0"/>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9946A-E48E-6045-91F9-30C9566EF83D}" type="slidenum">
              <a:rPr lang="en-US" smtClean="0"/>
              <a:t>‹#›</a:t>
            </a:fld>
            <a:endParaRPr lang="en-US"/>
          </a:p>
        </p:txBody>
      </p:sp>
    </p:spTree>
    <p:extLst>
      <p:ext uri="{BB962C8B-B14F-4D97-AF65-F5344CB8AC3E}">
        <p14:creationId xmlns:p14="http://schemas.microsoft.com/office/powerpoint/2010/main" val="242955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247F8D-598E-7F48-A56A-CCB5D704353D}" type="datetimeFigureOut">
              <a:rPr lang="en-US" smtClean="0"/>
              <a:t>11/8/13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09946A-E48E-6045-91F9-30C9566EF83D}" type="slidenum">
              <a:rPr lang="en-US" smtClean="0"/>
              <a:t>‹#›</a:t>
            </a:fld>
            <a:endParaRPr lang="en-US"/>
          </a:p>
        </p:txBody>
      </p:sp>
    </p:spTree>
    <p:extLst>
      <p:ext uri="{BB962C8B-B14F-4D97-AF65-F5344CB8AC3E}">
        <p14:creationId xmlns:p14="http://schemas.microsoft.com/office/powerpoint/2010/main" val="359341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247F8D-598E-7F48-A56A-CCB5D704353D}" type="datetimeFigureOut">
              <a:rPr lang="en-US" smtClean="0"/>
              <a:t>11/8/13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09946A-E48E-6045-91F9-30C9566EF83D}" type="slidenum">
              <a:rPr lang="en-US" smtClean="0"/>
              <a:t>‹#›</a:t>
            </a:fld>
            <a:endParaRPr lang="en-US"/>
          </a:p>
        </p:txBody>
      </p:sp>
    </p:spTree>
    <p:extLst>
      <p:ext uri="{BB962C8B-B14F-4D97-AF65-F5344CB8AC3E}">
        <p14:creationId xmlns:p14="http://schemas.microsoft.com/office/powerpoint/2010/main" val="3383171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247F8D-598E-7F48-A56A-CCB5D704353D}" type="datetimeFigureOut">
              <a:rPr lang="en-US" smtClean="0"/>
              <a:t>11/8/13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09946A-E48E-6045-91F9-30C9566EF83D}" type="slidenum">
              <a:rPr lang="en-US" smtClean="0"/>
              <a:t>‹#›</a:t>
            </a:fld>
            <a:endParaRPr lang="en-US"/>
          </a:p>
        </p:txBody>
      </p:sp>
    </p:spTree>
    <p:extLst>
      <p:ext uri="{BB962C8B-B14F-4D97-AF65-F5344CB8AC3E}">
        <p14:creationId xmlns:p14="http://schemas.microsoft.com/office/powerpoint/2010/main" val="4143750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247F8D-598E-7F48-A56A-CCB5D704353D}" type="datetimeFigureOut">
              <a:rPr lang="en-US" smtClean="0"/>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9946A-E48E-6045-91F9-30C9566EF83D}" type="slidenum">
              <a:rPr lang="en-US" smtClean="0"/>
              <a:t>‹#›</a:t>
            </a:fld>
            <a:endParaRPr lang="en-US"/>
          </a:p>
        </p:txBody>
      </p:sp>
    </p:spTree>
    <p:extLst>
      <p:ext uri="{BB962C8B-B14F-4D97-AF65-F5344CB8AC3E}">
        <p14:creationId xmlns:p14="http://schemas.microsoft.com/office/powerpoint/2010/main" val="666156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247F8D-598E-7F48-A56A-CCB5D704353D}" type="datetimeFigureOut">
              <a:rPr lang="en-US" smtClean="0"/>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9946A-E48E-6045-91F9-30C9566EF83D}" type="slidenum">
              <a:rPr lang="en-US" smtClean="0"/>
              <a:t>‹#›</a:t>
            </a:fld>
            <a:endParaRPr lang="en-US"/>
          </a:p>
        </p:txBody>
      </p:sp>
    </p:spTree>
    <p:extLst>
      <p:ext uri="{BB962C8B-B14F-4D97-AF65-F5344CB8AC3E}">
        <p14:creationId xmlns:p14="http://schemas.microsoft.com/office/powerpoint/2010/main" val="34432233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47F8D-598E-7F48-A56A-CCB5D704353D}" type="datetimeFigureOut">
              <a:rPr lang="en-US" smtClean="0"/>
              <a:t>11/8/13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9946A-E48E-6045-91F9-30C9566EF83D}" type="slidenum">
              <a:rPr lang="en-US" smtClean="0"/>
              <a:t>‹#›</a:t>
            </a:fld>
            <a:endParaRPr lang="en-US"/>
          </a:p>
        </p:txBody>
      </p:sp>
    </p:spTree>
    <p:extLst>
      <p:ext uri="{BB962C8B-B14F-4D97-AF65-F5344CB8AC3E}">
        <p14:creationId xmlns:p14="http://schemas.microsoft.com/office/powerpoint/2010/main" val="2688636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5C76D971-4CCA-8847-AC60-EB26405BDFB6}"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023129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873D005A-41CD-A046-8353-9B33E5AC3C9D}"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205488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hyperlink" Target="http://astro.wsu.edu/worthey/astro/html/mnemonic-s99.html" TargetMode="External"/><Relationship Id="rId4" Type="http://schemas.openxmlformats.org/officeDocument/2006/relationships/hyperlink" Target="http://acronyms.thefreedictionary.com/OBAFGKM"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hyperlink" Target="http://astronomy.nmsu.edu/holtz/a110/project.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hyperlink" Target="http://www.youtube.com/watch?v=HEheh1BH34Q"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70524" y="1752600"/>
            <a:ext cx="7772400" cy="1143000"/>
          </a:xfrm>
        </p:spPr>
        <p:txBody>
          <a:bodyPr/>
          <a:lstStyle/>
          <a:p>
            <a:r>
              <a:rPr lang="en-US" dirty="0" smtClean="0"/>
              <a:t>Light:  </a:t>
            </a:r>
            <a:br>
              <a:rPr lang="en-US" dirty="0" smtClean="0"/>
            </a:br>
            <a:r>
              <a:rPr lang="en-US" dirty="0" smtClean="0"/>
              <a:t>Thermal Spectra</a:t>
            </a:r>
            <a:br>
              <a:rPr lang="en-US" dirty="0" smtClean="0"/>
            </a:br>
            <a:r>
              <a:rPr lang="en-US" dirty="0" smtClean="0"/>
              <a:t>Emission </a:t>
            </a:r>
            <a:r>
              <a:rPr lang="en-US" dirty="0"/>
              <a:t>and Absorption Spectra</a:t>
            </a:r>
          </a:p>
        </p:txBody>
      </p:sp>
    </p:spTree>
    <p:extLst>
      <p:ext uri="{BB962C8B-B14F-4D97-AF65-F5344CB8AC3E}">
        <p14:creationId xmlns:p14="http://schemas.microsoft.com/office/powerpoint/2010/main" val="5600500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a:t>Emission and absorption lines: what can we learn?</a:t>
            </a:r>
          </a:p>
        </p:txBody>
      </p:sp>
      <p:sp>
        <p:nvSpPr>
          <p:cNvPr id="20483" name="Rectangle 3"/>
          <p:cNvSpPr>
            <a:spLocks noGrp="1" noChangeArrowheads="1"/>
          </p:cNvSpPr>
          <p:nvPr>
            <p:ph type="body" idx="1"/>
          </p:nvPr>
        </p:nvSpPr>
        <p:spPr/>
        <p:txBody>
          <a:bodyPr/>
          <a:lstStyle/>
          <a:p>
            <a:pPr>
              <a:lnSpc>
                <a:spcPct val="90000"/>
              </a:lnSpc>
            </a:pPr>
            <a:r>
              <a:rPr lang="en-US" sz="2400" dirty="0"/>
              <a:t>Each different type of atom has its own distinct energy levels, and so produces its own distinct pattern of emission or absorption lines, like a fingerprint</a:t>
            </a:r>
          </a:p>
          <a:p>
            <a:pPr lvl="1">
              <a:lnSpc>
                <a:spcPct val="90000"/>
              </a:lnSpc>
            </a:pPr>
            <a:r>
              <a:rPr lang="en-US" sz="2400" dirty="0"/>
              <a:t>Recognizing the light fingerprint allows us to determine the </a:t>
            </a:r>
            <a:r>
              <a:rPr lang="en-US" sz="2400" i="1" dirty="0"/>
              <a:t>composition</a:t>
            </a:r>
            <a:r>
              <a:rPr lang="en-US" sz="2400" dirty="0"/>
              <a:t> of objects that produce emission or absorption lines, I.e. what they are made of</a:t>
            </a:r>
          </a:p>
          <a:p>
            <a:pPr marL="0" indent="0">
              <a:lnSpc>
                <a:spcPct val="90000"/>
              </a:lnSpc>
              <a:buNone/>
            </a:pPr>
            <a:endParaRPr lang="en-US" sz="2400" dirty="0"/>
          </a:p>
        </p:txBody>
      </p:sp>
      <p:pic>
        <p:nvPicPr>
          <p:cNvPr id="5" name="Picture 4" descr="energylev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1067" y="3820175"/>
            <a:ext cx="4970463" cy="291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3393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ission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161" y="0"/>
            <a:ext cx="53752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4977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a:t>Emission and absorption lines: what can we learn?</a:t>
            </a:r>
          </a:p>
        </p:txBody>
      </p:sp>
      <p:sp>
        <p:nvSpPr>
          <p:cNvPr id="20483" name="Rectangle 3"/>
          <p:cNvSpPr>
            <a:spLocks noGrp="1" noChangeArrowheads="1"/>
          </p:cNvSpPr>
          <p:nvPr>
            <p:ph type="body" idx="1"/>
          </p:nvPr>
        </p:nvSpPr>
        <p:spPr/>
        <p:txBody>
          <a:bodyPr/>
          <a:lstStyle/>
          <a:p>
            <a:pPr>
              <a:lnSpc>
                <a:spcPct val="90000"/>
              </a:lnSpc>
            </a:pPr>
            <a:r>
              <a:rPr lang="en-US" sz="2400" dirty="0" smtClean="0"/>
              <a:t>Although </a:t>
            </a:r>
            <a:r>
              <a:rPr lang="en-US" sz="2400" dirty="0"/>
              <a:t>each atom has allowed energy levels, which ones are populated depends on the </a:t>
            </a:r>
            <a:r>
              <a:rPr lang="en-US" sz="2400" i="1" dirty="0"/>
              <a:t>temperature</a:t>
            </a:r>
            <a:r>
              <a:rPr lang="en-US" sz="2400" dirty="0"/>
              <a:t> of the gas</a:t>
            </a:r>
          </a:p>
          <a:p>
            <a:pPr lvl="1">
              <a:lnSpc>
                <a:spcPct val="90000"/>
              </a:lnSpc>
            </a:pPr>
            <a:r>
              <a:rPr lang="en-US" sz="2400" dirty="0" smtClean="0"/>
              <a:t>Seeing </a:t>
            </a:r>
            <a:r>
              <a:rPr lang="en-US" sz="2400" dirty="0"/>
              <a:t>which part of the fingerprint appears allows us to determine the </a:t>
            </a:r>
            <a:r>
              <a:rPr lang="en-US" sz="2400" i="1" dirty="0"/>
              <a:t>temperature</a:t>
            </a:r>
            <a:r>
              <a:rPr lang="en-US" sz="2400" dirty="0"/>
              <a:t> of objects that produce emission or absorption lines</a:t>
            </a:r>
          </a:p>
        </p:txBody>
      </p:sp>
      <p:pic>
        <p:nvPicPr>
          <p:cNvPr id="4" name="Picture 3" descr="energylev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785" y="3641093"/>
            <a:ext cx="4970463" cy="291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8754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Absorption lines</a:t>
            </a:r>
          </a:p>
        </p:txBody>
      </p:sp>
      <p:sp>
        <p:nvSpPr>
          <p:cNvPr id="6147" name="Rectangle 3"/>
          <p:cNvSpPr>
            <a:spLocks noGrp="1" noChangeArrowheads="1"/>
          </p:cNvSpPr>
          <p:nvPr>
            <p:ph type="body" idx="1"/>
          </p:nvPr>
        </p:nvSpPr>
        <p:spPr/>
        <p:txBody>
          <a:bodyPr/>
          <a:lstStyle/>
          <a:p>
            <a:pPr>
              <a:lnSpc>
                <a:spcPct val="90000"/>
              </a:lnSpc>
            </a:pPr>
            <a:r>
              <a:rPr lang="en-US" sz="2400" dirty="0"/>
              <a:t>Electrons can move from lower to higher energy levels, but need to absorb energy to do so</a:t>
            </a:r>
          </a:p>
          <a:p>
            <a:pPr>
              <a:lnSpc>
                <a:spcPct val="90000"/>
              </a:lnSpc>
            </a:pPr>
            <a:r>
              <a:rPr lang="en-US" sz="2400" dirty="0"/>
              <a:t>Key point is that they can ONLY absorb light with exactly the right amount of energy that corresponds to an electron energy level </a:t>
            </a:r>
            <a:r>
              <a:rPr lang="en-US" sz="2400" dirty="0" smtClean="0"/>
              <a:t>transition: all other light passes through</a:t>
            </a:r>
            <a:endParaRPr lang="en-US" sz="2400" dirty="0"/>
          </a:p>
          <a:p>
            <a:pPr>
              <a:lnSpc>
                <a:spcPct val="90000"/>
              </a:lnSpc>
            </a:pPr>
            <a:r>
              <a:rPr lang="en-US" sz="2400" dirty="0"/>
              <a:t>Absorption lines occur in the outer layers of stars: continuous emission from the inner dense portions passes through the stellar atmospheres and a few specific wavelengths are absorbed by the gases there</a:t>
            </a:r>
          </a:p>
          <a:p>
            <a:pPr>
              <a:lnSpc>
                <a:spcPct val="90000"/>
              </a:lnSpc>
            </a:pPr>
            <a:endParaRPr lang="en-US" sz="2800" dirty="0"/>
          </a:p>
        </p:txBody>
      </p:sp>
    </p:spTree>
    <p:extLst>
      <p:ext uri="{BB962C8B-B14F-4D97-AF65-F5344CB8AC3E}">
        <p14:creationId xmlns:p14="http://schemas.microsoft.com/office/powerpoint/2010/main" val="35269412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Astronomical applications: stars</a:t>
            </a:r>
          </a:p>
        </p:txBody>
      </p:sp>
      <p:sp>
        <p:nvSpPr>
          <p:cNvPr id="21507" name="Rectangle 3"/>
          <p:cNvSpPr>
            <a:spLocks noGrp="1" noChangeArrowheads="1"/>
          </p:cNvSpPr>
          <p:nvPr>
            <p:ph type="body" idx="1"/>
          </p:nvPr>
        </p:nvSpPr>
        <p:spPr/>
        <p:txBody>
          <a:bodyPr>
            <a:noAutofit/>
          </a:bodyPr>
          <a:lstStyle/>
          <a:p>
            <a:pPr>
              <a:lnSpc>
                <a:spcPct val="90000"/>
              </a:lnSpc>
            </a:pPr>
            <a:r>
              <a:rPr lang="en-US" sz="2400" dirty="0" smtClean="0"/>
              <a:t>Stars </a:t>
            </a:r>
            <a:r>
              <a:rPr lang="en-US" sz="2400" dirty="0"/>
              <a:t>show a range of different patterns of absorption lines</a:t>
            </a:r>
          </a:p>
          <a:p>
            <a:pPr lvl="1">
              <a:lnSpc>
                <a:spcPct val="90000"/>
              </a:lnSpc>
            </a:pPr>
            <a:r>
              <a:rPr lang="en-US" sz="2400" dirty="0"/>
              <a:t>Analysis shows that the variations are almost all due to variations in temperature of stars</a:t>
            </a:r>
          </a:p>
          <a:p>
            <a:pPr lvl="1">
              <a:lnSpc>
                <a:spcPct val="90000"/>
              </a:lnSpc>
            </a:pPr>
            <a:r>
              <a:rPr lang="en-US" sz="2400" dirty="0" smtClean="0"/>
              <a:t>In fact, m</a:t>
            </a:r>
            <a:r>
              <a:rPr lang="en-US" sz="2400" dirty="0" smtClean="0"/>
              <a:t>ost </a:t>
            </a:r>
            <a:r>
              <a:rPr lang="en-US" sz="2400" dirty="0"/>
              <a:t>stars appear to have very similar compositions: mostly hydrogen (90%) and helium (9%) and only a bit of everything else!</a:t>
            </a:r>
          </a:p>
          <a:p>
            <a:pPr lvl="1">
              <a:lnSpc>
                <a:spcPct val="90000"/>
              </a:lnSpc>
            </a:pPr>
            <a:r>
              <a:rPr lang="en-US" sz="2400" dirty="0"/>
              <a:t>Different absorption spectra of stars originally led to spectral classification, and spectral types of stars, which are now understood to be a sequence of stellar temperatures:   OBAFGKM  (the Sun is a G star</a:t>
            </a:r>
            <a:r>
              <a:rPr lang="en-US" sz="2400" dirty="0" smtClean="0"/>
              <a:t>)</a:t>
            </a:r>
            <a:r>
              <a:rPr lang="en-US" sz="2400" dirty="0"/>
              <a:t> </a:t>
            </a:r>
            <a:r>
              <a:rPr lang="en-US" sz="2400" dirty="0" smtClean="0"/>
              <a:t>             </a:t>
            </a:r>
          </a:p>
          <a:p>
            <a:pPr lvl="2">
              <a:lnSpc>
                <a:spcPct val="90000"/>
              </a:lnSpc>
            </a:pPr>
            <a:r>
              <a:rPr lang="en-US" sz="2000" dirty="0" smtClean="0">
                <a:hlinkClick r:id="rId3"/>
              </a:rPr>
              <a:t>Mnemonics</a:t>
            </a:r>
            <a:r>
              <a:rPr lang="en-US" sz="2000" dirty="0" smtClean="0"/>
              <a:t> 1</a:t>
            </a:r>
          </a:p>
          <a:p>
            <a:pPr lvl="2">
              <a:lnSpc>
                <a:spcPct val="90000"/>
              </a:lnSpc>
            </a:pPr>
            <a:r>
              <a:rPr lang="en-US" sz="2000" dirty="0" smtClean="0">
                <a:hlinkClick r:id="rId4"/>
              </a:rPr>
              <a:t>Mnemonics </a:t>
            </a:r>
            <a:r>
              <a:rPr lang="en-US" sz="2000" dirty="0" smtClean="0"/>
              <a:t>2</a:t>
            </a:r>
          </a:p>
        </p:txBody>
      </p:sp>
    </p:spTree>
    <p:extLst>
      <p:ext uri="{BB962C8B-B14F-4D97-AF65-F5344CB8AC3E}">
        <p14:creationId xmlns:p14="http://schemas.microsoft.com/office/powerpoint/2010/main" val="10680022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150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st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22297"/>
            <a:ext cx="7137400" cy="44926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051800" y="691177"/>
            <a:ext cx="681892" cy="4401205"/>
          </a:xfrm>
          <a:prstGeom prst="rect">
            <a:avLst/>
          </a:prstGeom>
          <a:noFill/>
        </p:spPr>
        <p:txBody>
          <a:bodyPr wrap="square" rtlCol="0">
            <a:spAutoFit/>
          </a:bodyPr>
          <a:lstStyle/>
          <a:p>
            <a:r>
              <a:rPr lang="en-US" sz="4000" dirty="0" smtClean="0"/>
              <a:t>O</a:t>
            </a:r>
          </a:p>
          <a:p>
            <a:r>
              <a:rPr lang="en-US" sz="4000" dirty="0" smtClean="0"/>
              <a:t>B</a:t>
            </a:r>
          </a:p>
          <a:p>
            <a:r>
              <a:rPr lang="en-US" sz="4000" dirty="0" smtClean="0"/>
              <a:t>A</a:t>
            </a:r>
          </a:p>
          <a:p>
            <a:r>
              <a:rPr lang="en-US" sz="4000" dirty="0" smtClean="0"/>
              <a:t>F</a:t>
            </a:r>
          </a:p>
          <a:p>
            <a:r>
              <a:rPr lang="en-US" sz="4000" dirty="0" smtClean="0"/>
              <a:t>G</a:t>
            </a:r>
          </a:p>
          <a:p>
            <a:r>
              <a:rPr lang="en-US" sz="4000" dirty="0" smtClean="0"/>
              <a:t>K</a:t>
            </a:r>
          </a:p>
          <a:p>
            <a:r>
              <a:rPr lang="en-US" sz="4000" dirty="0"/>
              <a:t>M</a:t>
            </a:r>
          </a:p>
        </p:txBody>
      </p:sp>
      <p:sp>
        <p:nvSpPr>
          <p:cNvPr id="3" name="TextBox 2"/>
          <p:cNvSpPr txBox="1"/>
          <p:nvPr/>
        </p:nvSpPr>
        <p:spPr>
          <a:xfrm>
            <a:off x="0" y="252965"/>
            <a:ext cx="1191846" cy="369332"/>
          </a:xfrm>
          <a:prstGeom prst="rect">
            <a:avLst/>
          </a:prstGeom>
          <a:noFill/>
        </p:spPr>
        <p:txBody>
          <a:bodyPr wrap="square" rtlCol="0">
            <a:spAutoFit/>
          </a:bodyPr>
          <a:lstStyle/>
          <a:p>
            <a:r>
              <a:rPr lang="en-US" dirty="0" smtClean="0"/>
              <a:t>Hotter</a:t>
            </a:r>
            <a:endParaRPr lang="en-US" dirty="0"/>
          </a:p>
        </p:txBody>
      </p:sp>
      <p:sp>
        <p:nvSpPr>
          <p:cNvPr id="4" name="TextBox 3"/>
          <p:cNvSpPr txBox="1"/>
          <p:nvPr/>
        </p:nvSpPr>
        <p:spPr>
          <a:xfrm>
            <a:off x="0" y="5092382"/>
            <a:ext cx="1055077" cy="369332"/>
          </a:xfrm>
          <a:prstGeom prst="rect">
            <a:avLst/>
          </a:prstGeom>
          <a:noFill/>
        </p:spPr>
        <p:txBody>
          <a:bodyPr wrap="square" rtlCol="0">
            <a:spAutoFit/>
          </a:bodyPr>
          <a:lstStyle/>
          <a:p>
            <a:r>
              <a:rPr lang="en-US" dirty="0" smtClean="0"/>
              <a:t>Cooler</a:t>
            </a:r>
            <a:endParaRPr lang="en-US" dirty="0"/>
          </a:p>
        </p:txBody>
      </p:sp>
      <p:cxnSp>
        <p:nvCxnSpPr>
          <p:cNvPr id="6" name="Straight Arrow Connector 5"/>
          <p:cNvCxnSpPr/>
          <p:nvPr/>
        </p:nvCxnSpPr>
        <p:spPr bwMode="auto">
          <a:xfrm flipV="1">
            <a:off x="210152" y="875843"/>
            <a:ext cx="0" cy="74246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 name="Straight Arrow Connector 7"/>
          <p:cNvCxnSpPr/>
          <p:nvPr/>
        </p:nvCxnSpPr>
        <p:spPr bwMode="auto">
          <a:xfrm>
            <a:off x="210152" y="3690629"/>
            <a:ext cx="0" cy="82061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 name="TextBox 4"/>
          <p:cNvSpPr txBox="1"/>
          <p:nvPr/>
        </p:nvSpPr>
        <p:spPr>
          <a:xfrm>
            <a:off x="1367863" y="5814912"/>
            <a:ext cx="6780807" cy="830997"/>
          </a:xfrm>
          <a:prstGeom prst="rect">
            <a:avLst/>
          </a:prstGeom>
          <a:noFill/>
        </p:spPr>
        <p:txBody>
          <a:bodyPr wrap="square" rtlCol="0">
            <a:spAutoFit/>
          </a:bodyPr>
          <a:lstStyle/>
          <a:p>
            <a:r>
              <a:rPr lang="en-US" sz="2400" dirty="0" smtClean="0"/>
              <a:t> </a:t>
            </a:r>
            <a:r>
              <a:rPr lang="en-US" sz="2400" dirty="0" smtClean="0"/>
              <a:t>You can </a:t>
            </a:r>
            <a:r>
              <a:rPr lang="en-US" sz="2400" dirty="0" smtClean="0"/>
              <a:t>see temperature differences both from absorption lines and underlying continuum</a:t>
            </a:r>
            <a:endParaRPr lang="en-US" sz="2400" dirty="0"/>
          </a:p>
        </p:txBody>
      </p:sp>
      <p:pic>
        <p:nvPicPr>
          <p:cNvPr id="7" name="Picture 6" descr="spectral_typ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622" y="622297"/>
            <a:ext cx="8605143" cy="4492625"/>
          </a:xfrm>
          <a:prstGeom prst="rect">
            <a:avLst/>
          </a:prstGeom>
        </p:spPr>
      </p:pic>
    </p:spTree>
    <p:extLst>
      <p:ext uri="{BB962C8B-B14F-4D97-AF65-F5344CB8AC3E}">
        <p14:creationId xmlns:p14="http://schemas.microsoft.com/office/powerpoint/2010/main" val="1024569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7450"/>
            <a:ext cx="8229600" cy="4525963"/>
          </a:xfrm>
        </p:spPr>
        <p:txBody>
          <a:bodyPr>
            <a:normAutofit lnSpcReduction="10000"/>
          </a:bodyPr>
          <a:lstStyle/>
          <a:p>
            <a:pPr marL="0" indent="0">
              <a:buNone/>
            </a:pPr>
            <a:r>
              <a:rPr lang="en-US" dirty="0" smtClean="0"/>
              <a:t>You take spectra of two stars, star A and star B, and you see that they have a different pattern of absorption lines. What is the most likely reason?</a:t>
            </a:r>
          </a:p>
          <a:p>
            <a:pPr marL="514350" indent="-514350">
              <a:buAutoNum type="alphaUcPeriod"/>
            </a:pPr>
            <a:r>
              <a:rPr lang="en-US" dirty="0" smtClean="0"/>
              <a:t>The stars have different chemical compositions</a:t>
            </a:r>
          </a:p>
          <a:p>
            <a:pPr marL="514350" indent="-514350">
              <a:buAutoNum type="alphaUcPeriod"/>
            </a:pPr>
            <a:r>
              <a:rPr lang="en-US" dirty="0" smtClean="0"/>
              <a:t>The stars have different temperatures</a:t>
            </a:r>
          </a:p>
          <a:p>
            <a:pPr marL="514350" indent="-514350">
              <a:buAutoNum type="alphaUcPeriod"/>
            </a:pPr>
            <a:r>
              <a:rPr lang="en-US" dirty="0" smtClean="0"/>
              <a:t>One star is being seen through interstellar gas</a:t>
            </a:r>
          </a:p>
          <a:p>
            <a:pPr marL="514350" indent="-514350">
              <a:buAutoNum type="alphaUcPeriod"/>
            </a:pPr>
            <a:r>
              <a:rPr lang="en-US" dirty="0" smtClean="0"/>
              <a:t>One star is larger than the other</a:t>
            </a:r>
            <a:endParaRPr lang="en-US" dirty="0"/>
          </a:p>
        </p:txBody>
      </p:sp>
    </p:spTree>
    <p:extLst>
      <p:ext uri="{BB962C8B-B14F-4D97-AF65-F5344CB8AC3E}">
        <p14:creationId xmlns:p14="http://schemas.microsoft.com/office/powerpoint/2010/main" val="3904831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a:t>Astronomical applications: hot interstellar gas</a:t>
            </a:r>
          </a:p>
        </p:txBody>
      </p:sp>
      <p:sp>
        <p:nvSpPr>
          <p:cNvPr id="22531" name="Rectangle 3"/>
          <p:cNvSpPr>
            <a:spLocks noGrp="1" noChangeArrowheads="1"/>
          </p:cNvSpPr>
          <p:nvPr>
            <p:ph type="body" idx="1"/>
          </p:nvPr>
        </p:nvSpPr>
        <p:spPr/>
        <p:txBody>
          <a:bodyPr/>
          <a:lstStyle/>
          <a:p>
            <a:r>
              <a:rPr lang="en-US"/>
              <a:t>Interstellar gas clouds can be heated by nearby stars, especially young hot ones</a:t>
            </a:r>
          </a:p>
          <a:p>
            <a:r>
              <a:rPr lang="en-US"/>
              <a:t>Atoms are excited by light from the stars and by collisions between atoms </a:t>
            </a:r>
          </a:p>
          <a:p>
            <a:r>
              <a:rPr lang="en-US"/>
              <a:t>When electrons fall down to lower energy levels, emission lines are produced</a:t>
            </a:r>
          </a:p>
        </p:txBody>
      </p:sp>
      <p:pic>
        <p:nvPicPr>
          <p:cNvPr id="2" name="Picture 1"/>
          <p:cNvPicPr>
            <a:picLocks noChangeAspect="1"/>
          </p:cNvPicPr>
          <p:nvPr/>
        </p:nvPicPr>
        <p:blipFill>
          <a:blip r:embed="rId3"/>
          <a:stretch>
            <a:fillRect/>
          </a:stretch>
        </p:blipFill>
        <p:spPr>
          <a:xfrm>
            <a:off x="2348206" y="1600200"/>
            <a:ext cx="6338594" cy="5070875"/>
          </a:xfrm>
          <a:prstGeom prst="rect">
            <a:avLst/>
          </a:prstGeom>
        </p:spPr>
      </p:pic>
    </p:spTree>
    <p:extLst>
      <p:ext uri="{BB962C8B-B14F-4D97-AF65-F5344CB8AC3E}">
        <p14:creationId xmlns:p14="http://schemas.microsoft.com/office/powerpoint/2010/main" val="15574328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smtClean="0"/>
              <a:t>Summary: Emission </a:t>
            </a:r>
            <a:r>
              <a:rPr lang="en-US" dirty="0"/>
              <a:t>and absorption lines: what can we learn?</a:t>
            </a:r>
          </a:p>
        </p:txBody>
      </p:sp>
      <p:sp>
        <p:nvSpPr>
          <p:cNvPr id="3075" name="Rectangle 3"/>
          <p:cNvSpPr>
            <a:spLocks noGrp="1" noChangeArrowheads="1"/>
          </p:cNvSpPr>
          <p:nvPr>
            <p:ph type="body" idx="1"/>
          </p:nvPr>
        </p:nvSpPr>
        <p:spPr/>
        <p:txBody>
          <a:bodyPr/>
          <a:lstStyle/>
          <a:p>
            <a:pPr>
              <a:lnSpc>
                <a:spcPct val="90000"/>
              </a:lnSpc>
            </a:pPr>
            <a:r>
              <a:rPr lang="en-US" sz="2000"/>
              <a:t>Each different type of atom has its own distinct energy levels, and so produces its own distinct pattern of emission or absorption lines, like a fingerprint</a:t>
            </a:r>
          </a:p>
          <a:p>
            <a:pPr lvl="1">
              <a:lnSpc>
                <a:spcPct val="90000"/>
              </a:lnSpc>
            </a:pPr>
            <a:r>
              <a:rPr lang="en-US" sz="2000"/>
              <a:t>Recognizing the light fingerprint allows us to determine the </a:t>
            </a:r>
            <a:r>
              <a:rPr lang="en-US" sz="2000" i="1"/>
              <a:t>composition</a:t>
            </a:r>
            <a:r>
              <a:rPr lang="en-US" sz="2000"/>
              <a:t> of objects that produce emission or absorption lines, I.e. what they are made of</a:t>
            </a:r>
          </a:p>
          <a:p>
            <a:pPr>
              <a:lnSpc>
                <a:spcPct val="90000"/>
              </a:lnSpc>
            </a:pPr>
            <a:r>
              <a:rPr lang="en-US" sz="2000"/>
              <a:t>Although each atom has allowed energy levels, which ones are populated depends on the </a:t>
            </a:r>
            <a:r>
              <a:rPr lang="en-US" sz="2000" i="1"/>
              <a:t>temperature</a:t>
            </a:r>
            <a:r>
              <a:rPr lang="en-US" sz="2000"/>
              <a:t> of the gas</a:t>
            </a:r>
          </a:p>
          <a:p>
            <a:pPr lvl="1">
              <a:lnSpc>
                <a:spcPct val="90000"/>
              </a:lnSpc>
            </a:pPr>
            <a:r>
              <a:rPr lang="en-US" sz="2000"/>
              <a:t>Seeing which part of the fingerprint appears allows us to determine the </a:t>
            </a:r>
            <a:r>
              <a:rPr lang="en-US" sz="2000" i="1"/>
              <a:t>temperature</a:t>
            </a:r>
            <a:r>
              <a:rPr lang="en-US" sz="2000"/>
              <a:t> of objects that produce emission or absorption lines</a:t>
            </a:r>
          </a:p>
        </p:txBody>
      </p:sp>
      <p:pic>
        <p:nvPicPr>
          <p:cNvPr id="3076" name="Picture 4" descr="emission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7722" y="0"/>
            <a:ext cx="53752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2629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499"/>
                                          </p:stCondLst>
                                        </p:cTn>
                                        <p:tgtEl>
                                          <p:spTgt spid="307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Summary: what can we learn from understanding light?</a:t>
            </a:r>
          </a:p>
        </p:txBody>
      </p:sp>
      <p:sp>
        <p:nvSpPr>
          <p:cNvPr id="17411" name="Rectangle 3"/>
          <p:cNvSpPr>
            <a:spLocks noGrp="1" noChangeArrowheads="1"/>
          </p:cNvSpPr>
          <p:nvPr>
            <p:ph type="body" idx="1"/>
          </p:nvPr>
        </p:nvSpPr>
        <p:spPr/>
        <p:txBody>
          <a:bodyPr/>
          <a:lstStyle/>
          <a:p>
            <a:r>
              <a:rPr lang="en-US"/>
              <a:t>Objects that produce thermal continuous spectra (warm dense objects)  --&gt; TEMPERATURE</a:t>
            </a:r>
          </a:p>
          <a:p>
            <a:r>
              <a:rPr lang="en-US"/>
              <a:t>Objects that produce emission or absorption lines --&gt; COMPOSITION and TEMPERATURE</a:t>
            </a:r>
          </a:p>
        </p:txBody>
      </p:sp>
    </p:spTree>
    <p:extLst>
      <p:ext uri="{BB962C8B-B14F-4D97-AF65-F5344CB8AC3E}">
        <p14:creationId xmlns:p14="http://schemas.microsoft.com/office/powerpoint/2010/main" val="41039297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0"/>
            <a:ext cx="7772400" cy="1143000"/>
          </a:xfrm>
        </p:spPr>
        <p:txBody>
          <a:bodyPr/>
          <a:lstStyle/>
          <a:p>
            <a:r>
              <a:rPr lang="en-US" dirty="0"/>
              <a:t>Recap</a:t>
            </a:r>
          </a:p>
        </p:txBody>
      </p:sp>
      <p:sp>
        <p:nvSpPr>
          <p:cNvPr id="12291" name="Rectangle 3"/>
          <p:cNvSpPr>
            <a:spLocks noGrp="1" noChangeArrowheads="1"/>
          </p:cNvSpPr>
          <p:nvPr>
            <p:ph type="body" idx="1"/>
          </p:nvPr>
        </p:nvSpPr>
        <p:spPr>
          <a:xfrm>
            <a:off x="656604" y="1003050"/>
            <a:ext cx="7772400" cy="4114800"/>
          </a:xfrm>
        </p:spPr>
        <p:txBody>
          <a:bodyPr/>
          <a:lstStyle/>
          <a:p>
            <a:pPr>
              <a:lnSpc>
                <a:spcPct val="90000"/>
              </a:lnSpc>
            </a:pPr>
            <a:r>
              <a:rPr lang="en-US" sz="2000" dirty="0" smtClean="0"/>
              <a:t>Canvas homework due </a:t>
            </a:r>
            <a:r>
              <a:rPr lang="en-US" sz="2000" b="1" dirty="0" smtClean="0"/>
              <a:t>FRIDAY</a:t>
            </a:r>
          </a:p>
          <a:p>
            <a:pPr>
              <a:lnSpc>
                <a:spcPct val="90000"/>
              </a:lnSpc>
            </a:pPr>
            <a:r>
              <a:rPr lang="en-US" sz="2000" dirty="0" smtClean="0"/>
              <a:t>Lab this week: the </a:t>
            </a:r>
            <a:r>
              <a:rPr lang="en-US" sz="2000" dirty="0" err="1" smtClean="0"/>
              <a:t>Hertzsprung</a:t>
            </a:r>
            <a:r>
              <a:rPr lang="en-US" sz="2000" dirty="0" smtClean="0"/>
              <a:t>-Russell diagram (unfortunately, getting here a little ahead of class!)</a:t>
            </a:r>
            <a:endParaRPr lang="en-US" sz="2000" dirty="0" smtClean="0"/>
          </a:p>
          <a:p>
            <a:pPr>
              <a:lnSpc>
                <a:spcPct val="90000"/>
              </a:lnSpc>
            </a:pPr>
            <a:r>
              <a:rPr lang="en-US" sz="2000" dirty="0" smtClean="0"/>
              <a:t>Project due 11/</a:t>
            </a:r>
            <a:r>
              <a:rPr lang="en-US" sz="2000" dirty="0" smtClean="0"/>
              <a:t>22: see information from Canvas home page (</a:t>
            </a:r>
            <a:r>
              <a:rPr lang="en-US" sz="2000" dirty="0" smtClean="0">
                <a:hlinkClick r:id="rId3"/>
              </a:rPr>
              <a:t>http://</a:t>
            </a:r>
            <a:r>
              <a:rPr lang="en-US" sz="2000" dirty="0" err="1" smtClean="0">
                <a:hlinkClick r:id="rId3"/>
              </a:rPr>
              <a:t>astronomy.nmsu.edu</a:t>
            </a:r>
            <a:r>
              <a:rPr lang="en-US" sz="2000" dirty="0" smtClean="0">
                <a:hlinkClick r:id="rId3"/>
              </a:rPr>
              <a:t>/</a:t>
            </a:r>
            <a:r>
              <a:rPr lang="en-US" sz="2000" dirty="0" err="1" smtClean="0">
                <a:hlinkClick r:id="rId3"/>
              </a:rPr>
              <a:t>holtz</a:t>
            </a:r>
            <a:r>
              <a:rPr lang="en-US" sz="2000" dirty="0" smtClean="0">
                <a:hlinkClick r:id="rId3"/>
              </a:rPr>
              <a:t>/a110/</a:t>
            </a:r>
            <a:r>
              <a:rPr lang="en-US" sz="2000" dirty="0" err="1" smtClean="0">
                <a:hlinkClick r:id="rId3"/>
              </a:rPr>
              <a:t>project.html</a:t>
            </a:r>
            <a:r>
              <a:rPr lang="en-US" sz="2000" dirty="0" smtClean="0"/>
              <a:t>)</a:t>
            </a:r>
            <a:endParaRPr lang="en-US" sz="2000" dirty="0" smtClean="0"/>
          </a:p>
          <a:p>
            <a:pPr>
              <a:lnSpc>
                <a:spcPct val="90000"/>
              </a:lnSpc>
            </a:pPr>
            <a:r>
              <a:rPr lang="en-US" sz="2000" dirty="0" smtClean="0"/>
              <a:t>Continuous </a:t>
            </a:r>
            <a:r>
              <a:rPr lang="en-US" sz="2000" dirty="0"/>
              <a:t>emission and colors of </a:t>
            </a:r>
            <a:r>
              <a:rPr lang="en-US" sz="2000" dirty="0" smtClean="0"/>
              <a:t>objects</a:t>
            </a:r>
          </a:p>
          <a:p>
            <a:pPr lvl="1">
              <a:lnSpc>
                <a:spcPct val="90000"/>
              </a:lnSpc>
            </a:pPr>
            <a:r>
              <a:rPr lang="en-US" sz="2000" dirty="0" smtClean="0"/>
              <a:t>For object that produce continuous thermal emission (dense objects), spectrum is determined entirely by temperature of object</a:t>
            </a:r>
          </a:p>
          <a:p>
            <a:pPr lvl="1">
              <a:lnSpc>
                <a:spcPct val="90000"/>
              </a:lnSpc>
            </a:pPr>
            <a:r>
              <a:rPr lang="en-US" sz="2000" dirty="0" smtClean="0"/>
              <a:t>For stars, their temperatures (thousands of degrees) lead to thermal spectra that make stars appear to have different colors (that our eyes can see): red stars cooler than blue stars</a:t>
            </a:r>
          </a:p>
          <a:p>
            <a:pPr lvl="1">
              <a:lnSpc>
                <a:spcPct val="90000"/>
              </a:lnSpc>
            </a:pPr>
            <a:r>
              <a:rPr lang="en-US" sz="2000" dirty="0" smtClean="0"/>
              <a:t>Intervening material (interstellar mater) between stars and us, however, can scatter blue light preferentially, making stars appear redder</a:t>
            </a:r>
          </a:p>
          <a:p>
            <a:pPr lvl="1">
              <a:lnSpc>
                <a:spcPct val="90000"/>
              </a:lnSpc>
            </a:pPr>
            <a:r>
              <a:rPr lang="en-US" sz="2000" dirty="0" smtClean="0"/>
              <a:t>Similar effect happens to sunlight as it travels through the molecules in the Earth’s atmosphere</a:t>
            </a:r>
            <a:endParaRPr lang="en-US" sz="2000" dirty="0" smtClean="0"/>
          </a:p>
        </p:txBody>
      </p:sp>
    </p:spTree>
    <p:extLst>
      <p:ext uri="{BB962C8B-B14F-4D97-AF65-F5344CB8AC3E}">
        <p14:creationId xmlns:p14="http://schemas.microsoft.com/office/powerpoint/2010/main" val="32924736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9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229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229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229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22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Brightnesses of objects</a:t>
            </a:r>
          </a:p>
        </p:txBody>
      </p:sp>
      <p:sp>
        <p:nvSpPr>
          <p:cNvPr id="3075" name="Rectangle 3"/>
          <p:cNvSpPr>
            <a:spLocks noGrp="1" noChangeArrowheads="1"/>
          </p:cNvSpPr>
          <p:nvPr>
            <p:ph type="body" idx="1"/>
          </p:nvPr>
        </p:nvSpPr>
        <p:spPr/>
        <p:txBody>
          <a:bodyPr/>
          <a:lstStyle/>
          <a:p>
            <a:pPr>
              <a:lnSpc>
                <a:spcPct val="90000"/>
              </a:lnSpc>
            </a:pPr>
            <a:r>
              <a:rPr lang="en-US" sz="2400" dirty="0"/>
              <a:t>We</a:t>
            </a:r>
            <a:r>
              <a:rPr lang="ja-JP" altLang="en-US" sz="2400" dirty="0"/>
              <a:t>’</a:t>
            </a:r>
            <a:r>
              <a:rPr lang="en-US" sz="2400" dirty="0" err="1"/>
              <a:t>ve</a:t>
            </a:r>
            <a:r>
              <a:rPr lang="en-US" sz="2400" dirty="0"/>
              <a:t> talked about spectra of objects and what you can learn from it, but not much about total </a:t>
            </a:r>
            <a:r>
              <a:rPr lang="en-US" sz="2400" dirty="0" err="1"/>
              <a:t>brightnesses</a:t>
            </a:r>
            <a:r>
              <a:rPr lang="en-US" sz="2400" dirty="0"/>
              <a:t> of objects</a:t>
            </a:r>
          </a:p>
          <a:p>
            <a:pPr>
              <a:lnSpc>
                <a:spcPct val="90000"/>
              </a:lnSpc>
            </a:pPr>
            <a:r>
              <a:rPr lang="en-US" sz="2400" dirty="0"/>
              <a:t>This is because brightness depends on multiple things</a:t>
            </a:r>
          </a:p>
          <a:p>
            <a:pPr>
              <a:lnSpc>
                <a:spcPct val="90000"/>
              </a:lnSpc>
            </a:pPr>
            <a:r>
              <a:rPr lang="en-US" sz="2400" dirty="0"/>
              <a:t>One primary issue is DISTANCE to the object: more distant objects are fainter</a:t>
            </a:r>
          </a:p>
          <a:p>
            <a:pPr>
              <a:lnSpc>
                <a:spcPct val="90000"/>
              </a:lnSpc>
            </a:pPr>
            <a:r>
              <a:rPr lang="en-US" sz="2400" dirty="0"/>
              <a:t>However, one only needs to look at a star cluster to realize this </a:t>
            </a:r>
            <a:r>
              <a:rPr lang="en-US" sz="2400" dirty="0" smtClean="0"/>
              <a:t>isn’t </a:t>
            </a:r>
            <a:r>
              <a:rPr lang="en-US" sz="2400" dirty="0"/>
              <a:t>the whole story</a:t>
            </a:r>
          </a:p>
          <a:p>
            <a:pPr>
              <a:lnSpc>
                <a:spcPct val="90000"/>
              </a:lnSpc>
            </a:pPr>
            <a:endParaRPr lang="en-US" sz="2400" dirty="0"/>
          </a:p>
        </p:txBody>
      </p:sp>
      <p:pic>
        <p:nvPicPr>
          <p:cNvPr id="3076" name="Picture 4" descr="ngc290_h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021" y="1269486"/>
            <a:ext cx="7173913" cy="538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1353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762000" y="4038600"/>
            <a:ext cx="7772400" cy="2514600"/>
          </a:xfrm>
        </p:spPr>
        <p:txBody>
          <a:bodyPr/>
          <a:lstStyle/>
          <a:p>
            <a:pPr>
              <a:buFontTx/>
              <a:buNone/>
            </a:pPr>
            <a:r>
              <a:rPr lang="en-US" sz="2400"/>
              <a:t>Why do the stars in the cluster have different colors?</a:t>
            </a:r>
          </a:p>
          <a:p>
            <a:pPr>
              <a:buFontTx/>
              <a:buNone/>
            </a:pPr>
            <a:r>
              <a:rPr lang="en-US" sz="2400"/>
              <a:t>	A. they are made of different things</a:t>
            </a:r>
          </a:p>
          <a:p>
            <a:pPr>
              <a:buFontTx/>
              <a:buNone/>
            </a:pPr>
            <a:r>
              <a:rPr lang="en-US" sz="2400"/>
              <a:t>	B. they have different temperatures</a:t>
            </a:r>
          </a:p>
          <a:p>
            <a:pPr>
              <a:buFontTx/>
              <a:buNone/>
            </a:pPr>
            <a:r>
              <a:rPr lang="en-US" sz="2400"/>
              <a:t>	C. they have different amounts of intervening dust</a:t>
            </a:r>
          </a:p>
          <a:p>
            <a:pPr>
              <a:buFontTx/>
              <a:buNone/>
            </a:pPr>
            <a:r>
              <a:rPr lang="en-US" sz="2400"/>
              <a:t>	D. they are at different distances</a:t>
            </a:r>
            <a:endParaRPr lang="en-US" sz="2000"/>
          </a:p>
        </p:txBody>
      </p:sp>
      <p:pic>
        <p:nvPicPr>
          <p:cNvPr id="6147" name="Picture 3" descr="ngc290_h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04800"/>
            <a:ext cx="4811713" cy="3608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845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Brightnesses</a:t>
            </a:r>
          </a:p>
        </p:txBody>
      </p:sp>
      <p:sp>
        <p:nvSpPr>
          <p:cNvPr id="8195" name="Rectangle 3"/>
          <p:cNvSpPr>
            <a:spLocks noGrp="1" noChangeArrowheads="1"/>
          </p:cNvSpPr>
          <p:nvPr>
            <p:ph type="body" idx="1"/>
          </p:nvPr>
        </p:nvSpPr>
        <p:spPr/>
        <p:txBody>
          <a:bodyPr/>
          <a:lstStyle/>
          <a:p>
            <a:r>
              <a:rPr lang="en-US"/>
              <a:t>In fact, brightnesses depend on three things</a:t>
            </a:r>
          </a:p>
          <a:p>
            <a:pPr lvl="1"/>
            <a:r>
              <a:rPr lang="en-US"/>
              <a:t>Distance</a:t>
            </a:r>
          </a:p>
          <a:p>
            <a:pPr lvl="1"/>
            <a:r>
              <a:rPr lang="en-US"/>
              <a:t>Temperature: hotter objects are brighter</a:t>
            </a:r>
          </a:p>
          <a:p>
            <a:pPr lvl="1"/>
            <a:r>
              <a:rPr lang="en-US"/>
              <a:t>Size: bigger objects are brighter</a:t>
            </a:r>
          </a:p>
        </p:txBody>
      </p:sp>
      <p:pic>
        <p:nvPicPr>
          <p:cNvPr id="8196" name="Picture 4" descr="blackbod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90800"/>
            <a:ext cx="7164388" cy="387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9520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819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nodeType="clickEffect">
                                  <p:stCondLst>
                                    <p:cond delay="0"/>
                                  </p:stCondLst>
                                  <p:childTnLst>
                                    <p:set>
                                      <p:cBhvr>
                                        <p:cTn id="20" dur="1" fill="hold">
                                          <p:stCondLst>
                                            <p:cond delay="0"/>
                                          </p:stCondLst>
                                        </p:cTn>
                                        <p:tgtEl>
                                          <p:spTgt spid="8196"/>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499"/>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685800" y="2819400"/>
            <a:ext cx="7772400" cy="3276600"/>
          </a:xfrm>
        </p:spPr>
        <p:txBody>
          <a:bodyPr/>
          <a:lstStyle/>
          <a:p>
            <a:pPr>
              <a:lnSpc>
                <a:spcPct val="90000"/>
              </a:lnSpc>
              <a:buFontTx/>
              <a:buNone/>
            </a:pPr>
            <a:r>
              <a:rPr lang="en-US" sz="2800"/>
              <a:t>Consider stars A and B (both at the same distance). Which of the following is true?</a:t>
            </a:r>
          </a:p>
          <a:p>
            <a:pPr>
              <a:lnSpc>
                <a:spcPct val="90000"/>
              </a:lnSpc>
              <a:buFontTx/>
              <a:buNone/>
            </a:pPr>
            <a:r>
              <a:rPr lang="en-US" sz="2800"/>
              <a:t>    A) A is brighter</a:t>
            </a:r>
          </a:p>
          <a:p>
            <a:pPr>
              <a:lnSpc>
                <a:spcPct val="90000"/>
              </a:lnSpc>
              <a:buFontTx/>
              <a:buNone/>
            </a:pPr>
            <a:r>
              <a:rPr lang="en-US" sz="2800"/>
              <a:t>    B) B is brighter</a:t>
            </a:r>
          </a:p>
          <a:p>
            <a:pPr>
              <a:lnSpc>
                <a:spcPct val="90000"/>
              </a:lnSpc>
              <a:buFontTx/>
              <a:buNone/>
            </a:pPr>
            <a:r>
              <a:rPr lang="en-US" sz="2800"/>
              <a:t>    C) A and B same brightness</a:t>
            </a:r>
          </a:p>
          <a:p>
            <a:pPr>
              <a:lnSpc>
                <a:spcPct val="90000"/>
              </a:lnSpc>
              <a:buFontTx/>
              <a:buNone/>
            </a:pPr>
            <a:r>
              <a:rPr lang="en-US" sz="2800"/>
              <a:t>    D) can't tell relative brightnesses of A and B from information given </a:t>
            </a:r>
          </a:p>
        </p:txBody>
      </p:sp>
      <p:pic>
        <p:nvPicPr>
          <p:cNvPr id="10243" name="Picture 3" descr="st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33400"/>
            <a:ext cx="6016625" cy="164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8169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762000" y="2362200"/>
            <a:ext cx="7772400" cy="4114800"/>
          </a:xfrm>
        </p:spPr>
        <p:txBody>
          <a:bodyPr/>
          <a:lstStyle/>
          <a:p>
            <a:pPr>
              <a:lnSpc>
                <a:spcPct val="90000"/>
              </a:lnSpc>
              <a:buFontTx/>
              <a:buNone/>
            </a:pPr>
            <a:r>
              <a:rPr lang="en-US"/>
              <a:t>Consider stars B and D (both at the same color/temperature). Which of the following is true?</a:t>
            </a:r>
          </a:p>
          <a:p>
            <a:pPr>
              <a:lnSpc>
                <a:spcPct val="90000"/>
              </a:lnSpc>
              <a:buFontTx/>
              <a:buNone/>
            </a:pPr>
            <a:r>
              <a:rPr lang="en-US"/>
              <a:t>   A) B is brighter</a:t>
            </a:r>
          </a:p>
          <a:p>
            <a:pPr>
              <a:lnSpc>
                <a:spcPct val="90000"/>
              </a:lnSpc>
              <a:buFontTx/>
              <a:buNone/>
            </a:pPr>
            <a:r>
              <a:rPr lang="en-US"/>
              <a:t>   B) D is brighter</a:t>
            </a:r>
          </a:p>
          <a:p>
            <a:pPr>
              <a:lnSpc>
                <a:spcPct val="90000"/>
              </a:lnSpc>
              <a:buFontTx/>
              <a:buNone/>
            </a:pPr>
            <a:r>
              <a:rPr lang="en-US"/>
              <a:t>   C) B and D same brightness</a:t>
            </a:r>
          </a:p>
          <a:p>
            <a:pPr>
              <a:lnSpc>
                <a:spcPct val="90000"/>
              </a:lnSpc>
              <a:buFontTx/>
              <a:buNone/>
            </a:pPr>
            <a:r>
              <a:rPr lang="en-US"/>
              <a:t>   D) can't tell relative brightnesses of B and D from information given </a:t>
            </a:r>
          </a:p>
        </p:txBody>
      </p:sp>
      <p:pic>
        <p:nvPicPr>
          <p:cNvPr id="12291" name="Picture 3" descr="st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33400"/>
            <a:ext cx="6016625" cy="164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2168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685800" y="2362200"/>
            <a:ext cx="7772400" cy="3733800"/>
          </a:xfrm>
        </p:spPr>
        <p:txBody>
          <a:bodyPr/>
          <a:lstStyle/>
          <a:p>
            <a:pPr>
              <a:lnSpc>
                <a:spcPct val="90000"/>
              </a:lnSpc>
              <a:buFontTx/>
              <a:buNone/>
            </a:pPr>
            <a:endParaRPr lang="en-US" sz="2800"/>
          </a:p>
          <a:p>
            <a:pPr>
              <a:lnSpc>
                <a:spcPct val="90000"/>
              </a:lnSpc>
              <a:buFontTx/>
              <a:buNone/>
            </a:pPr>
            <a:r>
              <a:rPr lang="en-US" sz="2800"/>
              <a:t>Consider stars A and C. Which of the following is true?</a:t>
            </a:r>
          </a:p>
          <a:p>
            <a:pPr>
              <a:lnSpc>
                <a:spcPct val="90000"/>
              </a:lnSpc>
              <a:buFontTx/>
              <a:buNone/>
            </a:pPr>
            <a:r>
              <a:rPr lang="en-US" sz="2800"/>
              <a:t>   A) A is brighter</a:t>
            </a:r>
          </a:p>
          <a:p>
            <a:pPr>
              <a:lnSpc>
                <a:spcPct val="90000"/>
              </a:lnSpc>
              <a:buFontTx/>
              <a:buNone/>
            </a:pPr>
            <a:r>
              <a:rPr lang="en-US" sz="2800"/>
              <a:t>   B) C is brighter</a:t>
            </a:r>
          </a:p>
          <a:p>
            <a:pPr>
              <a:lnSpc>
                <a:spcPct val="90000"/>
              </a:lnSpc>
              <a:buFontTx/>
              <a:buNone/>
            </a:pPr>
            <a:r>
              <a:rPr lang="en-US" sz="2800"/>
              <a:t>   C) A and C same brightness</a:t>
            </a:r>
          </a:p>
          <a:p>
            <a:pPr>
              <a:lnSpc>
                <a:spcPct val="90000"/>
              </a:lnSpc>
              <a:buFontTx/>
              <a:buNone/>
            </a:pPr>
            <a:r>
              <a:rPr lang="en-US" sz="2800"/>
              <a:t>   D) can't tell relative brightnesses of A and C from information given </a:t>
            </a:r>
          </a:p>
        </p:txBody>
      </p:sp>
      <p:pic>
        <p:nvPicPr>
          <p:cNvPr id="14339" name="Picture 3" descr="st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33400"/>
            <a:ext cx="6016625" cy="164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3832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685800" y="2438400"/>
            <a:ext cx="7772400" cy="3657600"/>
          </a:xfrm>
        </p:spPr>
        <p:txBody>
          <a:bodyPr/>
          <a:lstStyle/>
          <a:p>
            <a:pPr>
              <a:lnSpc>
                <a:spcPct val="90000"/>
              </a:lnSpc>
              <a:buFontTx/>
              <a:buNone/>
            </a:pPr>
            <a:endParaRPr lang="en-US" sz="2800"/>
          </a:p>
          <a:p>
            <a:pPr>
              <a:lnSpc>
                <a:spcPct val="90000"/>
              </a:lnSpc>
              <a:buFontTx/>
              <a:buNone/>
            </a:pPr>
            <a:r>
              <a:rPr lang="en-US" sz="2800"/>
              <a:t>Consider stars C and D. Which of the following is true?</a:t>
            </a:r>
          </a:p>
          <a:p>
            <a:pPr>
              <a:lnSpc>
                <a:spcPct val="90000"/>
              </a:lnSpc>
              <a:buFontTx/>
              <a:buNone/>
            </a:pPr>
            <a:r>
              <a:rPr lang="en-US" sz="2800"/>
              <a:t>   A) C is brighter</a:t>
            </a:r>
          </a:p>
          <a:p>
            <a:pPr>
              <a:lnSpc>
                <a:spcPct val="90000"/>
              </a:lnSpc>
              <a:buFontTx/>
              <a:buNone/>
            </a:pPr>
            <a:r>
              <a:rPr lang="en-US" sz="2800"/>
              <a:t>   B) D is brighter</a:t>
            </a:r>
          </a:p>
          <a:p>
            <a:pPr>
              <a:lnSpc>
                <a:spcPct val="90000"/>
              </a:lnSpc>
              <a:buFontTx/>
              <a:buNone/>
            </a:pPr>
            <a:r>
              <a:rPr lang="en-US" sz="2800"/>
              <a:t>   C) C and D are the same brightness</a:t>
            </a:r>
          </a:p>
          <a:p>
            <a:pPr>
              <a:lnSpc>
                <a:spcPct val="90000"/>
              </a:lnSpc>
              <a:buFontTx/>
              <a:buNone/>
            </a:pPr>
            <a:r>
              <a:rPr lang="en-US" sz="2800"/>
              <a:t>   D) can't tell relative brightnesses of C and D from information given </a:t>
            </a:r>
          </a:p>
        </p:txBody>
      </p:sp>
      <p:pic>
        <p:nvPicPr>
          <p:cNvPr id="16387" name="Picture 3" descr="st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33400"/>
            <a:ext cx="6016625" cy="164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145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Using brightnesses</a:t>
            </a:r>
          </a:p>
        </p:txBody>
      </p:sp>
      <p:sp>
        <p:nvSpPr>
          <p:cNvPr id="18435" name="Rectangle 3"/>
          <p:cNvSpPr>
            <a:spLocks noGrp="1" noChangeArrowheads="1"/>
          </p:cNvSpPr>
          <p:nvPr>
            <p:ph type="body" idx="1"/>
          </p:nvPr>
        </p:nvSpPr>
        <p:spPr/>
        <p:txBody>
          <a:bodyPr/>
          <a:lstStyle/>
          <a:p>
            <a:r>
              <a:rPr lang="en-US" sz="2400"/>
              <a:t>Brightness depends on three things: distance, temperature, size</a:t>
            </a:r>
          </a:p>
          <a:p>
            <a:r>
              <a:rPr lang="en-US" sz="2400"/>
              <a:t>If we can independently measure two of these, we can use brightness to infer the third</a:t>
            </a:r>
          </a:p>
          <a:p>
            <a:r>
              <a:rPr lang="en-US" sz="2400"/>
              <a:t>Can we measure distances?</a:t>
            </a:r>
          </a:p>
          <a:p>
            <a:pPr lvl="1">
              <a:buFontTx/>
              <a:buNone/>
            </a:pPr>
            <a:r>
              <a:rPr lang="en-US" sz="2000">
                <a:solidFill>
                  <a:srgbClr val="FF0000"/>
                </a:solidFill>
              </a:rPr>
              <a:t>--&gt; PARALLAX</a:t>
            </a:r>
            <a:endParaRPr lang="en-US" sz="2000"/>
          </a:p>
          <a:p>
            <a:r>
              <a:rPr lang="en-US" sz="2400"/>
              <a:t>Can we measure temperatures?</a:t>
            </a:r>
          </a:p>
          <a:p>
            <a:pPr lvl="1">
              <a:buFontTx/>
              <a:buNone/>
            </a:pPr>
            <a:r>
              <a:rPr lang="en-US" sz="2000">
                <a:solidFill>
                  <a:srgbClr val="FF0000"/>
                </a:solidFill>
              </a:rPr>
              <a:t>--&gt; COLOR / ABSORPTION LINES</a:t>
            </a:r>
            <a:endParaRPr lang="en-US" sz="2000"/>
          </a:p>
          <a:p>
            <a:r>
              <a:rPr lang="en-US" sz="2400"/>
              <a:t>--&gt; Use brightnesses to get</a:t>
            </a:r>
            <a:r>
              <a:rPr lang="en-US" sz="2400">
                <a:solidFill>
                  <a:srgbClr val="FF0000"/>
                </a:solidFill>
              </a:rPr>
              <a:t> sizes </a:t>
            </a:r>
            <a:r>
              <a:rPr lang="en-US" sz="2400"/>
              <a:t>of stars</a:t>
            </a:r>
          </a:p>
        </p:txBody>
      </p:sp>
    </p:spTree>
    <p:extLst>
      <p:ext uri="{BB962C8B-B14F-4D97-AF65-F5344CB8AC3E}">
        <p14:creationId xmlns:p14="http://schemas.microsoft.com/office/powerpoint/2010/main" val="6656556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4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43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8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Sizes of stars</a:t>
            </a:r>
          </a:p>
        </p:txBody>
      </p:sp>
      <p:sp>
        <p:nvSpPr>
          <p:cNvPr id="20483" name="Rectangle 3"/>
          <p:cNvSpPr>
            <a:spLocks noGrp="1" noChangeArrowheads="1"/>
          </p:cNvSpPr>
          <p:nvPr>
            <p:ph type="body" idx="1"/>
          </p:nvPr>
        </p:nvSpPr>
        <p:spPr/>
        <p:txBody>
          <a:bodyPr/>
          <a:lstStyle/>
          <a:p>
            <a:r>
              <a:rPr lang="en-US"/>
              <a:t>You can get sizes from brightnesses if you can independently measure distance and temperature</a:t>
            </a:r>
          </a:p>
          <a:p>
            <a:r>
              <a:rPr lang="en-US"/>
              <a:t>Why can</a:t>
            </a:r>
            <a:r>
              <a:rPr lang="ja-JP" altLang="en-US"/>
              <a:t>’</a:t>
            </a:r>
            <a:r>
              <a:rPr lang="en-US"/>
              <a:t>t you just measure the size of a star directly?</a:t>
            </a:r>
          </a:p>
          <a:p>
            <a:pPr lvl="1"/>
            <a:r>
              <a:rPr lang="en-US"/>
              <a:t>Too far away!</a:t>
            </a:r>
          </a:p>
        </p:txBody>
      </p:sp>
    </p:spTree>
    <p:extLst>
      <p:ext uri="{BB962C8B-B14F-4D97-AF65-F5344CB8AC3E}">
        <p14:creationId xmlns:p14="http://schemas.microsoft.com/office/powerpoint/2010/main" val="30697474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Sizes of stars</a:t>
            </a:r>
          </a:p>
        </p:txBody>
      </p:sp>
      <p:sp>
        <p:nvSpPr>
          <p:cNvPr id="21507" name="Rectangle 3"/>
          <p:cNvSpPr>
            <a:spLocks noGrp="1" noChangeArrowheads="1"/>
          </p:cNvSpPr>
          <p:nvPr>
            <p:ph type="body" idx="1"/>
          </p:nvPr>
        </p:nvSpPr>
        <p:spPr/>
        <p:txBody>
          <a:bodyPr/>
          <a:lstStyle/>
          <a:p>
            <a:r>
              <a:rPr lang="en-US" dirty="0"/>
              <a:t>What do you find when you measure sizes of stars?</a:t>
            </a:r>
          </a:p>
          <a:p>
            <a:pPr lvl="1"/>
            <a:r>
              <a:rPr lang="en-US" dirty="0"/>
              <a:t>Stars come in a range of sizes</a:t>
            </a:r>
          </a:p>
          <a:p>
            <a:pPr lvl="1"/>
            <a:r>
              <a:rPr lang="en-US" dirty="0"/>
              <a:t>Sun is intermediate in size</a:t>
            </a:r>
          </a:p>
          <a:p>
            <a:pPr lvl="1"/>
            <a:r>
              <a:rPr lang="en-US" dirty="0"/>
              <a:t>Largest stars are huge</a:t>
            </a:r>
            <a:r>
              <a:rPr lang="en-US" dirty="0" smtClean="0"/>
              <a:t>!</a:t>
            </a:r>
          </a:p>
          <a:p>
            <a:pPr lvl="1"/>
            <a:endParaRPr lang="en-US" dirty="0"/>
          </a:p>
          <a:p>
            <a:r>
              <a:rPr lang="en-US" dirty="0" smtClean="0"/>
              <a:t>Animation: </a:t>
            </a:r>
            <a:r>
              <a:rPr lang="en-US" dirty="0" smtClean="0">
                <a:hlinkClick r:id="rId3"/>
              </a:rPr>
              <a:t>http://</a:t>
            </a:r>
            <a:r>
              <a:rPr lang="en-US" dirty="0" err="1" smtClean="0">
                <a:hlinkClick r:id="rId3"/>
              </a:rPr>
              <a:t>www.youtube.com</a:t>
            </a:r>
            <a:r>
              <a:rPr lang="en-US" dirty="0" smtClean="0">
                <a:hlinkClick r:id="rId3"/>
              </a:rPr>
              <a:t>/</a:t>
            </a:r>
            <a:r>
              <a:rPr lang="en-US" dirty="0" err="1" smtClean="0">
                <a:hlinkClick r:id="rId3"/>
              </a:rPr>
              <a:t>watch?v</a:t>
            </a:r>
            <a:r>
              <a:rPr lang="en-US" dirty="0" smtClean="0">
                <a:hlinkClick r:id="rId3"/>
              </a:rPr>
              <a:t>=HEheh1BH34Q</a:t>
            </a:r>
            <a:endParaRPr lang="en-US" dirty="0"/>
          </a:p>
        </p:txBody>
      </p:sp>
    </p:spTree>
    <p:extLst>
      <p:ext uri="{BB962C8B-B14F-4D97-AF65-F5344CB8AC3E}">
        <p14:creationId xmlns:p14="http://schemas.microsoft.com/office/powerpoint/2010/main" val="32327001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the sky blue?</a:t>
            </a:r>
            <a:endParaRPr lang="en-US" dirty="0"/>
          </a:p>
        </p:txBody>
      </p:sp>
      <p:sp>
        <p:nvSpPr>
          <p:cNvPr id="3" name="Content Placeholder 2"/>
          <p:cNvSpPr>
            <a:spLocks noGrp="1"/>
          </p:cNvSpPr>
          <p:nvPr>
            <p:ph idx="1"/>
          </p:nvPr>
        </p:nvSpPr>
        <p:spPr/>
        <p:txBody>
          <a:bodyPr/>
          <a:lstStyle/>
          <a:p>
            <a:pPr marL="514350" indent="-514350">
              <a:buAutoNum type="alphaUcPeriod"/>
            </a:pPr>
            <a:r>
              <a:rPr lang="en-US" dirty="0" smtClean="0"/>
              <a:t>Because it is relatively hot</a:t>
            </a:r>
          </a:p>
          <a:p>
            <a:pPr marL="514350" indent="-514350">
              <a:buAutoNum type="alphaUcPeriod"/>
            </a:pPr>
            <a:r>
              <a:rPr lang="en-US" dirty="0" smtClean="0"/>
              <a:t>Because it is relatively cool</a:t>
            </a:r>
          </a:p>
          <a:p>
            <a:pPr marL="514350" indent="-514350">
              <a:buAutoNum type="alphaUcPeriod"/>
            </a:pPr>
            <a:r>
              <a:rPr lang="en-US" dirty="0" smtClean="0"/>
              <a:t>Because it is reflecting light from the ocean</a:t>
            </a:r>
          </a:p>
          <a:p>
            <a:pPr marL="514350" indent="-514350">
              <a:buAutoNum type="alphaUcPeriod"/>
            </a:pPr>
            <a:r>
              <a:rPr lang="en-US" dirty="0" smtClean="0"/>
              <a:t>Because more blue light from the Sun is scattered by molecules in the Earth’s atmosphere than other colors</a:t>
            </a:r>
          </a:p>
          <a:p>
            <a:pPr marL="514350" indent="-514350">
              <a:buAutoNum type="alphaUcPeriod"/>
            </a:pPr>
            <a:r>
              <a:rPr lang="en-US" dirty="0" smtClean="0"/>
              <a:t>Because our eyes see blue light better than other colors</a:t>
            </a:r>
            <a:endParaRPr lang="en-US" dirty="0"/>
          </a:p>
        </p:txBody>
      </p:sp>
    </p:spTree>
    <p:extLst>
      <p:ext uri="{BB962C8B-B14F-4D97-AF65-F5344CB8AC3E}">
        <p14:creationId xmlns:p14="http://schemas.microsoft.com/office/powerpoint/2010/main" val="41665869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a:t>Emission and absorption line spectra</a:t>
            </a:r>
          </a:p>
        </p:txBody>
      </p:sp>
      <p:sp>
        <p:nvSpPr>
          <p:cNvPr id="17411" name="Rectangle 3"/>
          <p:cNvSpPr>
            <a:spLocks noGrp="1" noChangeArrowheads="1"/>
          </p:cNvSpPr>
          <p:nvPr>
            <p:ph type="body" idx="1"/>
          </p:nvPr>
        </p:nvSpPr>
        <p:spPr/>
        <p:txBody>
          <a:bodyPr/>
          <a:lstStyle/>
          <a:p>
            <a:r>
              <a:rPr lang="en-US" sz="2800" dirty="0"/>
              <a:t>Emission and absorption line spectra occur when </a:t>
            </a:r>
            <a:r>
              <a:rPr lang="en-US" sz="2800" b="1" dirty="0"/>
              <a:t>low density </a:t>
            </a:r>
            <a:r>
              <a:rPr lang="en-US" sz="2800" dirty="0"/>
              <a:t>gases are involved</a:t>
            </a:r>
          </a:p>
          <a:p>
            <a:pPr lvl="1"/>
            <a:r>
              <a:rPr lang="en-US" sz="2400" dirty="0"/>
              <a:t>Hot low density gases produce emission lines</a:t>
            </a:r>
          </a:p>
          <a:p>
            <a:pPr lvl="1"/>
            <a:r>
              <a:rPr lang="en-US" sz="2400" dirty="0"/>
              <a:t>Cool low density gases produce absorption lines when found in front of continuous sources</a:t>
            </a:r>
          </a:p>
          <a:p>
            <a:r>
              <a:rPr lang="en-US" sz="2800" dirty="0"/>
              <a:t>In low density gases, </a:t>
            </a:r>
            <a:r>
              <a:rPr lang="en-US" sz="2800" dirty="0" smtClean="0"/>
              <a:t>it’s </a:t>
            </a:r>
            <a:r>
              <a:rPr lang="en-US" sz="2800" dirty="0"/>
              <a:t>not interactions between atoms that produce light, but, instead, changes </a:t>
            </a:r>
            <a:r>
              <a:rPr lang="en-US" sz="2800" i="1" dirty="0"/>
              <a:t>within</a:t>
            </a:r>
            <a:r>
              <a:rPr lang="en-US" sz="2800" dirty="0"/>
              <a:t> individual atoms</a:t>
            </a:r>
          </a:p>
        </p:txBody>
      </p:sp>
    </p:spTree>
    <p:extLst>
      <p:ext uri="{BB962C8B-B14F-4D97-AF65-F5344CB8AC3E}">
        <p14:creationId xmlns:p14="http://schemas.microsoft.com/office/powerpoint/2010/main" val="18334662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74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Atoms: brief review</a:t>
            </a:r>
          </a:p>
        </p:txBody>
      </p:sp>
      <p:sp>
        <p:nvSpPr>
          <p:cNvPr id="18435" name="Rectangle 3"/>
          <p:cNvSpPr>
            <a:spLocks noGrp="1" noChangeArrowheads="1"/>
          </p:cNvSpPr>
          <p:nvPr>
            <p:ph type="body" idx="1"/>
          </p:nvPr>
        </p:nvSpPr>
        <p:spPr/>
        <p:txBody>
          <a:bodyPr/>
          <a:lstStyle/>
          <a:p>
            <a:r>
              <a:rPr lang="en-US" sz="2800"/>
              <a:t>Atoms are made of protons, neutrons, and electrons</a:t>
            </a:r>
          </a:p>
          <a:p>
            <a:pPr lvl="1"/>
            <a:r>
              <a:rPr lang="en-US" sz="2400"/>
              <a:t>Protons and neutrons found in nucleus </a:t>
            </a:r>
          </a:p>
          <a:p>
            <a:pPr lvl="1"/>
            <a:r>
              <a:rPr lang="en-US" sz="2400"/>
              <a:t>Electrons found outside of nucleus</a:t>
            </a:r>
          </a:p>
          <a:p>
            <a:r>
              <a:rPr lang="en-US" sz="2800"/>
              <a:t>Number of protons determine what </a:t>
            </a:r>
            <a:r>
              <a:rPr lang="en-US" sz="2800" i="1"/>
              <a:t>element </a:t>
            </a:r>
            <a:r>
              <a:rPr lang="en-US" sz="2800"/>
              <a:t>the atom is, i.e. what a substance is </a:t>
            </a:r>
            <a:r>
              <a:rPr lang="en-US" sz="2800" b="1"/>
              <a:t>made of</a:t>
            </a:r>
          </a:p>
          <a:p>
            <a:pPr lvl="1"/>
            <a:r>
              <a:rPr lang="en-US" sz="2400"/>
              <a:t>Periodic table lists all of the elements, e.g. hydrogen, helium, …. carbon, nitrogen, oxygen…</a:t>
            </a:r>
            <a:endParaRPr lang="en-US" sz="2400" b="1" i="1"/>
          </a:p>
        </p:txBody>
      </p:sp>
      <p:pic>
        <p:nvPicPr>
          <p:cNvPr id="18436" name="Picture 4" descr="periodic_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447800"/>
            <a:ext cx="6769100" cy="443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9787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84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843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60677"/>
            <a:ext cx="8229600" cy="1143000"/>
          </a:xfrm>
        </p:spPr>
        <p:txBody>
          <a:bodyPr>
            <a:normAutofit fontScale="90000"/>
          </a:bodyPr>
          <a:lstStyle/>
          <a:p>
            <a:r>
              <a:rPr lang="en-US" dirty="0"/>
              <a:t>Light production by individual atoms</a:t>
            </a:r>
          </a:p>
        </p:txBody>
      </p:sp>
      <p:sp>
        <p:nvSpPr>
          <p:cNvPr id="19459" name="Rectangle 3"/>
          <p:cNvSpPr>
            <a:spLocks noGrp="1" noChangeArrowheads="1"/>
          </p:cNvSpPr>
          <p:nvPr>
            <p:ph type="body" idx="1"/>
          </p:nvPr>
        </p:nvSpPr>
        <p:spPr>
          <a:xfrm>
            <a:off x="457200" y="1303677"/>
            <a:ext cx="8229600" cy="4525963"/>
          </a:xfrm>
        </p:spPr>
        <p:txBody>
          <a:bodyPr>
            <a:noAutofit/>
          </a:bodyPr>
          <a:lstStyle/>
          <a:p>
            <a:pPr>
              <a:lnSpc>
                <a:spcPct val="90000"/>
              </a:lnSpc>
            </a:pPr>
            <a:r>
              <a:rPr lang="en-US" sz="2400" dirty="0"/>
              <a:t>Key component of atoms having to do with light production is the </a:t>
            </a:r>
            <a:r>
              <a:rPr lang="en-US" sz="2400" i="1" dirty="0"/>
              <a:t>electrons</a:t>
            </a:r>
          </a:p>
          <a:p>
            <a:pPr>
              <a:lnSpc>
                <a:spcPct val="90000"/>
              </a:lnSpc>
            </a:pPr>
            <a:r>
              <a:rPr lang="en-US" sz="2400" dirty="0"/>
              <a:t>In any given type of atom, electrons are only found in several discrete energy levels</a:t>
            </a:r>
          </a:p>
          <a:p>
            <a:pPr lvl="1">
              <a:lnSpc>
                <a:spcPct val="90000"/>
              </a:lnSpc>
            </a:pPr>
            <a:r>
              <a:rPr lang="en-US" sz="2400" dirty="0"/>
              <a:t>Energy levels are </a:t>
            </a:r>
            <a:r>
              <a:rPr lang="en-US" sz="2400" i="1" dirty="0" smtClean="0"/>
              <a:t>quantized</a:t>
            </a:r>
          </a:p>
          <a:p>
            <a:pPr lvl="1">
              <a:lnSpc>
                <a:spcPct val="90000"/>
              </a:lnSpc>
            </a:pPr>
            <a:r>
              <a:rPr lang="en-US" sz="2400" dirty="0" smtClean="0"/>
              <a:t>(“</a:t>
            </a:r>
            <a:r>
              <a:rPr lang="en-US" sz="2400" dirty="0" smtClean="0">
                <a:solidFill>
                  <a:srgbClr val="0000FF"/>
                </a:solidFill>
              </a:rPr>
              <a:t>Apartment building” model of an atom</a:t>
            </a:r>
            <a:r>
              <a:rPr lang="en-US" sz="2400" dirty="0" smtClean="0"/>
              <a:t>)</a:t>
            </a:r>
            <a:endParaRPr lang="en-US" sz="2400" dirty="0"/>
          </a:p>
          <a:p>
            <a:pPr>
              <a:lnSpc>
                <a:spcPct val="90000"/>
              </a:lnSpc>
            </a:pPr>
            <a:r>
              <a:rPr lang="en-US" sz="2400" dirty="0"/>
              <a:t>Electrons can move from one energy level to another</a:t>
            </a:r>
          </a:p>
          <a:p>
            <a:pPr lvl="1">
              <a:lnSpc>
                <a:spcPct val="90000"/>
              </a:lnSpc>
            </a:pPr>
            <a:r>
              <a:rPr lang="en-US" sz="2400" dirty="0"/>
              <a:t>If they go from a higher energy level to a lower one, the extra energy comes out in the form of light! </a:t>
            </a:r>
          </a:p>
          <a:p>
            <a:pPr lvl="2">
              <a:lnSpc>
                <a:spcPct val="90000"/>
              </a:lnSpc>
            </a:pPr>
            <a:r>
              <a:rPr lang="en-US" dirty="0"/>
              <a:t>What wavelength? The wavelength that corresponds to the exact amount of energy change</a:t>
            </a:r>
          </a:p>
          <a:p>
            <a:pPr lvl="2">
              <a:lnSpc>
                <a:spcPct val="90000"/>
              </a:lnSpc>
            </a:pPr>
            <a:r>
              <a:rPr lang="en-US" dirty="0"/>
              <a:t>The more the energy change, the shorter wavelength the emitted light</a:t>
            </a:r>
          </a:p>
          <a:p>
            <a:pPr lvl="1">
              <a:lnSpc>
                <a:spcPct val="90000"/>
              </a:lnSpc>
            </a:pPr>
            <a:r>
              <a:rPr lang="en-US" sz="2400" dirty="0"/>
              <a:t>To go from a lower energy level to a higher one, a atom needs to </a:t>
            </a:r>
            <a:r>
              <a:rPr lang="en-US" sz="2400" i="1" dirty="0"/>
              <a:t>absorb</a:t>
            </a:r>
            <a:r>
              <a:rPr lang="en-US" sz="2400" dirty="0"/>
              <a:t> energy </a:t>
            </a:r>
          </a:p>
        </p:txBody>
      </p:sp>
    </p:spTree>
    <p:extLst>
      <p:ext uri="{BB962C8B-B14F-4D97-AF65-F5344CB8AC3E}">
        <p14:creationId xmlns:p14="http://schemas.microsoft.com/office/powerpoint/2010/main" val="1048280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94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94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45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45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945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9459">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4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685800" y="2438400"/>
            <a:ext cx="7772400" cy="4114800"/>
          </a:xfrm>
        </p:spPr>
        <p:txBody>
          <a:bodyPr/>
          <a:lstStyle/>
          <a:p>
            <a:pPr>
              <a:buFontTx/>
              <a:buNone/>
            </a:pPr>
            <a:r>
              <a:rPr lang="en-US" sz="2400"/>
              <a:t>The diagram schematically represents the energy levels of electrons in an atom with larger circles representing electrons of higher energy, and the distance between circles representing the differences in electron energies.</a:t>
            </a:r>
          </a:p>
          <a:p>
            <a:pPr>
              <a:buFontTx/>
              <a:buNone/>
            </a:pPr>
            <a:r>
              <a:rPr lang="en-US" sz="2400"/>
              <a:t>If an electron were to go from orbit C to orbit A:</a:t>
            </a:r>
          </a:p>
          <a:p>
            <a:pPr>
              <a:buFontTx/>
              <a:buNone/>
            </a:pPr>
            <a:r>
              <a:rPr lang="en-US" sz="2400"/>
              <a:t>    A. an emission line would be produced</a:t>
            </a:r>
          </a:p>
          <a:p>
            <a:pPr>
              <a:buFontTx/>
              <a:buNone/>
            </a:pPr>
            <a:r>
              <a:rPr lang="en-US" sz="2400"/>
              <a:t>    B. an absorption line would be produced</a:t>
            </a:r>
          </a:p>
          <a:p>
            <a:pPr>
              <a:buFontTx/>
              <a:buNone/>
            </a:pPr>
            <a:r>
              <a:rPr lang="en-US" sz="2400"/>
              <a:t>    C. a continuous spectrum would be produced</a:t>
            </a:r>
          </a:p>
          <a:p>
            <a:pPr>
              <a:buFontTx/>
              <a:buNone/>
            </a:pPr>
            <a:r>
              <a:rPr lang="en-US" sz="2400"/>
              <a:t>    D. a transition from C to A is impossible</a:t>
            </a:r>
            <a:r>
              <a:rPr lang="en-US"/>
              <a:t> </a:t>
            </a:r>
          </a:p>
        </p:txBody>
      </p:sp>
      <p:pic>
        <p:nvPicPr>
          <p:cNvPr id="14340" name="Picture 4" descr="ato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8600"/>
            <a:ext cx="2133600" cy="207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6171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685800" y="2514600"/>
            <a:ext cx="7772400" cy="4114800"/>
          </a:xfrm>
        </p:spPr>
        <p:txBody>
          <a:bodyPr/>
          <a:lstStyle/>
          <a:p>
            <a:pPr>
              <a:buFontTx/>
              <a:buNone/>
            </a:pPr>
            <a:r>
              <a:rPr lang="en-US" sz="2400"/>
              <a:t>If one considered the electron transitions C-to-B and B-to-A,</a:t>
            </a:r>
          </a:p>
          <a:p>
            <a:pPr>
              <a:buFontTx/>
              <a:buNone/>
            </a:pPr>
            <a:r>
              <a:rPr lang="en-US" sz="2400"/>
              <a:t>    A) the emission line arising from C-B would be bluer than that from B-to-A</a:t>
            </a:r>
          </a:p>
          <a:p>
            <a:pPr>
              <a:buFontTx/>
              <a:buNone/>
            </a:pPr>
            <a:r>
              <a:rPr lang="en-US" sz="2400"/>
              <a:t>    B) the emission line arising from C-B would be redder than that from B-to-A</a:t>
            </a:r>
          </a:p>
          <a:p>
            <a:pPr>
              <a:buFontTx/>
              <a:buNone/>
            </a:pPr>
            <a:r>
              <a:rPr lang="en-US" sz="2400"/>
              <a:t>    C) both emission lines would have the same color since they come from the same atom</a:t>
            </a:r>
            <a:endParaRPr lang="en-US"/>
          </a:p>
          <a:p>
            <a:pPr>
              <a:buFontTx/>
              <a:buNone/>
            </a:pPr>
            <a:r>
              <a:rPr lang="en-US" sz="2400"/>
              <a:t>    D) neither transition would result in an emission line</a:t>
            </a:r>
            <a:r>
              <a:rPr lang="en-US"/>
              <a:t> </a:t>
            </a:r>
          </a:p>
        </p:txBody>
      </p:sp>
      <p:pic>
        <p:nvPicPr>
          <p:cNvPr id="15364" name="Picture 4" descr="ato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8600"/>
            <a:ext cx="2133600" cy="207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7871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a:t>Light production by individual atoms</a:t>
            </a:r>
          </a:p>
        </p:txBody>
      </p:sp>
      <p:sp>
        <p:nvSpPr>
          <p:cNvPr id="24579" name="Rectangle 3"/>
          <p:cNvSpPr>
            <a:spLocks noGrp="1" noChangeArrowheads="1"/>
          </p:cNvSpPr>
          <p:nvPr>
            <p:ph type="body" idx="1"/>
          </p:nvPr>
        </p:nvSpPr>
        <p:spPr/>
        <p:txBody>
          <a:bodyPr/>
          <a:lstStyle/>
          <a:p>
            <a:pPr>
              <a:lnSpc>
                <a:spcPct val="90000"/>
              </a:lnSpc>
            </a:pPr>
            <a:r>
              <a:rPr lang="en-US" sz="2800" dirty="0"/>
              <a:t>Left to themselves, electrons will fall to the lowest </a:t>
            </a:r>
            <a:r>
              <a:rPr lang="en-US" sz="2800" dirty="0" smtClean="0"/>
              <a:t>available </a:t>
            </a:r>
            <a:r>
              <a:rPr lang="en-US" sz="2800" dirty="0"/>
              <a:t>energy level</a:t>
            </a:r>
          </a:p>
          <a:p>
            <a:pPr>
              <a:lnSpc>
                <a:spcPct val="90000"/>
              </a:lnSpc>
            </a:pPr>
            <a:r>
              <a:rPr lang="en-US" sz="2800" dirty="0"/>
              <a:t>Electrons can move from lower to higher levels in two different ways</a:t>
            </a:r>
          </a:p>
          <a:p>
            <a:pPr lvl="1">
              <a:lnSpc>
                <a:spcPct val="90000"/>
              </a:lnSpc>
            </a:pPr>
            <a:r>
              <a:rPr lang="en-US" sz="2400" dirty="0"/>
              <a:t>If light of the correct energy is incident on the atom, it can be absorbed and used to move the electron to a higher energy level</a:t>
            </a:r>
          </a:p>
          <a:p>
            <a:pPr lvl="1">
              <a:lnSpc>
                <a:spcPct val="90000"/>
              </a:lnSpc>
            </a:pPr>
            <a:r>
              <a:rPr lang="en-US" sz="2400" dirty="0"/>
              <a:t>In a hot gas, collisions with other atoms can impart energy and move electrons to higher energy levels</a:t>
            </a:r>
          </a:p>
        </p:txBody>
      </p:sp>
    </p:spTree>
    <p:extLst>
      <p:ext uri="{BB962C8B-B14F-4D97-AF65-F5344CB8AC3E}">
        <p14:creationId xmlns:p14="http://schemas.microsoft.com/office/powerpoint/2010/main" val="6764281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14308</TotalTime>
  <Words>1746</Words>
  <Application>Microsoft Macintosh PowerPoint</Application>
  <PresentationFormat>On-screen Show (4:3)</PresentationFormat>
  <Paragraphs>180</Paragraphs>
  <Slides>29</Slides>
  <Notes>27</Notes>
  <HiddenSlides>10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Office Theme</vt:lpstr>
      <vt:lpstr>Blank Presentation</vt:lpstr>
      <vt:lpstr>1_Blank Presentation</vt:lpstr>
      <vt:lpstr>Light:   Thermal Spectra Emission and Absorption Spectra</vt:lpstr>
      <vt:lpstr>Recap</vt:lpstr>
      <vt:lpstr>Why is the sky blue?</vt:lpstr>
      <vt:lpstr>Emission and absorption line spectra</vt:lpstr>
      <vt:lpstr>Atoms: brief review</vt:lpstr>
      <vt:lpstr>Light production by individual atoms</vt:lpstr>
      <vt:lpstr>PowerPoint Presentation</vt:lpstr>
      <vt:lpstr>PowerPoint Presentation</vt:lpstr>
      <vt:lpstr>Light production by individual atoms</vt:lpstr>
      <vt:lpstr>Emission and absorption lines: what can we learn?</vt:lpstr>
      <vt:lpstr>PowerPoint Presentation</vt:lpstr>
      <vt:lpstr>Emission and absorption lines: what can we learn?</vt:lpstr>
      <vt:lpstr>Absorption lines</vt:lpstr>
      <vt:lpstr>Astronomical applications: stars</vt:lpstr>
      <vt:lpstr>PowerPoint Presentation</vt:lpstr>
      <vt:lpstr>PowerPoint Presentation</vt:lpstr>
      <vt:lpstr>Astronomical applications: hot interstellar gas</vt:lpstr>
      <vt:lpstr>Summary: Emission and absorption lines: what can we learn?</vt:lpstr>
      <vt:lpstr>Summary: what can we learn from understanding light?</vt:lpstr>
      <vt:lpstr>Brightnesses of objects</vt:lpstr>
      <vt:lpstr>PowerPoint Presentation</vt:lpstr>
      <vt:lpstr>Brightnesses</vt:lpstr>
      <vt:lpstr>PowerPoint Presentation</vt:lpstr>
      <vt:lpstr>PowerPoint Presentation</vt:lpstr>
      <vt:lpstr>PowerPoint Presentation</vt:lpstr>
      <vt:lpstr>PowerPoint Presentation</vt:lpstr>
      <vt:lpstr>Using brightnesses</vt:lpstr>
      <vt:lpstr>Sizes of stars</vt:lpstr>
      <vt:lpstr>Sizes of stars</vt:lpstr>
    </vt:vector>
  </TitlesOfParts>
  <Company>New Mexico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Emission and Absorption Spectra</dc:title>
  <dc:creator>Jon Holtzman</dc:creator>
  <cp:lastModifiedBy>Jon Holtzman</cp:lastModifiedBy>
  <cp:revision>27</cp:revision>
  <dcterms:created xsi:type="dcterms:W3CDTF">2012-04-19T16:35:44Z</dcterms:created>
  <dcterms:modified xsi:type="dcterms:W3CDTF">2013-11-13T17:49:29Z</dcterms:modified>
</cp:coreProperties>
</file>