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2" r:id="rId2"/>
    <p:sldMasterId id="2147483684" r:id="rId3"/>
  </p:sldMasterIdLst>
  <p:notesMasterIdLst>
    <p:notesMasterId r:id="rId28"/>
  </p:notesMasterIdLst>
  <p:sldIdLst>
    <p:sldId id="337" r:id="rId4"/>
    <p:sldId id="326"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7" r:id="rId18"/>
    <p:sldId id="328" r:id="rId19"/>
    <p:sldId id="329" r:id="rId20"/>
    <p:sldId id="330" r:id="rId21"/>
    <p:sldId id="331" r:id="rId22"/>
    <p:sldId id="332" r:id="rId23"/>
    <p:sldId id="333" r:id="rId24"/>
    <p:sldId id="334" r:id="rId25"/>
    <p:sldId id="335" r:id="rId26"/>
    <p:sldId id="33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20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EBDCE4-D947-B545-B77B-C56F04EA2DB6}" type="datetimeFigureOut">
              <a:rPr lang="en-US" smtClean="0"/>
              <a:t>10/21/13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8F0943-5B8F-8543-B4D2-6511E38A141B}" type="slidenum">
              <a:rPr lang="en-US" smtClean="0"/>
              <a:t>‹#›</a:t>
            </a:fld>
            <a:endParaRPr lang="en-US"/>
          </a:p>
        </p:txBody>
      </p:sp>
    </p:spTree>
    <p:extLst>
      <p:ext uri="{BB962C8B-B14F-4D97-AF65-F5344CB8AC3E}">
        <p14:creationId xmlns:p14="http://schemas.microsoft.com/office/powerpoint/2010/main" val="26895690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17F45D-03EE-E744-AD4E-84278F295D0D}" type="slidenum">
              <a:rPr lang="en-US" sz="1200">
                <a:solidFill>
                  <a:prstClr val="black"/>
                </a:solidFill>
              </a:rPr>
              <a:pPr/>
              <a:t>1</a:t>
            </a:fld>
            <a:endParaRPr lang="en-US" sz="1200">
              <a:solidFill>
                <a:prstClr val="black"/>
              </a:solidFill>
            </a:endParaRPr>
          </a:p>
        </p:txBody>
      </p:sp>
      <p:sp>
        <p:nvSpPr>
          <p:cNvPr id="378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982867D-B373-944C-BBE0-D2629E0A73E0}" type="slidenum">
              <a:rPr lang="en-US" sz="1200"/>
              <a:pPr/>
              <a:t>13</a:t>
            </a:fld>
            <a:endParaRPr lang="en-US" sz="1200"/>
          </a:p>
        </p:txBody>
      </p:sp>
      <p:sp>
        <p:nvSpPr>
          <p:cNvPr id="460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505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598A7ED-587C-DE42-A3EA-41A4A7D74C9C}" type="slidenum">
              <a:rPr lang="en-US" sz="1200"/>
              <a:pPr/>
              <a:t>16</a:t>
            </a:fld>
            <a:endParaRPr lang="en-US" sz="1200"/>
          </a:p>
        </p:txBody>
      </p:sp>
      <p:sp>
        <p:nvSpPr>
          <p:cNvPr id="286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403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BD3AE6-A43C-4C49-AF67-449452D5F18E}" type="slidenum">
              <a:rPr lang="en-US" sz="1200"/>
              <a:pPr/>
              <a:t>17</a:t>
            </a:fld>
            <a:endParaRPr lang="en-US" sz="1200"/>
          </a:p>
        </p:txBody>
      </p:sp>
      <p:sp>
        <p:nvSpPr>
          <p:cNvPr id="296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608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7715EE-6D5F-DE4C-9B7B-0F757E2CA5D3}" type="slidenum">
              <a:rPr lang="en-US" sz="1200">
                <a:solidFill>
                  <a:srgbClr val="000000"/>
                </a:solidFill>
              </a:rPr>
              <a:pPr/>
              <a:t>18</a:t>
            </a:fld>
            <a:endParaRPr lang="en-US" sz="1200">
              <a:solidFill>
                <a:srgbClr val="000000"/>
              </a:solidFill>
            </a:endParaRPr>
          </a:p>
        </p:txBody>
      </p:sp>
      <p:sp>
        <p:nvSpPr>
          <p:cNvPr id="34818" name="Rectangle 1026"/>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48131" name="Rectangle 1027"/>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86744BB-B508-5D4C-81C7-DBFCF777D48E}" type="slidenum">
              <a:rPr lang="en-US" sz="1200"/>
              <a:pPr/>
              <a:t>19</a:t>
            </a:fld>
            <a:endParaRPr lang="en-US" sz="1200"/>
          </a:p>
        </p:txBody>
      </p:sp>
      <p:sp>
        <p:nvSpPr>
          <p:cNvPr id="307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017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0653D7-69EC-AF4B-AFCA-BE7132674509}" type="slidenum">
              <a:rPr lang="en-US" sz="1200">
                <a:solidFill>
                  <a:srgbClr val="000000"/>
                </a:solidFill>
              </a:rPr>
              <a:pPr/>
              <a:t>20</a:t>
            </a:fld>
            <a:endParaRPr lang="en-US" sz="1200">
              <a:solidFill>
                <a:srgbClr val="000000"/>
              </a:solidFill>
            </a:endParaRPr>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222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F330FB8-E537-5743-8380-5913144D2560}" type="slidenum">
              <a:rPr lang="en-US" sz="1200">
                <a:solidFill>
                  <a:srgbClr val="000000"/>
                </a:solidFill>
              </a:rPr>
              <a:pPr/>
              <a:t>21</a:t>
            </a:fld>
            <a:endParaRPr lang="en-US" sz="1200">
              <a:solidFill>
                <a:srgbClr val="000000"/>
              </a:solidFill>
            </a:endParaRPr>
          </a:p>
        </p:txBody>
      </p:sp>
      <p:sp>
        <p:nvSpPr>
          <p:cNvPr id="2150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4275" name="Rectangle 1027"/>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60109C-B030-6B4F-A4B5-89193B5911D2}" type="slidenum">
              <a:rPr lang="en-US" sz="1200"/>
              <a:pPr/>
              <a:t>22</a:t>
            </a:fld>
            <a:endParaRPr lang="en-US" sz="1200"/>
          </a:p>
        </p:txBody>
      </p:sp>
      <p:sp>
        <p:nvSpPr>
          <p:cNvPr id="317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63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292D0C-7320-2446-A6D1-8AE0D851DE74}" type="slidenum">
              <a:rPr lang="en-US" sz="1200"/>
              <a:pPr/>
              <a:t>23</a:t>
            </a:fld>
            <a:endParaRPr lang="en-US" sz="1200"/>
          </a:p>
        </p:txBody>
      </p:sp>
      <p:sp>
        <p:nvSpPr>
          <p:cNvPr id="327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583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25FC4E2-466A-2B4C-8BD0-F249F31CE7BD}" type="slidenum">
              <a:rPr lang="en-US" sz="1200"/>
              <a:pPr/>
              <a:t>24</a:t>
            </a:fld>
            <a:endParaRPr lang="en-US" sz="1200"/>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04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7DA6BAF-5A9B-7746-B96F-ACF7059C417E}" type="slidenum">
              <a:rPr lang="en-US" sz="1200"/>
              <a:pPr/>
              <a:t>2</a:t>
            </a:fld>
            <a:endParaRPr lang="en-US" sz="1200"/>
          </a:p>
        </p:txBody>
      </p:sp>
      <p:sp>
        <p:nvSpPr>
          <p:cNvPr id="368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99800E-8077-814A-B45B-8E2B78CB9073}" type="slidenum">
              <a:rPr lang="en-US" sz="1200"/>
              <a:pPr/>
              <a:t>3</a:t>
            </a:fld>
            <a:endParaRPr lang="en-US" sz="1200"/>
          </a:p>
        </p:txBody>
      </p:sp>
      <p:sp>
        <p:nvSpPr>
          <p:cNvPr id="389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AAEBEE8-7B86-4840-9BDA-278718C03B84}" type="slidenum">
              <a:rPr lang="en-US" sz="1200"/>
              <a:pPr/>
              <a:t>7</a:t>
            </a:fld>
            <a:endParaRPr lang="en-US" sz="1200"/>
          </a:p>
        </p:txBody>
      </p:sp>
      <p:sp>
        <p:nvSpPr>
          <p:cNvPr id="399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F688BD6-73DE-E244-B44F-49BFAD5FC9BF}" type="slidenum">
              <a:rPr lang="en-US" sz="1200"/>
              <a:pPr/>
              <a:t>8</a:t>
            </a:fld>
            <a:endParaRPr lang="en-US" sz="1200"/>
          </a:p>
        </p:txBody>
      </p:sp>
      <p:sp>
        <p:nvSpPr>
          <p:cNvPr id="409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A4624BF-62A6-334A-9E84-0E4FC8BB1E3B}" type="slidenum">
              <a:rPr lang="en-US" sz="1200"/>
              <a:pPr/>
              <a:t>9</a:t>
            </a:fld>
            <a:endParaRPr lang="en-US" sz="1200"/>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686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21142C1-EF1F-3942-9F28-A779A6A73D34}" type="slidenum">
              <a:rPr lang="en-US" sz="1200"/>
              <a:pPr/>
              <a:t>10</a:t>
            </a:fld>
            <a:endParaRPr lang="en-US" sz="1200"/>
          </a:p>
        </p:txBody>
      </p:sp>
      <p:sp>
        <p:nvSpPr>
          <p:cNvPr id="430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8915"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CA8BEC7-7E18-6D40-95C2-BAFEF95B5186}" type="slidenum">
              <a:rPr lang="en-US" sz="1200"/>
              <a:pPr/>
              <a:t>11</a:t>
            </a:fld>
            <a:endParaRPr lang="en-US" sz="1200"/>
          </a:p>
        </p:txBody>
      </p:sp>
      <p:sp>
        <p:nvSpPr>
          <p:cNvPr id="440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0963"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751373D-0CCB-C647-9A75-0AE66F5C0C0E}" type="slidenum">
              <a:rPr lang="en-US" sz="1200"/>
              <a:pPr/>
              <a:t>12</a:t>
            </a:fld>
            <a:endParaRPr lang="en-US" sz="1200"/>
          </a:p>
        </p:txBody>
      </p:sp>
      <p:sp>
        <p:nvSpPr>
          <p:cNvPr id="450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301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4374B3-A046-E848-972A-5D654AA5F9AB}" type="datetimeFigureOut">
              <a:rPr lang="en-US" smtClean="0"/>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922183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374B3-A046-E848-972A-5D654AA5F9AB}" type="datetimeFigureOut">
              <a:rPr lang="en-US" smtClean="0"/>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70682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374B3-A046-E848-972A-5D654AA5F9AB}" type="datetimeFigureOut">
              <a:rPr lang="en-US" smtClean="0"/>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1894174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25562E-B3DF-D340-B58F-D10885A0EF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6032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7E9EE6-34C2-BC42-9834-9B02976125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792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66E65ED-4131-5547-9D06-20E62C7326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4779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EB4D4B9-D3A5-EB43-93CF-2A6A35F79C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0363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612423-6580-F84E-8DB6-47423319C5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8168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0992060-E5DE-4942-ABAC-A69786FA35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135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B98-6CFE-874F-81BD-9B0877E2E2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43580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1CEF3F0-1B5F-8F44-AF80-9AD6D6ED72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1768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4374B3-A046-E848-972A-5D654AA5F9AB}" type="datetimeFigureOut">
              <a:rPr lang="en-US" smtClean="0"/>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15422621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C75F0A-FA42-184D-B502-A5FAFCCE583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78809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D00511C-33FF-B84D-AE80-B7806D7EB1B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128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80819E-E6AF-7F4E-B296-DE8E978E4B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4249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CD47AE-F892-FA4D-A25C-BEA7D206A7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3257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F42503-B78B-B747-B1F3-22F9ED0E6CA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640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081C6E-8FF7-8347-9EB0-A30E92C251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3526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8AAD46-BFAC-F048-885F-7788D78C04E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93804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7A5F8D9-7D98-EB47-AF83-99BE7D99FD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9127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F3EC00A-AFF3-D444-AAA4-191015D308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23875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FD14947-7DFB-4B4D-9FD2-DDDD104DF8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406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4374B3-A046-E848-972A-5D654AA5F9AB}" type="datetimeFigureOut">
              <a:rPr lang="en-US" smtClean="0"/>
              <a:t>10/21/13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2665378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E34AB76-CFC8-944A-ACBB-2A00CD8F7A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94265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0AE579-800F-D345-923C-3A4A6032ED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7891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FAD031-9E3E-C840-B496-9900841CD8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5243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5E6C18-1F2D-0F4C-93C4-080543E5432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301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4374B3-A046-E848-972A-5D654AA5F9AB}" type="datetimeFigureOut">
              <a:rPr lang="en-US" smtClean="0"/>
              <a:t>10/21/13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457221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4374B3-A046-E848-972A-5D654AA5F9AB}" type="datetimeFigureOut">
              <a:rPr lang="en-US" smtClean="0"/>
              <a:t>10/21/13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203633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4374B3-A046-E848-972A-5D654AA5F9AB}" type="datetimeFigureOut">
              <a:rPr lang="en-US" smtClean="0"/>
              <a:t>10/21/13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74703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4374B3-A046-E848-972A-5D654AA5F9AB}" type="datetimeFigureOut">
              <a:rPr lang="en-US" smtClean="0"/>
              <a:t>10/21/13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1318306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374B3-A046-E848-972A-5D654AA5F9AB}" type="datetimeFigureOut">
              <a:rPr lang="en-US" smtClean="0"/>
              <a:t>10/21/13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2656354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4374B3-A046-E848-972A-5D654AA5F9AB}" type="datetimeFigureOut">
              <a:rPr lang="en-US" smtClean="0"/>
              <a:t>10/21/13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C09413-DD0C-8E49-9300-C7AD7D714EC6}" type="slidenum">
              <a:rPr lang="en-US" smtClean="0"/>
              <a:t>‹#›</a:t>
            </a:fld>
            <a:endParaRPr lang="en-US"/>
          </a:p>
        </p:txBody>
      </p:sp>
    </p:spTree>
    <p:extLst>
      <p:ext uri="{BB962C8B-B14F-4D97-AF65-F5344CB8AC3E}">
        <p14:creationId xmlns:p14="http://schemas.microsoft.com/office/powerpoint/2010/main" val="137829839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4374B3-A046-E848-972A-5D654AA5F9AB}" type="datetimeFigureOut">
              <a:rPr lang="en-US" smtClean="0"/>
              <a:t>10/21/13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C09413-DD0C-8E49-9300-C7AD7D714EC6}" type="slidenum">
              <a:rPr lang="en-US" smtClean="0"/>
              <a:t>‹#›</a:t>
            </a:fld>
            <a:endParaRPr lang="en-US"/>
          </a:p>
        </p:txBody>
      </p:sp>
    </p:spTree>
    <p:extLst>
      <p:ext uri="{BB962C8B-B14F-4D97-AF65-F5344CB8AC3E}">
        <p14:creationId xmlns:p14="http://schemas.microsoft.com/office/powerpoint/2010/main" val="203690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BD0388CF-08E4-0342-B66D-CE92B8222680}"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889320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smtClean="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smtClean="0"/>
            </a:lvl1pPr>
          </a:lstStyle>
          <a:p>
            <a:pPr defTabSz="914400" eaLnBrk="0" fontAlgn="base" hangingPunct="0">
              <a:spcBef>
                <a:spcPct val="0"/>
              </a:spcBef>
              <a:spcAft>
                <a:spcPct val="0"/>
              </a:spcAft>
              <a:defRPr/>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smtClean="0"/>
            </a:lvl1pPr>
          </a:lstStyle>
          <a:p>
            <a:pPr defTabSz="914400" eaLnBrk="0" fontAlgn="base" hangingPunct="0">
              <a:spcBef>
                <a:spcPct val="0"/>
              </a:spcBef>
              <a:spcAft>
                <a:spcPct val="0"/>
              </a:spcAft>
              <a:defRPr/>
            </a:pPr>
            <a:fld id="{21D9EAB5-E8C8-5D45-80FD-19669AD73FDB}"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082473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tc.montana.edu/ceres/html/Weight/weight.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phet.colorado.edu/sims/my-solar-system/my-solar-system_en.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52800" y="3810000"/>
            <a:ext cx="7772400" cy="1143000"/>
          </a:xfrm>
        </p:spPr>
        <p:txBody>
          <a:bodyPr/>
          <a:lstStyle/>
          <a:p>
            <a:pPr eaLnBrk="1" hangingPunct="1"/>
            <a:r>
              <a:rPr lang="en-US">
                <a:latin typeface="Arial" charset="0"/>
                <a:ea typeface="ＭＳ Ｐゴシック" charset="0"/>
                <a:cs typeface="ＭＳ Ｐゴシック" charset="0"/>
              </a:rPr>
              <a:t>Gravity</a:t>
            </a:r>
          </a:p>
        </p:txBody>
      </p:sp>
      <p:sp>
        <p:nvSpPr>
          <p:cNvPr id="3075" name="Rectangle 3"/>
          <p:cNvSpPr>
            <a:spLocks noGrp="1" noChangeArrowheads="1"/>
          </p:cNvSpPr>
          <p:nvPr>
            <p:ph type="subTitle" idx="1"/>
          </p:nvPr>
        </p:nvSpPr>
        <p:spPr>
          <a:xfrm>
            <a:off x="2743200" y="4876800"/>
            <a:ext cx="6400800" cy="1752600"/>
          </a:xfrm>
        </p:spPr>
        <p:txBody>
          <a:bodyPr/>
          <a:lstStyle/>
          <a:p>
            <a:pPr eaLnBrk="1" hangingPunct="1"/>
            <a:r>
              <a:rPr lang="en-US">
                <a:latin typeface="Arial" charset="0"/>
                <a:ea typeface="ＭＳ Ｐゴシック" charset="0"/>
                <a:cs typeface="ＭＳ Ｐゴシック" charset="0"/>
              </a:rPr>
              <a:t>The Real Reason You’re Heavy!</a:t>
            </a:r>
          </a:p>
        </p:txBody>
      </p:sp>
    </p:spTree>
    <p:extLst>
      <p:ext uri="{BB962C8B-B14F-4D97-AF65-F5344CB8AC3E}">
        <p14:creationId xmlns:p14="http://schemas.microsoft.com/office/powerpoint/2010/main" val="283669108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body" idx="1"/>
          </p:nvPr>
        </p:nvSpPr>
        <p:spPr>
          <a:xfrm>
            <a:off x="609600" y="3048000"/>
            <a:ext cx="7772400" cy="4114800"/>
          </a:xfrm>
        </p:spPr>
        <p:txBody>
          <a:bodyPr/>
          <a:lstStyle/>
          <a:p>
            <a:pPr marL="609600" indent="-609600" eaLnBrk="1" hangingPunct="1">
              <a:lnSpc>
                <a:spcPct val="90000"/>
              </a:lnSpc>
              <a:buFontTx/>
              <a:buNone/>
            </a:pPr>
            <a:r>
              <a:rPr lang="en-US" sz="2400">
                <a:latin typeface="Arial" charset="0"/>
                <a:ea typeface="ＭＳ Ｐゴシック" charset="0"/>
                <a:cs typeface="ＭＳ Ｐゴシック" charset="0"/>
              </a:rPr>
              <a:t>Imagine another planet, planet Z, that has 1/8th the mass of the Earth and has half the radius. If a 100 lb person went to visit, how much would they weigh?</a:t>
            </a:r>
          </a:p>
          <a:p>
            <a:pPr marL="609600" indent="-609600" eaLnBrk="1" hangingPunct="1">
              <a:lnSpc>
                <a:spcPct val="90000"/>
              </a:lnSpc>
              <a:buFontTx/>
              <a:buNone/>
            </a:pPr>
            <a:r>
              <a:rPr lang="en-US" sz="2400">
                <a:latin typeface="Arial" charset="0"/>
                <a:ea typeface="ＭＳ Ｐゴシック" charset="0"/>
                <a:cs typeface="ＭＳ Ｐゴシック" charset="0"/>
              </a:rPr>
              <a:t>        force = G M m / d</a:t>
            </a:r>
            <a:r>
              <a:rPr lang="en-US" sz="2400" baseline="30000">
                <a:latin typeface="Arial" charset="0"/>
                <a:ea typeface="ＭＳ Ｐゴシック" charset="0"/>
                <a:cs typeface="ＭＳ Ｐゴシック" charset="0"/>
              </a:rPr>
              <a:t>2</a:t>
            </a:r>
            <a:endParaRPr lang="en-US" sz="2400">
              <a:latin typeface="Arial" charset="0"/>
              <a:ea typeface="ＭＳ Ｐゴシック" charset="0"/>
              <a:cs typeface="ＭＳ Ｐゴシック" charset="0"/>
            </a:endParaRP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12.5 lbs</a:t>
            </a: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50 lbs</a:t>
            </a: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100 lbs</a:t>
            </a: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400 lbs</a:t>
            </a: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Can</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t tell from information given</a:t>
            </a:r>
            <a:endParaRPr lang="en-US">
              <a:latin typeface="Arial" charset="0"/>
              <a:ea typeface="ＭＳ Ｐゴシック" charset="0"/>
              <a:cs typeface="ＭＳ Ｐゴシック" charset="0"/>
            </a:endParaRPr>
          </a:p>
        </p:txBody>
      </p:sp>
      <p:pic>
        <p:nvPicPr>
          <p:cNvPr id="37890" name="Picture 4" descr="weight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81000"/>
            <a:ext cx="7002463"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5193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body" idx="1"/>
          </p:nvPr>
        </p:nvSpPr>
        <p:spPr>
          <a:xfrm>
            <a:off x="609600" y="3048000"/>
            <a:ext cx="7772400" cy="4114800"/>
          </a:xfrm>
        </p:spPr>
        <p:txBody>
          <a:bodyPr/>
          <a:lstStyle/>
          <a:p>
            <a:pPr marL="609600" indent="-609600" eaLnBrk="1" hangingPunct="1">
              <a:buFontTx/>
              <a:buNone/>
            </a:pPr>
            <a:r>
              <a:rPr lang="en-US" sz="2400">
                <a:latin typeface="Arial" charset="0"/>
                <a:ea typeface="ＭＳ Ｐゴシック" charset="0"/>
                <a:cs typeface="ＭＳ Ｐゴシック" charset="0"/>
              </a:rPr>
              <a:t>The Moon has about 1/100th the mass of Earth and about 1/4 the radius. If a 100 lb person went to visit, how much would they weigh?</a:t>
            </a:r>
          </a:p>
          <a:p>
            <a:pPr marL="609600" indent="-609600" eaLnBrk="1" hangingPunct="1">
              <a:buFontTx/>
              <a:buNone/>
            </a:pPr>
            <a:r>
              <a:rPr lang="en-US" sz="2400">
                <a:latin typeface="Arial" charset="0"/>
                <a:ea typeface="ＭＳ Ｐゴシック" charset="0"/>
                <a:cs typeface="ＭＳ Ｐゴシック" charset="0"/>
              </a:rPr>
              <a:t>        force = G M m / d</a:t>
            </a:r>
            <a:r>
              <a:rPr lang="en-US" sz="2400" baseline="30000">
                <a:latin typeface="Arial" charset="0"/>
                <a:ea typeface="ＭＳ Ｐゴシック" charset="0"/>
                <a:cs typeface="ＭＳ Ｐゴシック" charset="0"/>
              </a:rPr>
              <a:t>2</a:t>
            </a:r>
            <a:endParaRPr lang="en-US" sz="2400">
              <a:latin typeface="Arial" charset="0"/>
              <a:ea typeface="ＭＳ Ｐゴシック" charset="0"/>
              <a:cs typeface="ＭＳ Ｐゴシック" charset="0"/>
            </a:endParaRPr>
          </a:p>
          <a:p>
            <a:pPr marL="609600" indent="-609600" eaLnBrk="1" hangingPunct="1">
              <a:buFontTx/>
              <a:buAutoNum type="alphaUcPeriod"/>
            </a:pPr>
            <a:r>
              <a:rPr lang="en-US" sz="2400">
                <a:latin typeface="Arial" charset="0"/>
                <a:ea typeface="ＭＳ Ｐゴシック" charset="0"/>
                <a:cs typeface="ＭＳ Ｐゴシック" charset="0"/>
              </a:rPr>
              <a:t>1 lbs</a:t>
            </a:r>
          </a:p>
          <a:p>
            <a:pPr marL="609600" indent="-609600" eaLnBrk="1" hangingPunct="1">
              <a:buFontTx/>
              <a:buAutoNum type="alphaUcPeriod"/>
            </a:pPr>
            <a:r>
              <a:rPr lang="en-US" sz="2400">
                <a:latin typeface="Arial" charset="0"/>
                <a:ea typeface="ＭＳ Ｐゴシック" charset="0"/>
                <a:cs typeface="ＭＳ Ｐゴシック" charset="0"/>
              </a:rPr>
              <a:t>4 lbs</a:t>
            </a:r>
          </a:p>
          <a:p>
            <a:pPr marL="609600" indent="-609600" eaLnBrk="1" hangingPunct="1">
              <a:buFontTx/>
              <a:buAutoNum type="alphaUcPeriod"/>
            </a:pPr>
            <a:r>
              <a:rPr lang="en-US" sz="2400">
                <a:latin typeface="Arial" charset="0"/>
                <a:ea typeface="ＭＳ Ｐゴシック" charset="0"/>
                <a:cs typeface="ＭＳ Ｐゴシック" charset="0"/>
              </a:rPr>
              <a:t>16 lbs</a:t>
            </a:r>
          </a:p>
          <a:p>
            <a:pPr marL="609600" indent="-609600" eaLnBrk="1" hangingPunct="1">
              <a:buFontTx/>
              <a:buAutoNum type="alphaUcPeriod"/>
            </a:pPr>
            <a:r>
              <a:rPr lang="en-US" sz="2400">
                <a:latin typeface="Arial" charset="0"/>
                <a:ea typeface="ＭＳ Ｐゴシック" charset="0"/>
                <a:cs typeface="ＭＳ Ｐゴシック" charset="0"/>
              </a:rPr>
              <a:t>1600 lbs</a:t>
            </a:r>
          </a:p>
          <a:p>
            <a:pPr marL="609600" indent="-609600" eaLnBrk="1" hangingPunct="1">
              <a:buFontTx/>
              <a:buAutoNum type="alphaUcPeriod"/>
            </a:pPr>
            <a:r>
              <a:rPr lang="en-US" sz="2400">
                <a:latin typeface="Arial" charset="0"/>
                <a:ea typeface="ＭＳ Ｐゴシック" charset="0"/>
                <a:cs typeface="ＭＳ Ｐゴシック" charset="0"/>
              </a:rPr>
              <a:t>Can</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t tell from information given</a:t>
            </a:r>
            <a:endParaRPr lang="en-US">
              <a:latin typeface="Arial" charset="0"/>
              <a:ea typeface="ＭＳ Ｐゴシック" charset="0"/>
              <a:cs typeface="ＭＳ Ｐゴシック" charset="0"/>
            </a:endParaRPr>
          </a:p>
        </p:txBody>
      </p:sp>
      <p:pic>
        <p:nvPicPr>
          <p:cNvPr id="39938" name="Picture 4" descr="weigh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04800"/>
            <a:ext cx="55499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53531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body" idx="1"/>
          </p:nvPr>
        </p:nvSpPr>
        <p:spPr>
          <a:xfrm>
            <a:off x="609600" y="3048000"/>
            <a:ext cx="7772400" cy="4114800"/>
          </a:xfrm>
        </p:spPr>
        <p:txBody>
          <a:bodyPr/>
          <a:lstStyle/>
          <a:p>
            <a:pPr marL="609600" indent="-609600" eaLnBrk="1" hangingPunct="1">
              <a:buFontTx/>
              <a:buNone/>
            </a:pPr>
            <a:r>
              <a:rPr lang="en-US" sz="2400">
                <a:latin typeface="Arial" charset="0"/>
                <a:ea typeface="ＭＳ Ｐゴシック" charset="0"/>
                <a:cs typeface="ＭＳ Ｐゴシック" charset="0"/>
              </a:rPr>
              <a:t>Mars has about 1/10th the mass of Earth and about 1/2 the radius. If a 100 lb person went to visit, how much would they weigh?</a:t>
            </a:r>
          </a:p>
          <a:p>
            <a:pPr marL="609600" indent="-609600" eaLnBrk="1" hangingPunct="1">
              <a:buFontTx/>
              <a:buNone/>
            </a:pPr>
            <a:r>
              <a:rPr lang="en-US" sz="2400">
                <a:latin typeface="Arial" charset="0"/>
                <a:ea typeface="ＭＳ Ｐゴシック" charset="0"/>
                <a:cs typeface="ＭＳ Ｐゴシック" charset="0"/>
              </a:rPr>
              <a:t>        force = G M m / d</a:t>
            </a:r>
            <a:r>
              <a:rPr lang="en-US" sz="2400" baseline="30000">
                <a:latin typeface="Arial" charset="0"/>
                <a:ea typeface="ＭＳ Ｐゴシック" charset="0"/>
                <a:cs typeface="ＭＳ Ｐゴシック" charset="0"/>
              </a:rPr>
              <a:t>2</a:t>
            </a:r>
            <a:endParaRPr lang="en-US" sz="2400">
              <a:latin typeface="Arial" charset="0"/>
              <a:ea typeface="ＭＳ Ｐゴシック" charset="0"/>
              <a:cs typeface="ＭＳ Ｐゴシック" charset="0"/>
            </a:endParaRPr>
          </a:p>
          <a:p>
            <a:pPr marL="609600" indent="-609600" eaLnBrk="1" hangingPunct="1">
              <a:buFontTx/>
              <a:buAutoNum type="alphaUcPeriod"/>
            </a:pPr>
            <a:r>
              <a:rPr lang="en-US" sz="2400">
                <a:latin typeface="Arial" charset="0"/>
                <a:ea typeface="ＭＳ Ｐゴシック" charset="0"/>
                <a:cs typeface="ＭＳ Ｐゴシック" charset="0"/>
              </a:rPr>
              <a:t>10 lbs</a:t>
            </a:r>
          </a:p>
          <a:p>
            <a:pPr marL="609600" indent="-609600" eaLnBrk="1" hangingPunct="1">
              <a:buFontTx/>
              <a:buAutoNum type="alphaUcPeriod"/>
            </a:pPr>
            <a:r>
              <a:rPr lang="en-US" sz="2400">
                <a:latin typeface="Arial" charset="0"/>
                <a:ea typeface="ＭＳ Ｐゴシック" charset="0"/>
                <a:cs typeface="ＭＳ Ｐゴシック" charset="0"/>
              </a:rPr>
              <a:t>40 lbs</a:t>
            </a:r>
          </a:p>
          <a:p>
            <a:pPr marL="609600" indent="-609600" eaLnBrk="1" hangingPunct="1">
              <a:buFontTx/>
              <a:buAutoNum type="alphaUcPeriod"/>
            </a:pPr>
            <a:r>
              <a:rPr lang="en-US" sz="2400">
                <a:latin typeface="Arial" charset="0"/>
                <a:ea typeface="ＭＳ Ｐゴシック" charset="0"/>
                <a:cs typeface="ＭＳ Ｐゴシック" charset="0"/>
              </a:rPr>
              <a:t>100 lbs</a:t>
            </a:r>
          </a:p>
          <a:p>
            <a:pPr marL="609600" indent="-609600" eaLnBrk="1" hangingPunct="1">
              <a:buFontTx/>
              <a:buAutoNum type="alphaUcPeriod"/>
            </a:pPr>
            <a:r>
              <a:rPr lang="en-US" sz="2400">
                <a:latin typeface="Arial" charset="0"/>
                <a:ea typeface="ＭＳ Ｐゴシック" charset="0"/>
                <a:cs typeface="ＭＳ Ｐゴシック" charset="0"/>
              </a:rPr>
              <a:t>400 lbs</a:t>
            </a:r>
          </a:p>
          <a:p>
            <a:pPr marL="609600" indent="-609600" eaLnBrk="1" hangingPunct="1">
              <a:buFontTx/>
              <a:buAutoNum type="alphaUcPeriod"/>
            </a:pPr>
            <a:r>
              <a:rPr lang="en-US" sz="2400">
                <a:latin typeface="Arial" charset="0"/>
                <a:ea typeface="ＭＳ Ｐゴシック" charset="0"/>
                <a:cs typeface="ＭＳ Ｐゴシック" charset="0"/>
              </a:rPr>
              <a:t>Can</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t tell from information give</a:t>
            </a:r>
            <a:endParaRPr lang="en-US">
              <a:latin typeface="Arial" charset="0"/>
              <a:ea typeface="ＭＳ Ｐゴシック" charset="0"/>
              <a:cs typeface="ＭＳ Ｐゴシック" charset="0"/>
            </a:endParaRPr>
          </a:p>
        </p:txBody>
      </p:sp>
      <p:pic>
        <p:nvPicPr>
          <p:cNvPr id="41986" name="Picture 3" descr="weight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04800"/>
            <a:ext cx="55499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414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body" idx="1"/>
          </p:nvPr>
        </p:nvSpPr>
        <p:spPr>
          <a:xfrm>
            <a:off x="609600" y="914400"/>
            <a:ext cx="7772400" cy="5943600"/>
          </a:xfrm>
        </p:spPr>
        <p:txBody>
          <a:bodyPr>
            <a:normAutofit/>
          </a:bodyPr>
          <a:lstStyle/>
          <a:p>
            <a:pPr marL="609600" indent="-609600" eaLnBrk="1" hangingPunct="1">
              <a:buFontTx/>
              <a:buNone/>
            </a:pPr>
            <a:r>
              <a:rPr lang="en-US" sz="2400" dirty="0">
                <a:latin typeface="Arial" charset="0"/>
                <a:ea typeface="ＭＳ Ｐゴシック" charset="0"/>
                <a:cs typeface="ＭＳ Ｐゴシック" charset="0"/>
              </a:rPr>
              <a:t>Imagine another planet, planet X, around some other star. Planet X has a mass that is 100 times the mass of Earth. If a 100lb person went to visit, how much would they weigh?</a:t>
            </a:r>
          </a:p>
          <a:p>
            <a:pPr marL="609600" indent="-609600" eaLnBrk="1" hangingPunct="1">
              <a:buFontTx/>
              <a:buNone/>
            </a:pPr>
            <a:r>
              <a:rPr lang="en-US" sz="2400" dirty="0">
                <a:latin typeface="Arial" charset="0"/>
                <a:ea typeface="ＭＳ Ｐゴシック" charset="0"/>
                <a:cs typeface="ＭＳ Ｐゴシック" charset="0"/>
              </a:rPr>
              <a:t>        force = G M m / d</a:t>
            </a:r>
            <a:r>
              <a:rPr lang="en-US" sz="2400" baseline="30000" dirty="0">
                <a:latin typeface="Arial" charset="0"/>
                <a:ea typeface="ＭＳ Ｐゴシック" charset="0"/>
                <a:cs typeface="ＭＳ Ｐゴシック" charset="0"/>
              </a:rPr>
              <a:t>2</a:t>
            </a:r>
            <a:endParaRPr lang="en-US" sz="2400" dirty="0">
              <a:latin typeface="Arial" charset="0"/>
              <a:ea typeface="ＭＳ Ｐゴシック" charset="0"/>
              <a:cs typeface="ＭＳ Ｐゴシック" charset="0"/>
            </a:endParaRPr>
          </a:p>
          <a:p>
            <a:pPr marL="609600" indent="-609600" eaLnBrk="1" hangingPunct="1">
              <a:buFontTx/>
              <a:buAutoNum type="alphaUcPeriod"/>
            </a:pPr>
            <a:r>
              <a:rPr lang="en-US" sz="2400" dirty="0">
                <a:latin typeface="Arial" charset="0"/>
                <a:ea typeface="ＭＳ Ｐゴシック" charset="0"/>
                <a:cs typeface="ＭＳ Ｐゴシック" charset="0"/>
              </a:rPr>
              <a:t>10 </a:t>
            </a:r>
            <a:r>
              <a:rPr lang="en-US" sz="2400" dirty="0" err="1">
                <a:latin typeface="Arial" charset="0"/>
                <a:ea typeface="ＭＳ Ｐゴシック" charset="0"/>
                <a:cs typeface="ＭＳ Ｐゴシック" charset="0"/>
              </a:rPr>
              <a:t>lbs</a:t>
            </a:r>
            <a:endParaRPr lang="en-US" sz="2400" dirty="0">
              <a:latin typeface="Arial" charset="0"/>
              <a:ea typeface="ＭＳ Ｐゴシック" charset="0"/>
              <a:cs typeface="ＭＳ Ｐゴシック" charset="0"/>
            </a:endParaRPr>
          </a:p>
          <a:p>
            <a:pPr marL="609600" indent="-609600" eaLnBrk="1" hangingPunct="1">
              <a:buFontTx/>
              <a:buAutoNum type="alphaUcPeriod"/>
            </a:pPr>
            <a:r>
              <a:rPr lang="en-US" sz="2400" dirty="0">
                <a:latin typeface="Arial" charset="0"/>
                <a:ea typeface="ＭＳ Ｐゴシック" charset="0"/>
                <a:cs typeface="ＭＳ Ｐゴシック" charset="0"/>
              </a:rPr>
              <a:t>10000 </a:t>
            </a:r>
            <a:r>
              <a:rPr lang="en-US" sz="2400" dirty="0" err="1">
                <a:latin typeface="Arial" charset="0"/>
                <a:ea typeface="ＭＳ Ｐゴシック" charset="0"/>
                <a:cs typeface="ＭＳ Ｐゴシック" charset="0"/>
              </a:rPr>
              <a:t>lbs</a:t>
            </a:r>
            <a:endParaRPr lang="en-US" sz="2400" dirty="0">
              <a:latin typeface="Arial" charset="0"/>
              <a:ea typeface="ＭＳ Ｐゴシック" charset="0"/>
              <a:cs typeface="ＭＳ Ｐゴシック" charset="0"/>
            </a:endParaRPr>
          </a:p>
          <a:p>
            <a:pPr marL="609600" indent="-609600" eaLnBrk="1" hangingPunct="1">
              <a:buFontTx/>
              <a:buAutoNum type="alphaUcPeriod"/>
            </a:pPr>
            <a:r>
              <a:rPr lang="en-US" sz="2400" dirty="0">
                <a:latin typeface="Arial" charset="0"/>
                <a:ea typeface="ＭＳ Ｐゴシック" charset="0"/>
                <a:cs typeface="ＭＳ Ｐゴシック" charset="0"/>
              </a:rPr>
              <a:t>Can’t tell because we don’t know mass of the star</a:t>
            </a:r>
          </a:p>
          <a:p>
            <a:pPr marL="609600" indent="-609600" eaLnBrk="1" hangingPunct="1">
              <a:buFontTx/>
              <a:buAutoNum type="alphaUcPeriod"/>
            </a:pPr>
            <a:r>
              <a:rPr lang="en-US" sz="2400" dirty="0">
                <a:latin typeface="Arial" charset="0"/>
                <a:ea typeface="ＭＳ Ｐゴシック" charset="0"/>
                <a:cs typeface="ＭＳ Ｐゴシック" charset="0"/>
              </a:rPr>
              <a:t>Can’t tell because we don’t know mass of the planet</a:t>
            </a:r>
          </a:p>
          <a:p>
            <a:pPr marL="609600" indent="-609600" eaLnBrk="1" hangingPunct="1">
              <a:buFontTx/>
              <a:buAutoNum type="alphaUcPeriod"/>
            </a:pPr>
            <a:r>
              <a:rPr lang="en-US" sz="2400" dirty="0">
                <a:latin typeface="Arial" charset="0"/>
                <a:ea typeface="ＭＳ Ｐゴシック" charset="0"/>
                <a:cs typeface="ＭＳ Ｐゴシック" charset="0"/>
              </a:rPr>
              <a:t>Can’t tell because we don’t know the size of the planet</a:t>
            </a:r>
          </a:p>
        </p:txBody>
      </p:sp>
    </p:spTree>
    <p:extLst>
      <p:ext uri="{BB962C8B-B14F-4D97-AF65-F5344CB8AC3E}">
        <p14:creationId xmlns:p14="http://schemas.microsoft.com/office/powerpoint/2010/main" val="7932170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Weight on other planets</a:t>
            </a:r>
            <a:endParaRPr lang="en-US" dirty="0"/>
          </a:p>
        </p:txBody>
      </p:sp>
      <p:sp>
        <p:nvSpPr>
          <p:cNvPr id="3" name="Content Placeholder 2"/>
          <p:cNvSpPr>
            <a:spLocks noGrp="1"/>
          </p:cNvSpPr>
          <p:nvPr>
            <p:ph idx="1"/>
          </p:nvPr>
        </p:nvSpPr>
        <p:spPr/>
        <p:txBody>
          <a:bodyPr/>
          <a:lstStyle/>
          <a:p>
            <a:pPr marL="57150" indent="0">
              <a:buNone/>
              <a:defRPr/>
            </a:pPr>
            <a:r>
              <a:rPr lang="en-US" dirty="0"/>
              <a:t>Other planets, weight calculator:</a:t>
            </a:r>
          </a:p>
          <a:p>
            <a:pPr marL="57150" indent="0">
              <a:buNone/>
              <a:defRPr/>
            </a:pPr>
            <a:r>
              <a:rPr lang="en-US" dirty="0"/>
              <a:t>	</a:t>
            </a:r>
            <a:r>
              <a:rPr lang="en-US" dirty="0">
                <a:hlinkClick r:id="rId2"/>
              </a:rPr>
              <a:t>http://btc.montana.edu/ceres/html/Weight/weight.html</a:t>
            </a:r>
            <a:endParaRPr lang="en-US" dirty="0"/>
          </a:p>
          <a:p>
            <a:endParaRPr lang="en-US" dirty="0"/>
          </a:p>
        </p:txBody>
      </p:sp>
    </p:spTree>
    <p:extLst>
      <p:ext uri="{BB962C8B-B14F-4D97-AF65-F5344CB8AC3E}">
        <p14:creationId xmlns:p14="http://schemas.microsoft.com/office/powerpoint/2010/main" val="6221007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normAutofit fontScale="90000"/>
          </a:bodyPr>
          <a:lstStyle/>
          <a:p>
            <a:r>
              <a:rPr lang="en-US">
                <a:latin typeface="Arial" charset="0"/>
                <a:ea typeface="ＭＳ Ｐゴシック" charset="0"/>
                <a:cs typeface="ＭＳ Ｐゴシック" charset="0"/>
              </a:rPr>
              <a:t>Gravity and orbits of planets in the Solar System</a:t>
            </a:r>
          </a:p>
        </p:txBody>
      </p:sp>
      <p:sp>
        <p:nvSpPr>
          <p:cNvPr id="41986" name="Content Placeholder 2"/>
          <p:cNvSpPr>
            <a:spLocks noGrp="1"/>
          </p:cNvSpPr>
          <p:nvPr>
            <p:ph idx="1"/>
          </p:nvPr>
        </p:nvSpPr>
        <p:spPr/>
        <p:txBody>
          <a:bodyPr/>
          <a:lstStyle/>
          <a:p>
            <a:r>
              <a:rPr lang="en-US">
                <a:latin typeface="Arial" charset="0"/>
                <a:ea typeface="ＭＳ Ｐゴシック" charset="0"/>
                <a:cs typeface="ＭＳ Ｐゴシック" charset="0"/>
              </a:rPr>
              <a:t>Sun has by far the most mass of all Solar System objects</a:t>
            </a:r>
          </a:p>
          <a:p>
            <a:r>
              <a:rPr lang="en-US">
                <a:latin typeface="Arial" charset="0"/>
                <a:ea typeface="ＭＳ Ｐゴシック" charset="0"/>
                <a:cs typeface="ＭＳ Ｐゴシック" charset="0"/>
              </a:rPr>
              <a:t>When you consider the strength of gravity, the Sun dominates all other objects: pulls of one planet on another are almost negligible compared to the pull of the Sun</a:t>
            </a:r>
          </a:p>
        </p:txBody>
      </p:sp>
    </p:spTree>
    <p:extLst>
      <p:ext uri="{BB962C8B-B14F-4D97-AF65-F5344CB8AC3E}">
        <p14:creationId xmlns:p14="http://schemas.microsoft.com/office/powerpoint/2010/main" val="20147266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Orbits</a:t>
            </a:r>
          </a:p>
        </p:txBody>
      </p:sp>
      <p:sp>
        <p:nvSpPr>
          <p:cNvPr id="20483"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If gravity is an attractive force between objects, how come the Earth and the other planets aren’</a:t>
            </a:r>
            <a:r>
              <a:rPr lang="en-US" altLang="ja-JP">
                <a:latin typeface="Arial" charset="0"/>
                <a:ea typeface="ＭＳ Ｐゴシック" charset="0"/>
                <a:cs typeface="ＭＳ Ｐゴシック" charset="0"/>
              </a:rPr>
              <a:t>t pulled into the Sun?</a:t>
            </a:r>
          </a:p>
          <a:p>
            <a:pPr eaLnBrk="1" hangingPunct="1"/>
            <a:r>
              <a:rPr lang="en-US">
                <a:latin typeface="Arial" charset="0"/>
                <a:ea typeface="ＭＳ Ｐゴシック" charset="0"/>
                <a:cs typeface="ＭＳ Ｐゴシック" charset="0"/>
              </a:rPr>
              <a:t>The key is Newton’</a:t>
            </a:r>
            <a:r>
              <a:rPr lang="en-US" altLang="ja-JP">
                <a:latin typeface="Arial" charset="0"/>
                <a:ea typeface="ＭＳ Ｐゴシック" charset="0"/>
                <a:cs typeface="ＭＳ Ｐゴシック" charset="0"/>
              </a:rPr>
              <a:t>s first law, the law of inertia, and the recognition that when objects are formed, they are not always formed standing still!</a:t>
            </a: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5692082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Orbits</a:t>
            </a:r>
          </a:p>
        </p:txBody>
      </p:sp>
      <p:sp>
        <p:nvSpPr>
          <p:cNvPr id="21507" name="Rectangle 3"/>
          <p:cNvSpPr>
            <a:spLocks noGrp="1" noChangeArrowheads="1"/>
          </p:cNvSpPr>
          <p:nvPr>
            <p:ph type="body" idx="1"/>
          </p:nvPr>
        </p:nvSpPr>
        <p:spPr/>
        <p:txBody>
          <a:bodyPr/>
          <a:lstStyle/>
          <a:p>
            <a:pPr eaLnBrk="1" hangingPunct="1"/>
            <a:r>
              <a:rPr lang="en-US" sz="2800">
                <a:latin typeface="Arial" charset="0"/>
                <a:ea typeface="ＭＳ Ｐゴシック" charset="0"/>
                <a:cs typeface="ＭＳ Ｐゴシック" charset="0"/>
              </a:rPr>
              <a:t>What happens if an object has some initial velocity?</a:t>
            </a:r>
          </a:p>
          <a:p>
            <a:pPr lvl="1" eaLnBrk="1" hangingPunct="1"/>
            <a:r>
              <a:rPr lang="en-US" sz="2400">
                <a:latin typeface="Arial" charset="0"/>
                <a:ea typeface="ＭＳ Ｐゴシック" charset="0"/>
              </a:rPr>
              <a:t>The law of inertia says an object will continue at the same velocity unless a force acts on it</a:t>
            </a:r>
          </a:p>
          <a:p>
            <a:pPr eaLnBrk="1" hangingPunct="1"/>
            <a:r>
              <a:rPr lang="en-US" sz="2800">
                <a:latin typeface="Arial" charset="0"/>
                <a:ea typeface="ＭＳ Ｐゴシック" charset="0"/>
                <a:cs typeface="ＭＳ Ｐゴシック" charset="0"/>
              </a:rPr>
              <a:t>Key issue is whether an object has </a:t>
            </a:r>
            <a:r>
              <a:rPr lang="en-US" sz="2800" i="1">
                <a:latin typeface="Arial" charset="0"/>
                <a:ea typeface="ＭＳ Ｐゴシック" charset="0"/>
                <a:cs typeface="ＭＳ Ｐゴシック" charset="0"/>
              </a:rPr>
              <a:t>sideways</a:t>
            </a:r>
            <a:r>
              <a:rPr lang="en-US" sz="2800">
                <a:latin typeface="Arial" charset="0"/>
                <a:ea typeface="ＭＳ Ｐゴシック" charset="0"/>
                <a:cs typeface="ＭＳ Ｐゴシック" charset="0"/>
              </a:rPr>
              <a:t>, or </a:t>
            </a:r>
            <a:r>
              <a:rPr lang="en-US" sz="2800" i="1">
                <a:latin typeface="Arial" charset="0"/>
                <a:ea typeface="ＭＳ Ｐゴシック" charset="0"/>
                <a:cs typeface="ＭＳ Ｐゴシック" charset="0"/>
              </a:rPr>
              <a:t>transverse</a:t>
            </a:r>
            <a:r>
              <a:rPr lang="en-US" sz="2800">
                <a:latin typeface="Arial" charset="0"/>
                <a:ea typeface="ＭＳ Ｐゴシック" charset="0"/>
                <a:cs typeface="ＭＳ Ｐゴシック" charset="0"/>
              </a:rPr>
              <a:t>, velocity, relative to the object that is pulling it</a:t>
            </a:r>
          </a:p>
          <a:p>
            <a:pPr eaLnBrk="1" hangingPunct="1"/>
            <a:r>
              <a:rPr lang="en-US" sz="2800">
                <a:latin typeface="Arial" charset="0"/>
                <a:ea typeface="ＭＳ Ｐゴシック" charset="0"/>
                <a:cs typeface="ＭＳ Ｐゴシック" charset="0"/>
              </a:rPr>
              <a:t>Consider some possibilities</a:t>
            </a:r>
          </a:p>
        </p:txBody>
      </p:sp>
    </p:spTree>
    <p:extLst>
      <p:ext uri="{BB962C8B-B14F-4D97-AF65-F5344CB8AC3E}">
        <p14:creationId xmlns:p14="http://schemas.microsoft.com/office/powerpoint/2010/main" val="9198329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15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150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026"/>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Orbit simulator</a:t>
            </a:r>
          </a:p>
        </p:txBody>
      </p:sp>
      <p:sp>
        <p:nvSpPr>
          <p:cNvPr id="47106" name="Rectangle 1027"/>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See orbit simulator by PhET Interactive Solutions, University of Colorado</a:t>
            </a:r>
          </a:p>
          <a:p>
            <a:pPr eaLnBrk="1" hangingPunct="1"/>
            <a:endParaRPr lang="en-US">
              <a:latin typeface="Arial" charset="0"/>
              <a:ea typeface="ＭＳ Ｐゴシック" charset="0"/>
              <a:cs typeface="ＭＳ Ｐゴシック" charset="0"/>
            </a:endParaRPr>
          </a:p>
          <a:p>
            <a:pPr eaLnBrk="1" hangingPunct="1">
              <a:buFontTx/>
              <a:buNone/>
            </a:pPr>
            <a:r>
              <a:rPr lang="en-US">
                <a:latin typeface="Arial" charset="0"/>
                <a:ea typeface="ＭＳ Ｐゴシック" charset="0"/>
                <a:cs typeface="ＭＳ Ｐゴシック" charset="0"/>
                <a:hlinkClick r:id="rId3"/>
              </a:rPr>
              <a:t>http://phet.colorado.edu/sims/my-solar-system/my-solar-system_en.html</a:t>
            </a:r>
            <a:endParaRPr lang="en-US">
              <a:latin typeface="Arial" charset="0"/>
              <a:ea typeface="ＭＳ Ｐゴシック" charset="0"/>
              <a:cs typeface="ＭＳ Ｐゴシック" charset="0"/>
            </a:endParaRPr>
          </a:p>
          <a:p>
            <a:pPr eaLnBrk="1" hangingPunct="1">
              <a:buFontTx/>
              <a:buNone/>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427930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304800" y="33338"/>
            <a:ext cx="8458200" cy="1143000"/>
          </a:xfrm>
        </p:spPr>
        <p:txBody>
          <a:bodyPr/>
          <a:lstStyle/>
          <a:p>
            <a:pPr eaLnBrk="1" hangingPunct="1"/>
            <a:r>
              <a:rPr lang="en-US">
                <a:latin typeface="Arial" charset="0"/>
                <a:ea typeface="ＭＳ Ｐゴシック" charset="0"/>
                <a:cs typeface="ＭＳ Ｐゴシック" charset="0"/>
              </a:rPr>
              <a:t>Newton’</a:t>
            </a:r>
            <a:r>
              <a:rPr lang="en-US" altLang="ja-JP">
                <a:latin typeface="Arial" charset="0"/>
                <a:ea typeface="ＭＳ Ｐゴシック" charset="0"/>
                <a:cs typeface="ＭＳ Ｐゴシック" charset="0"/>
              </a:rPr>
              <a:t>s laws and Kepler’s laws</a:t>
            </a:r>
            <a:endParaRPr lang="en-US">
              <a:latin typeface="Arial" charset="0"/>
              <a:ea typeface="ＭＳ Ｐゴシック" charset="0"/>
              <a:cs typeface="ＭＳ Ｐゴシック" charset="0"/>
            </a:endParaRPr>
          </a:p>
        </p:txBody>
      </p:sp>
      <p:sp>
        <p:nvSpPr>
          <p:cNvPr id="22531" name="Rectangle 3"/>
          <p:cNvSpPr>
            <a:spLocks noGrp="1" noChangeArrowheads="1"/>
          </p:cNvSpPr>
          <p:nvPr>
            <p:ph type="body" idx="1"/>
          </p:nvPr>
        </p:nvSpPr>
        <p:spPr>
          <a:xfrm>
            <a:off x="533400" y="1044875"/>
            <a:ext cx="7772400" cy="4365325"/>
          </a:xfrm>
        </p:spPr>
        <p:txBody>
          <a:bodyPr>
            <a:noAutofit/>
          </a:bodyPr>
          <a:lstStyle/>
          <a:p>
            <a:pPr eaLnBrk="1" hangingPunct="1">
              <a:lnSpc>
                <a:spcPct val="90000"/>
              </a:lnSpc>
            </a:pPr>
            <a:r>
              <a:rPr lang="en-US" sz="2400" dirty="0">
                <a:latin typeface="Arial" charset="0"/>
                <a:ea typeface="ＭＳ Ｐゴシック" charset="0"/>
                <a:cs typeface="ＭＳ Ｐゴシック" charset="0"/>
              </a:rPr>
              <a:t>The mathematics of Newton’</a:t>
            </a:r>
            <a:r>
              <a:rPr lang="en-US" altLang="ja-JP" sz="2400" dirty="0">
                <a:latin typeface="Arial" charset="0"/>
                <a:ea typeface="ＭＳ Ｐゴシック" charset="0"/>
                <a:cs typeface="ＭＳ Ｐゴシック" charset="0"/>
              </a:rPr>
              <a:t>s laws can be used to quantitatively determine what motion will take place for an object with transverse velocity</a:t>
            </a:r>
          </a:p>
          <a:p>
            <a:pPr eaLnBrk="1" hangingPunct="1">
              <a:lnSpc>
                <a:spcPct val="90000"/>
              </a:lnSpc>
            </a:pPr>
            <a:r>
              <a:rPr lang="en-US" sz="2400" dirty="0">
                <a:latin typeface="Arial" charset="0"/>
                <a:ea typeface="ＭＳ Ｐゴシック" charset="0"/>
                <a:cs typeface="ＭＳ Ｐゴシック" charset="0"/>
              </a:rPr>
              <a:t>When this is done, one finds that Newton’</a:t>
            </a:r>
            <a:r>
              <a:rPr lang="en-US" altLang="ja-JP" sz="2400" dirty="0">
                <a:latin typeface="Arial" charset="0"/>
                <a:ea typeface="ＭＳ Ｐゴシック" charset="0"/>
                <a:cs typeface="ＭＳ Ｐゴシック" charset="0"/>
              </a:rPr>
              <a:t>s laws GIVE </a:t>
            </a:r>
            <a:r>
              <a:rPr lang="en-US" altLang="ja-JP" sz="2400" dirty="0" err="1">
                <a:latin typeface="Arial" charset="0"/>
                <a:ea typeface="ＭＳ Ｐゴシック" charset="0"/>
                <a:cs typeface="ＭＳ Ｐゴシック" charset="0"/>
              </a:rPr>
              <a:t>Kepler</a:t>
            </a:r>
            <a:r>
              <a:rPr lang="ja-JP" altLang="en-US" sz="2400" dirty="0">
                <a:latin typeface="Arial" charset="0"/>
                <a:ea typeface="ＭＳ Ｐゴシック" charset="0"/>
                <a:cs typeface="ＭＳ Ｐゴシック" charset="0"/>
              </a:rPr>
              <a:t>’</a:t>
            </a:r>
            <a:r>
              <a:rPr lang="en-US" altLang="ja-JP" sz="2400" dirty="0">
                <a:latin typeface="Arial" charset="0"/>
                <a:ea typeface="ＭＳ Ｐゴシック" charset="0"/>
                <a:cs typeface="ＭＳ Ｐゴシック" charset="0"/>
              </a:rPr>
              <a:t>s laws:</a:t>
            </a:r>
          </a:p>
          <a:p>
            <a:pPr lvl="1" eaLnBrk="1" hangingPunct="1">
              <a:lnSpc>
                <a:spcPct val="90000"/>
              </a:lnSpc>
            </a:pPr>
            <a:r>
              <a:rPr lang="en-US" sz="2400" dirty="0">
                <a:latin typeface="Arial" charset="0"/>
                <a:ea typeface="ＭＳ Ｐゴシック" charset="0"/>
              </a:rPr>
              <a:t>Orbits are elliptical</a:t>
            </a:r>
          </a:p>
          <a:p>
            <a:pPr lvl="1" eaLnBrk="1" hangingPunct="1">
              <a:lnSpc>
                <a:spcPct val="90000"/>
              </a:lnSpc>
            </a:pPr>
            <a:r>
              <a:rPr lang="en-US" sz="2400" dirty="0">
                <a:latin typeface="Arial" charset="0"/>
                <a:ea typeface="ＭＳ Ｐゴシック" charset="0"/>
              </a:rPr>
              <a:t>Objects move faster in their elliptical orbits when they are closer to the Sun</a:t>
            </a:r>
          </a:p>
          <a:p>
            <a:pPr lvl="1" eaLnBrk="1" hangingPunct="1">
              <a:lnSpc>
                <a:spcPct val="90000"/>
              </a:lnSpc>
            </a:pPr>
            <a:r>
              <a:rPr lang="en-US" sz="2400" dirty="0">
                <a:latin typeface="Arial" charset="0"/>
                <a:ea typeface="ＭＳ Ｐゴシック" charset="0"/>
              </a:rPr>
              <a:t>Objects in larger orbits move slower and take longer to go around</a:t>
            </a:r>
          </a:p>
          <a:p>
            <a:pPr eaLnBrk="1" hangingPunct="1">
              <a:lnSpc>
                <a:spcPct val="90000"/>
              </a:lnSpc>
            </a:pPr>
            <a:r>
              <a:rPr lang="en-US" sz="2400" dirty="0">
                <a:latin typeface="Arial" charset="0"/>
                <a:ea typeface="ＭＳ Ｐゴシック" charset="0"/>
                <a:cs typeface="ＭＳ Ｐゴシック" charset="0"/>
              </a:rPr>
              <a:t>Without any other forces, orbits are such that objects return back to where they started, with the same velocity they started it, so it just keeps going!</a:t>
            </a:r>
          </a:p>
          <a:p>
            <a:pPr lvl="1" eaLnBrk="1" hangingPunct="1">
              <a:lnSpc>
                <a:spcPct val="90000"/>
              </a:lnSpc>
            </a:pPr>
            <a:r>
              <a:rPr lang="en-US" sz="2400" dirty="0">
                <a:latin typeface="Arial" charset="0"/>
                <a:ea typeface="ＭＳ Ｐゴシック" charset="0"/>
              </a:rPr>
              <a:t>Good way to think about orbits: gravity causes objects to fall, but with sideways velocity, they fall around each other rather than towards each other!</a:t>
            </a:r>
          </a:p>
        </p:txBody>
      </p:sp>
    </p:spTree>
    <p:extLst>
      <p:ext uri="{BB962C8B-B14F-4D97-AF65-F5344CB8AC3E}">
        <p14:creationId xmlns:p14="http://schemas.microsoft.com/office/powerpoint/2010/main" val="1338531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53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531">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2253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253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685800" y="38100"/>
            <a:ext cx="7772400" cy="1143000"/>
          </a:xfrm>
        </p:spPr>
        <p:txBody>
          <a:bodyPr/>
          <a:lstStyle/>
          <a:p>
            <a:pPr eaLnBrk="1" hangingPunct="1"/>
            <a:r>
              <a:rPr lang="en-US" dirty="0">
                <a:latin typeface="Arial" charset="0"/>
                <a:ea typeface="ＭＳ Ｐゴシック" charset="0"/>
                <a:cs typeface="ＭＳ Ｐゴシック" charset="0"/>
              </a:rPr>
              <a:t>Recap</a:t>
            </a:r>
          </a:p>
        </p:txBody>
      </p:sp>
      <p:sp>
        <p:nvSpPr>
          <p:cNvPr id="6146" name="Rectangle 3"/>
          <p:cNvSpPr>
            <a:spLocks noGrp="1" noChangeArrowheads="1"/>
          </p:cNvSpPr>
          <p:nvPr>
            <p:ph type="body" idx="1"/>
          </p:nvPr>
        </p:nvSpPr>
        <p:spPr>
          <a:xfrm>
            <a:off x="685800" y="968473"/>
            <a:ext cx="7772400" cy="5590129"/>
          </a:xfrm>
        </p:spPr>
        <p:txBody>
          <a:bodyPr/>
          <a:lstStyle/>
          <a:p>
            <a:pPr eaLnBrk="1" hangingPunct="1">
              <a:lnSpc>
                <a:spcPct val="90000"/>
              </a:lnSpc>
              <a:defRPr/>
            </a:pPr>
            <a:r>
              <a:rPr lang="en-US" sz="2800" dirty="0" smtClean="0">
                <a:latin typeface="Arial" charset="0"/>
                <a:ea typeface="ＭＳ Ｐゴシック" charset="0"/>
                <a:cs typeface="ＭＳ Ｐゴシック" charset="0"/>
              </a:rPr>
              <a:t>Midterm 11/1</a:t>
            </a:r>
          </a:p>
          <a:p>
            <a:pPr eaLnBrk="1" hangingPunct="1">
              <a:lnSpc>
                <a:spcPct val="90000"/>
              </a:lnSpc>
              <a:defRPr/>
            </a:pPr>
            <a:r>
              <a:rPr lang="en-US" sz="2800" dirty="0" smtClean="0">
                <a:latin typeface="Arial" charset="0"/>
                <a:ea typeface="ＭＳ Ｐゴシック" charset="0"/>
                <a:cs typeface="ＭＳ Ｐゴシック" charset="0"/>
              </a:rPr>
              <a:t>Canvas homework delayed until FRIDAY this week</a:t>
            </a:r>
          </a:p>
          <a:p>
            <a:pPr eaLnBrk="1" hangingPunct="1">
              <a:lnSpc>
                <a:spcPct val="90000"/>
              </a:lnSpc>
              <a:defRPr/>
            </a:pPr>
            <a:r>
              <a:rPr lang="en-US" sz="2800" dirty="0" smtClean="0">
                <a:latin typeface="Arial" charset="0"/>
                <a:ea typeface="ＭＳ Ｐゴシック" charset="0"/>
                <a:cs typeface="ＭＳ Ｐゴシック" charset="0"/>
              </a:rPr>
              <a:t>Lab this week: </a:t>
            </a:r>
            <a:r>
              <a:rPr lang="en-US" sz="2800" dirty="0" err="1" smtClean="0">
                <a:latin typeface="Arial" charset="0"/>
                <a:ea typeface="ＭＳ Ｐゴシック" charset="0"/>
                <a:cs typeface="ＭＳ Ｐゴシック" charset="0"/>
              </a:rPr>
              <a:t>Kepler’s</a:t>
            </a:r>
            <a:r>
              <a:rPr lang="en-US" sz="2800" dirty="0" smtClean="0">
                <a:latin typeface="Arial" charset="0"/>
                <a:ea typeface="ＭＳ Ｐゴシック" charset="0"/>
                <a:cs typeface="ＭＳ Ｐゴシック" charset="0"/>
              </a:rPr>
              <a:t> laws and orbits</a:t>
            </a:r>
          </a:p>
          <a:p>
            <a:pPr eaLnBrk="1" hangingPunct="1">
              <a:lnSpc>
                <a:spcPct val="90000"/>
              </a:lnSpc>
              <a:defRPr/>
            </a:pPr>
            <a:r>
              <a:rPr lang="en-US" sz="2800" dirty="0" smtClean="0">
                <a:latin typeface="Arial" charset="0"/>
                <a:ea typeface="ＭＳ Ｐゴシック" charset="0"/>
                <a:cs typeface="ＭＳ Ｐゴシック" charset="0"/>
              </a:rPr>
              <a:t>Motion and gravity</a:t>
            </a:r>
          </a:p>
          <a:p>
            <a:pPr lvl="1" eaLnBrk="1" hangingPunct="1">
              <a:lnSpc>
                <a:spcPct val="90000"/>
              </a:lnSpc>
              <a:defRPr/>
            </a:pPr>
            <a:r>
              <a:rPr lang="en-US" sz="2400" dirty="0" smtClean="0">
                <a:latin typeface="Arial" charset="0"/>
                <a:ea typeface="ＭＳ Ｐゴシック" charset="0"/>
                <a:cs typeface="ＭＳ Ｐゴシック" charset="0"/>
              </a:rPr>
              <a:t>Newton’</a:t>
            </a:r>
            <a:r>
              <a:rPr lang="en-US" altLang="ja-JP" sz="2400" dirty="0" smtClean="0">
                <a:latin typeface="Arial" charset="0"/>
                <a:ea typeface="ＭＳ Ｐゴシック" charset="0"/>
                <a:cs typeface="ＭＳ Ｐゴシック" charset="0"/>
              </a:rPr>
              <a:t>s </a:t>
            </a:r>
            <a:r>
              <a:rPr lang="en-US" altLang="ja-JP" sz="2400" dirty="0">
                <a:latin typeface="Arial" charset="0"/>
                <a:ea typeface="ＭＳ Ｐゴシック" charset="0"/>
                <a:cs typeface="ＭＳ Ｐゴシック" charset="0"/>
              </a:rPr>
              <a:t>laws of motion</a:t>
            </a:r>
          </a:p>
          <a:p>
            <a:pPr lvl="1" eaLnBrk="1" hangingPunct="1">
              <a:lnSpc>
                <a:spcPct val="90000"/>
              </a:lnSpc>
              <a:defRPr/>
            </a:pPr>
            <a:r>
              <a:rPr lang="en-US" sz="2400" dirty="0">
                <a:latin typeface="Arial" charset="0"/>
                <a:ea typeface="ＭＳ Ｐゴシック" charset="0"/>
                <a:cs typeface="ＭＳ Ｐゴシック" charset="0"/>
              </a:rPr>
              <a:t>Forces in </a:t>
            </a:r>
            <a:r>
              <a:rPr lang="en-US" sz="2400" dirty="0" smtClean="0">
                <a:latin typeface="Arial" charset="0"/>
                <a:ea typeface="ＭＳ Ｐゴシック" charset="0"/>
                <a:cs typeface="ＭＳ Ｐゴシック" charset="0"/>
              </a:rPr>
              <a:t>nature: </a:t>
            </a:r>
            <a:r>
              <a:rPr lang="en-US" sz="2400" dirty="0" smtClean="0">
                <a:latin typeface="Arial" charset="0"/>
                <a:ea typeface="ＭＳ Ｐゴシック" charset="0"/>
              </a:rPr>
              <a:t>Gravity, Electromagnetic, Strong, weak</a:t>
            </a:r>
            <a:endParaRPr lang="en-US" sz="2400" dirty="0">
              <a:latin typeface="Arial" charset="0"/>
              <a:ea typeface="ＭＳ Ｐゴシック" charset="0"/>
            </a:endParaRPr>
          </a:p>
          <a:p>
            <a:pPr eaLnBrk="1" hangingPunct="1">
              <a:lnSpc>
                <a:spcPct val="90000"/>
              </a:lnSpc>
              <a:defRPr/>
            </a:pPr>
            <a:r>
              <a:rPr lang="en-US" sz="2800" dirty="0">
                <a:latin typeface="Arial" charset="0"/>
                <a:ea typeface="ＭＳ Ｐゴシック" charset="0"/>
                <a:cs typeface="ＭＳ Ｐゴシック" charset="0"/>
              </a:rPr>
              <a:t>Gravity</a:t>
            </a:r>
          </a:p>
          <a:p>
            <a:pPr lvl="1" eaLnBrk="1" hangingPunct="1">
              <a:lnSpc>
                <a:spcPct val="90000"/>
              </a:lnSpc>
              <a:defRPr/>
            </a:pPr>
            <a:r>
              <a:rPr lang="en-US" sz="2400" dirty="0">
                <a:latin typeface="Arial" charset="0"/>
                <a:ea typeface="ＭＳ Ｐゴシック" charset="0"/>
              </a:rPr>
              <a:t>Attractive force</a:t>
            </a:r>
          </a:p>
          <a:p>
            <a:pPr lvl="1" eaLnBrk="1" hangingPunct="1">
              <a:lnSpc>
                <a:spcPct val="90000"/>
              </a:lnSpc>
              <a:defRPr/>
            </a:pPr>
            <a:r>
              <a:rPr lang="en-US" sz="2400" dirty="0">
                <a:latin typeface="Arial" charset="0"/>
                <a:ea typeface="ＭＳ Ｐゴシック" charset="0"/>
              </a:rPr>
              <a:t>Depends on masses of objects AND distance between </a:t>
            </a:r>
            <a:r>
              <a:rPr lang="en-US" sz="2400" dirty="0" smtClean="0">
                <a:latin typeface="Arial" charset="0"/>
                <a:ea typeface="ＭＳ Ｐゴシック" charset="0"/>
              </a:rPr>
              <a:t>them</a:t>
            </a:r>
          </a:p>
          <a:p>
            <a:pPr marL="457200" lvl="1" indent="0" eaLnBrk="1" hangingPunct="1">
              <a:lnSpc>
                <a:spcPct val="90000"/>
              </a:lnSpc>
              <a:buFontTx/>
              <a:buNone/>
              <a:defRPr/>
            </a:pPr>
            <a:r>
              <a:rPr lang="en-US" sz="2400" dirty="0" smtClean="0">
                <a:latin typeface="Arial" charset="0"/>
                <a:ea typeface="ＭＳ Ｐゴシック" charset="0"/>
              </a:rPr>
              <a:t>           Force = G M m / d</a:t>
            </a:r>
            <a:r>
              <a:rPr lang="en-US" sz="2400" baseline="30000" dirty="0" smtClean="0">
                <a:latin typeface="Arial" charset="0"/>
                <a:ea typeface="ＭＳ Ｐゴシック" charset="0"/>
              </a:rPr>
              <a:t>2</a:t>
            </a:r>
            <a:endParaRPr lang="en-US" sz="2400" baseline="30000" dirty="0">
              <a:latin typeface="Arial" charset="0"/>
              <a:ea typeface="ＭＳ Ｐゴシック" charset="0"/>
            </a:endParaRPr>
          </a:p>
        </p:txBody>
      </p:sp>
    </p:spTree>
    <p:extLst>
      <p:ext uri="{BB962C8B-B14F-4D97-AF65-F5344CB8AC3E}">
        <p14:creationId xmlns:p14="http://schemas.microsoft.com/office/powerpoint/2010/main" val="26283463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Sideways motion of planets</a:t>
            </a:r>
          </a:p>
        </p:txBody>
      </p:sp>
      <p:sp>
        <p:nvSpPr>
          <p:cNvPr id="10243" name="Rectangle 3"/>
          <p:cNvSpPr>
            <a:spLocks noGrp="1" noChangeArrowheads="1"/>
          </p:cNvSpPr>
          <p:nvPr>
            <p:ph type="body" idx="1"/>
          </p:nvPr>
        </p:nvSpPr>
        <p:spPr/>
        <p:txBody>
          <a:bodyPr/>
          <a:lstStyle/>
          <a:p>
            <a:pPr eaLnBrk="1" hangingPunct="1">
              <a:lnSpc>
                <a:spcPct val="90000"/>
              </a:lnSpc>
            </a:pPr>
            <a:r>
              <a:rPr lang="en-US">
                <a:latin typeface="Arial" charset="0"/>
                <a:ea typeface="ＭＳ Ｐゴシック" charset="0"/>
                <a:cs typeface="ＭＳ Ｐゴシック" charset="0"/>
              </a:rPr>
              <a:t>Key to orbits is sideways motion</a:t>
            </a:r>
          </a:p>
          <a:p>
            <a:pPr eaLnBrk="1" hangingPunct="1">
              <a:lnSpc>
                <a:spcPct val="90000"/>
              </a:lnSpc>
            </a:pPr>
            <a:r>
              <a:rPr lang="en-US">
                <a:latin typeface="Arial" charset="0"/>
                <a:ea typeface="ＭＳ Ｐゴシック" charset="0"/>
                <a:cs typeface="ＭＳ Ｐゴシック" charset="0"/>
              </a:rPr>
              <a:t>How did the planets get the sideways motion they need to keep them orbiting the Sun rather than falling into it?</a:t>
            </a:r>
          </a:p>
          <a:p>
            <a:pPr eaLnBrk="1" hangingPunct="1">
              <a:lnSpc>
                <a:spcPct val="90000"/>
              </a:lnSpc>
            </a:pPr>
            <a:r>
              <a:rPr lang="en-US">
                <a:latin typeface="Arial" charset="0"/>
                <a:ea typeface="ＭＳ Ｐゴシック" charset="0"/>
                <a:cs typeface="ＭＳ Ｐゴシック" charset="0"/>
              </a:rPr>
              <a:t>Key is in understanding of how Solar System formed</a:t>
            </a:r>
          </a:p>
          <a:p>
            <a:pPr lvl="1" eaLnBrk="1" hangingPunct="1">
              <a:lnSpc>
                <a:spcPct val="90000"/>
              </a:lnSpc>
            </a:pPr>
            <a:endParaRPr lang="en-US">
              <a:latin typeface="Arial" charset="0"/>
              <a:ea typeface="ＭＳ Ｐゴシック" charset="0"/>
            </a:endParaRPr>
          </a:p>
          <a:p>
            <a:pPr lvl="1" eaLnBrk="1" hangingPunct="1">
              <a:lnSpc>
                <a:spcPct val="90000"/>
              </a:lnSpc>
            </a:pPr>
            <a:endParaRPr lang="en-US">
              <a:latin typeface="Arial" charset="0"/>
              <a:ea typeface="ＭＳ Ｐゴシック" charset="0"/>
            </a:endParaRPr>
          </a:p>
        </p:txBody>
      </p:sp>
    </p:spTree>
    <p:extLst>
      <p:ext uri="{BB962C8B-B14F-4D97-AF65-F5344CB8AC3E}">
        <p14:creationId xmlns:p14="http://schemas.microsoft.com/office/powerpoint/2010/main" val="3634078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4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0" y="381000"/>
            <a:ext cx="6477000" cy="1143000"/>
          </a:xfrm>
        </p:spPr>
        <p:txBody>
          <a:bodyPr>
            <a:normAutofit fontScale="90000"/>
          </a:bodyPr>
          <a:lstStyle/>
          <a:p>
            <a:pPr eaLnBrk="1" hangingPunct="1"/>
            <a:r>
              <a:rPr lang="en-US" sz="3600">
                <a:latin typeface="Arial" charset="0"/>
                <a:ea typeface="ＭＳ Ｐゴシック" charset="0"/>
                <a:cs typeface="ＭＳ Ｐゴシック" charset="0"/>
              </a:rPr>
              <a:t>Model of Solar System Formation  </a:t>
            </a:r>
            <a:endParaRPr lang="en-US">
              <a:latin typeface="Arial" charset="0"/>
              <a:ea typeface="ＭＳ Ｐゴシック" charset="0"/>
              <a:cs typeface="ＭＳ Ｐゴシック" charset="0"/>
            </a:endParaRPr>
          </a:p>
        </p:txBody>
      </p:sp>
      <p:sp>
        <p:nvSpPr>
          <p:cNvPr id="18435" name="Rectangle 3"/>
          <p:cNvSpPr>
            <a:spLocks noGrp="1" noChangeArrowheads="1"/>
          </p:cNvSpPr>
          <p:nvPr>
            <p:ph type="body" idx="1"/>
          </p:nvPr>
        </p:nvSpPr>
        <p:spPr>
          <a:xfrm>
            <a:off x="0" y="1676400"/>
            <a:ext cx="6400800" cy="4800600"/>
          </a:xfrm>
        </p:spPr>
        <p:txBody>
          <a:bodyPr>
            <a:normAutofit lnSpcReduction="10000"/>
          </a:bodyPr>
          <a:lstStyle/>
          <a:p>
            <a:pPr eaLnBrk="1" hangingPunct="1">
              <a:lnSpc>
                <a:spcPct val="90000"/>
              </a:lnSpc>
            </a:pPr>
            <a:r>
              <a:rPr lang="en-US" sz="2000">
                <a:latin typeface="Arial" charset="0"/>
                <a:ea typeface="ＭＳ Ｐゴシック" charset="0"/>
                <a:cs typeface="ＭＳ Ｐゴシック" charset="0"/>
              </a:rPr>
              <a:t>Stars and planetary systems form from large, diffuse, interstellar gas clouds</a:t>
            </a:r>
          </a:p>
          <a:p>
            <a:pPr eaLnBrk="1" hangingPunct="1">
              <a:lnSpc>
                <a:spcPct val="90000"/>
              </a:lnSpc>
            </a:pPr>
            <a:r>
              <a:rPr lang="en-US" sz="2000">
                <a:latin typeface="Arial" charset="0"/>
                <a:ea typeface="ＭＳ Ｐゴシック" charset="0"/>
                <a:cs typeface="ＭＳ Ｐゴシック" charset="0"/>
              </a:rPr>
              <a:t>Under certain conditions, these start to contract because of gravity</a:t>
            </a:r>
          </a:p>
          <a:p>
            <a:pPr eaLnBrk="1" hangingPunct="1">
              <a:lnSpc>
                <a:spcPct val="90000"/>
              </a:lnSpc>
            </a:pPr>
            <a:r>
              <a:rPr lang="en-US" sz="2000">
                <a:latin typeface="Arial" charset="0"/>
                <a:ea typeface="ＭＳ Ｐゴシック" charset="0"/>
                <a:cs typeface="ＭＳ Ｐゴシック" charset="0"/>
              </a:rPr>
              <a:t>As objects contract (get smaller), any small amount of spin they might have can get greatly amplified</a:t>
            </a:r>
          </a:p>
          <a:p>
            <a:pPr lvl="1" eaLnBrk="1" hangingPunct="1">
              <a:lnSpc>
                <a:spcPct val="90000"/>
              </a:lnSpc>
            </a:pPr>
            <a:r>
              <a:rPr lang="en-US" sz="2000">
                <a:latin typeface="Arial" charset="0"/>
                <a:ea typeface="ＭＳ Ｐゴシック" charset="0"/>
              </a:rPr>
              <a:t>Conservation of angular momentum:  mass times speed times distance from center stays the same</a:t>
            </a:r>
          </a:p>
          <a:p>
            <a:pPr lvl="1" eaLnBrk="1" hangingPunct="1">
              <a:lnSpc>
                <a:spcPct val="90000"/>
              </a:lnSpc>
            </a:pPr>
            <a:r>
              <a:rPr lang="en-US" sz="2000">
                <a:latin typeface="Arial" charset="0"/>
                <a:ea typeface="ＭＳ Ｐゴシック" charset="0"/>
              </a:rPr>
              <a:t>Another consequence is that collapsing cloud will flatten</a:t>
            </a:r>
          </a:p>
          <a:p>
            <a:pPr eaLnBrk="1" hangingPunct="1">
              <a:lnSpc>
                <a:spcPct val="90000"/>
              </a:lnSpc>
            </a:pPr>
            <a:r>
              <a:rPr lang="en-US" sz="2000">
                <a:latin typeface="Arial" charset="0"/>
                <a:ea typeface="ＭＳ Ｐゴシック" charset="0"/>
                <a:cs typeface="ＭＳ Ｐゴシック" charset="0"/>
              </a:rPr>
              <a:t>If there</a:t>
            </a:r>
            <a:r>
              <a:rPr lang="ja-JP" altLang="en-US" sz="2000">
                <a:latin typeface="Arial" charset="0"/>
                <a:ea typeface="ＭＳ Ｐゴシック" charset="0"/>
                <a:cs typeface="ＭＳ Ｐゴシック" charset="0"/>
              </a:rPr>
              <a:t>’</a:t>
            </a:r>
            <a:r>
              <a:rPr lang="en-US" altLang="ja-JP" sz="2000">
                <a:latin typeface="Arial" charset="0"/>
                <a:ea typeface="ＭＳ Ｐゴシック" charset="0"/>
                <a:cs typeface="ＭＳ Ｐゴシック" charset="0"/>
              </a:rPr>
              <a:t>s lots of stuff, objects on non-circular orbits collide, and orbits get circularized</a:t>
            </a:r>
          </a:p>
          <a:p>
            <a:pPr eaLnBrk="1" hangingPunct="1">
              <a:lnSpc>
                <a:spcPct val="90000"/>
              </a:lnSpc>
            </a:pPr>
            <a:r>
              <a:rPr lang="en-US" sz="2000">
                <a:latin typeface="Arial" charset="0"/>
                <a:ea typeface="ＭＳ Ｐゴシック" charset="0"/>
                <a:cs typeface="ＭＳ Ｐゴシック" charset="0"/>
              </a:rPr>
              <a:t>Result: things end up spinning in circular orbits!</a:t>
            </a:r>
          </a:p>
          <a:p>
            <a:pPr eaLnBrk="1" hangingPunct="1">
              <a:lnSpc>
                <a:spcPct val="90000"/>
              </a:lnSpc>
            </a:pPr>
            <a:r>
              <a:rPr lang="en-US" sz="2000">
                <a:latin typeface="Arial" charset="0"/>
                <a:ea typeface="ＭＳ Ｐゴシック" charset="0"/>
                <a:cs typeface="ＭＳ Ｐゴシック" charset="0"/>
              </a:rPr>
              <a:t>Planets form out of material in spinning disk… in roughly circular orbits!</a:t>
            </a:r>
            <a:endParaRPr lang="en-US" sz="2800">
              <a:latin typeface="Arial" charset="0"/>
              <a:ea typeface="ＭＳ Ｐゴシック" charset="0"/>
              <a:cs typeface="ＭＳ Ｐゴシック" charset="0"/>
            </a:endParaRPr>
          </a:p>
        </p:txBody>
      </p:sp>
      <p:pic>
        <p:nvPicPr>
          <p:cNvPr id="53251" name="Picture 4" descr="planet_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463" y="76200"/>
            <a:ext cx="2776537"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640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84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843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843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843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84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Putting objects into Earth orbit</a:t>
            </a:r>
          </a:p>
        </p:txBody>
      </p:sp>
      <p:sp>
        <p:nvSpPr>
          <p:cNvPr id="24579" name="Rectangle 3"/>
          <p:cNvSpPr>
            <a:spLocks noGrp="1" noChangeArrowheads="1"/>
          </p:cNvSpPr>
          <p:nvPr>
            <p:ph type="body" idx="1"/>
          </p:nvPr>
        </p:nvSpPr>
        <p:spPr/>
        <p:txBody>
          <a:bodyPr/>
          <a:lstStyle/>
          <a:p>
            <a:pPr eaLnBrk="1" hangingPunct="1">
              <a:lnSpc>
                <a:spcPct val="90000"/>
              </a:lnSpc>
            </a:pPr>
            <a:r>
              <a:rPr lang="en-US">
                <a:latin typeface="Arial" charset="0"/>
                <a:ea typeface="ＭＳ Ｐゴシック" charset="0"/>
                <a:cs typeface="ＭＳ Ｐゴシック" charset="0"/>
              </a:rPr>
              <a:t>The same principle is used to put objects in orbit around Earth</a:t>
            </a:r>
          </a:p>
          <a:p>
            <a:pPr lvl="1" eaLnBrk="1" hangingPunct="1">
              <a:lnSpc>
                <a:spcPct val="90000"/>
              </a:lnSpc>
            </a:pPr>
            <a:r>
              <a:rPr lang="en-US">
                <a:latin typeface="Arial" charset="0"/>
                <a:ea typeface="ＭＳ Ｐゴシック" charset="0"/>
              </a:rPr>
              <a:t>To put an object in orbit, just give it some sideways velocity!</a:t>
            </a:r>
          </a:p>
          <a:p>
            <a:pPr lvl="1" eaLnBrk="1" hangingPunct="1">
              <a:lnSpc>
                <a:spcPct val="90000"/>
              </a:lnSpc>
            </a:pPr>
            <a:r>
              <a:rPr lang="en-US">
                <a:latin typeface="Arial" charset="0"/>
                <a:ea typeface="ＭＳ Ｐゴシック" charset="0"/>
              </a:rPr>
              <a:t>Don’</a:t>
            </a:r>
            <a:r>
              <a:rPr lang="en-US" altLang="ja-JP">
                <a:latin typeface="Arial" charset="0"/>
                <a:ea typeface="ＭＳ Ｐゴシック" charset="0"/>
              </a:rPr>
              <a:t>t need to keep running engines, just give it a sideways start and let the Earth do the rest of the pulling!</a:t>
            </a:r>
          </a:p>
          <a:p>
            <a:pPr lvl="1" eaLnBrk="1" hangingPunct="1">
              <a:lnSpc>
                <a:spcPct val="90000"/>
              </a:lnSpc>
            </a:pPr>
            <a:r>
              <a:rPr lang="en-US">
                <a:latin typeface="Arial" charset="0"/>
                <a:ea typeface="ＭＳ Ｐゴシック" charset="0"/>
              </a:rPr>
              <a:t>Do need to get above the Earth’</a:t>
            </a:r>
            <a:r>
              <a:rPr lang="en-US" altLang="ja-JP">
                <a:latin typeface="Arial" charset="0"/>
                <a:ea typeface="ＭＳ Ｐゴシック" charset="0"/>
              </a:rPr>
              <a:t>s atmosphere so that friction isn’t a big effect</a:t>
            </a:r>
            <a:endParaRPr lang="en-US">
              <a:latin typeface="Arial" charset="0"/>
              <a:ea typeface="ＭＳ Ｐゴシック" charset="0"/>
            </a:endParaRPr>
          </a:p>
        </p:txBody>
      </p:sp>
      <p:pic>
        <p:nvPicPr>
          <p:cNvPr id="2" name="Picture 1" descr="AT02FG2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685800"/>
            <a:ext cx="609600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1131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245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245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457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Rectangle 3"/>
          <p:cNvSpPr>
            <a:spLocks noGrp="1" noChangeArrowheads="1"/>
          </p:cNvSpPr>
          <p:nvPr>
            <p:ph type="body" idx="1"/>
          </p:nvPr>
        </p:nvSpPr>
        <p:spPr/>
        <p:txBody>
          <a:bodyPr/>
          <a:lstStyle/>
          <a:p>
            <a:pPr eaLnBrk="1" hangingPunct="1">
              <a:lnSpc>
                <a:spcPct val="90000"/>
              </a:lnSpc>
            </a:pPr>
            <a:endParaRPr lang="en-US" sz="2800">
              <a:latin typeface="Arial" charset="0"/>
              <a:ea typeface="ＭＳ Ｐゴシック" charset="0"/>
              <a:cs typeface="ＭＳ Ｐゴシック" charset="0"/>
            </a:endParaRPr>
          </a:p>
          <a:p>
            <a:pPr eaLnBrk="1" hangingPunct="1">
              <a:lnSpc>
                <a:spcPct val="90000"/>
              </a:lnSpc>
              <a:buFontTx/>
              <a:buNone/>
            </a:pPr>
            <a:r>
              <a:rPr lang="en-US" sz="2000">
                <a:latin typeface="Arial" charset="0"/>
                <a:ea typeface="ＭＳ Ｐゴシック" charset="0"/>
                <a:cs typeface="ＭＳ Ｐゴシック" charset="0"/>
              </a:rPr>
              <a:t>The shuttle orbits about 220 miles above the surface of the Earth. The Earth's radius is about 4000 miles.</a:t>
            </a:r>
            <a:r>
              <a:rPr lang="en-US" sz="2800">
                <a:latin typeface="Arial" charset="0"/>
                <a:ea typeface="ＭＳ Ｐゴシック" charset="0"/>
                <a:cs typeface="ＭＳ Ｐゴシック" charset="0"/>
              </a:rPr>
              <a:t> </a:t>
            </a:r>
            <a:r>
              <a:rPr lang="en-US" sz="2000">
                <a:latin typeface="Arial" charset="0"/>
                <a:ea typeface="ＭＳ Ｐゴシック" charset="0"/>
                <a:cs typeface="ＭＳ Ｐゴシック" charset="0"/>
              </a:rPr>
              <a:t>Given that the force of gravity between two objects (here, the Earth and the shuttle) is given by</a:t>
            </a:r>
          </a:p>
          <a:p>
            <a:pPr eaLnBrk="1" hangingPunct="1">
              <a:lnSpc>
                <a:spcPct val="90000"/>
              </a:lnSpc>
              <a:buFontTx/>
              <a:buNone/>
            </a:pPr>
            <a:r>
              <a:rPr lang="en-US" sz="2000">
                <a:latin typeface="Arial" charset="0"/>
                <a:ea typeface="ＭＳ Ｐゴシック" charset="0"/>
                <a:cs typeface="ＭＳ Ｐゴシック" charset="0"/>
              </a:rPr>
              <a:t>              force = G M</a:t>
            </a:r>
            <a:r>
              <a:rPr lang="en-US" sz="2000" baseline="-25000">
                <a:latin typeface="Arial" charset="0"/>
                <a:ea typeface="ＭＳ Ｐゴシック" charset="0"/>
                <a:cs typeface="ＭＳ Ｐゴシック" charset="0"/>
              </a:rPr>
              <a:t>earth</a:t>
            </a:r>
            <a:r>
              <a:rPr lang="en-US" sz="2000">
                <a:latin typeface="Arial" charset="0"/>
                <a:ea typeface="ＭＳ Ｐゴシック" charset="0"/>
                <a:cs typeface="ＭＳ Ｐゴシック" charset="0"/>
              </a:rPr>
              <a:t> m</a:t>
            </a:r>
            <a:r>
              <a:rPr lang="en-US" sz="2000" baseline="-25000">
                <a:latin typeface="Arial" charset="0"/>
                <a:ea typeface="ＭＳ Ｐゴシック" charset="0"/>
                <a:cs typeface="ＭＳ Ｐゴシック" charset="0"/>
              </a:rPr>
              <a:t>shuttle</a:t>
            </a:r>
            <a:r>
              <a:rPr lang="en-US" sz="2000">
                <a:latin typeface="Arial" charset="0"/>
                <a:ea typeface="ＭＳ Ｐゴシック" charset="0"/>
                <a:cs typeface="ＭＳ Ｐゴシック" charset="0"/>
              </a:rPr>
              <a:t> / d</a:t>
            </a:r>
            <a:r>
              <a:rPr lang="en-US" sz="2000" baseline="-25000">
                <a:latin typeface="Arial" charset="0"/>
                <a:ea typeface="ＭＳ Ｐゴシック" charset="0"/>
                <a:cs typeface="ＭＳ Ｐゴシック" charset="0"/>
              </a:rPr>
              <a:t>Earthcenter-to-shuttle</a:t>
            </a:r>
            <a:r>
              <a:rPr lang="en-US" sz="2000" baseline="30000">
                <a:latin typeface="Arial" charset="0"/>
                <a:ea typeface="ＭＳ Ｐゴシック" charset="0"/>
                <a:cs typeface="ＭＳ Ｐゴシック" charset="0"/>
              </a:rPr>
              <a:t>2</a:t>
            </a:r>
            <a:endParaRPr lang="en-US" sz="2000">
              <a:latin typeface="Arial" charset="0"/>
              <a:ea typeface="ＭＳ Ｐゴシック" charset="0"/>
              <a:cs typeface="ＭＳ Ｐゴシック" charset="0"/>
            </a:endParaRPr>
          </a:p>
          <a:p>
            <a:pPr eaLnBrk="1" hangingPunct="1">
              <a:lnSpc>
                <a:spcPct val="90000"/>
              </a:lnSpc>
              <a:buFontTx/>
              <a:buNone/>
            </a:pPr>
            <a:r>
              <a:rPr lang="en-US" sz="2000">
                <a:latin typeface="Arial" charset="0"/>
                <a:ea typeface="ＭＳ Ｐゴシック" charset="0"/>
                <a:cs typeface="ＭＳ Ｐゴシック" charset="0"/>
              </a:rPr>
              <a:t>     the force of gravity on the shuttle in orbit is</a:t>
            </a:r>
          </a:p>
          <a:p>
            <a:pPr eaLnBrk="1" hangingPunct="1">
              <a:lnSpc>
                <a:spcPct val="90000"/>
              </a:lnSpc>
              <a:buFontTx/>
              <a:buNone/>
            </a:pPr>
            <a:r>
              <a:rPr lang="en-US" sz="2000">
                <a:latin typeface="Arial" charset="0"/>
                <a:ea typeface="ＭＳ Ｐゴシック" charset="0"/>
                <a:cs typeface="ＭＳ Ｐゴシック" charset="0"/>
              </a:rPr>
              <a:t>    A. much greater than the force of gravity on the surface of the Earth</a:t>
            </a:r>
          </a:p>
          <a:p>
            <a:pPr eaLnBrk="1" hangingPunct="1">
              <a:lnSpc>
                <a:spcPct val="90000"/>
              </a:lnSpc>
              <a:buFontTx/>
              <a:buNone/>
            </a:pPr>
            <a:r>
              <a:rPr lang="en-US" sz="2000">
                <a:latin typeface="Arial" charset="0"/>
                <a:ea typeface="ＭＳ Ｐゴシック" charset="0"/>
                <a:cs typeface="ＭＳ Ｐゴシック" charset="0"/>
              </a:rPr>
              <a:t>    B. much less than the force of gravity on the surface of the Earth</a:t>
            </a:r>
          </a:p>
          <a:p>
            <a:pPr eaLnBrk="1" hangingPunct="1">
              <a:lnSpc>
                <a:spcPct val="90000"/>
              </a:lnSpc>
              <a:buFontTx/>
              <a:buNone/>
            </a:pPr>
            <a:r>
              <a:rPr lang="en-US" sz="2000">
                <a:latin typeface="Arial" charset="0"/>
                <a:ea typeface="ＭＳ Ｐゴシック" charset="0"/>
                <a:cs typeface="ＭＳ Ｐゴシック" charset="0"/>
              </a:rPr>
              <a:t>    C. only slightly less than the force of gravity on the surface of the Earth</a:t>
            </a:r>
          </a:p>
          <a:p>
            <a:pPr eaLnBrk="1" hangingPunct="1">
              <a:lnSpc>
                <a:spcPct val="90000"/>
              </a:lnSpc>
              <a:buFontTx/>
              <a:buNone/>
            </a:pPr>
            <a:r>
              <a:rPr lang="en-US" sz="2000">
                <a:latin typeface="Arial" charset="0"/>
                <a:ea typeface="ＭＳ Ｐゴシック" charset="0"/>
                <a:cs typeface="ＭＳ Ｐゴシック" charset="0"/>
              </a:rPr>
              <a:t>    D. can't tell from information given</a:t>
            </a:r>
            <a:r>
              <a:rPr lang="en-US" sz="2800">
                <a:latin typeface="Arial" charset="0"/>
                <a:ea typeface="ＭＳ Ｐゴシック" charset="0"/>
                <a:cs typeface="ＭＳ Ｐゴシック" charset="0"/>
              </a:rPr>
              <a:t> </a:t>
            </a:r>
          </a:p>
        </p:txBody>
      </p:sp>
      <p:pic>
        <p:nvPicPr>
          <p:cNvPr id="57346" name="Picture 4" descr="weightl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0"/>
            <a:ext cx="365760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883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Weightlessness and free fall</a:t>
            </a:r>
          </a:p>
        </p:txBody>
      </p:sp>
      <p:sp>
        <p:nvSpPr>
          <p:cNvPr id="25603" name="Rectangle 3"/>
          <p:cNvSpPr>
            <a:spLocks noGrp="1" noChangeArrowheads="1"/>
          </p:cNvSpPr>
          <p:nvPr>
            <p:ph type="body" idx="1"/>
          </p:nvPr>
        </p:nvSpPr>
        <p:spPr/>
        <p:txBody>
          <a:bodyPr/>
          <a:lstStyle/>
          <a:p>
            <a:pPr eaLnBrk="1" hangingPunct="1"/>
            <a:r>
              <a:rPr lang="en-US">
                <a:latin typeface="Arial" charset="0"/>
                <a:ea typeface="ＭＳ Ｐゴシック" charset="0"/>
                <a:cs typeface="ＭＳ Ｐゴシック" charset="0"/>
              </a:rPr>
              <a:t>What is going on? The astronauts clearly experience the force of gravity, why do they appear to be weightless?</a:t>
            </a:r>
          </a:p>
          <a:p>
            <a:pPr eaLnBrk="1" hangingPunct="1"/>
            <a:r>
              <a:rPr lang="en-US">
                <a:latin typeface="Arial" charset="0"/>
                <a:ea typeface="ＭＳ Ｐゴシック" charset="0"/>
                <a:cs typeface="ＭＳ Ｐゴシック" charset="0"/>
              </a:rPr>
              <a:t>Key point is that they are in freefall, they are constantly falling, but because of their sideways motion, are falling around the Earth instead of falling towards it</a:t>
            </a:r>
          </a:p>
        </p:txBody>
      </p:sp>
    </p:spTree>
    <p:extLst>
      <p:ext uri="{BB962C8B-B14F-4D97-AF65-F5344CB8AC3E}">
        <p14:creationId xmlns:p14="http://schemas.microsoft.com/office/powerpoint/2010/main" val="2983989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85800" y="34925"/>
            <a:ext cx="7772400" cy="1143000"/>
          </a:xfrm>
        </p:spPr>
        <p:txBody>
          <a:bodyPr/>
          <a:lstStyle/>
          <a:p>
            <a:pPr eaLnBrk="1" hangingPunct="1"/>
            <a:r>
              <a:rPr lang="en-US">
                <a:latin typeface="Arial" charset="0"/>
                <a:ea typeface="ＭＳ Ｐゴシック" charset="0"/>
                <a:cs typeface="ＭＳ Ｐゴシック" charset="0"/>
              </a:rPr>
              <a:t>Gravity: example</a:t>
            </a:r>
          </a:p>
        </p:txBody>
      </p:sp>
      <p:sp>
        <p:nvSpPr>
          <p:cNvPr id="28675" name="Rectangle 3"/>
          <p:cNvSpPr>
            <a:spLocks noGrp="1" noChangeArrowheads="1"/>
          </p:cNvSpPr>
          <p:nvPr>
            <p:ph type="body" idx="1"/>
          </p:nvPr>
        </p:nvSpPr>
        <p:spPr>
          <a:xfrm>
            <a:off x="685800" y="1219200"/>
            <a:ext cx="7772400" cy="5638800"/>
          </a:xfrm>
        </p:spPr>
        <p:txBody>
          <a:bodyPr>
            <a:normAutofit fontScale="92500" lnSpcReduction="20000"/>
          </a:bodyPr>
          <a:lstStyle/>
          <a:p>
            <a:pPr eaLnBrk="1" hangingPunct="1">
              <a:lnSpc>
                <a:spcPct val="90000"/>
              </a:lnSpc>
            </a:pPr>
            <a:r>
              <a:rPr lang="en-US" sz="2600" dirty="0">
                <a:latin typeface="Arial" charset="0"/>
                <a:ea typeface="ＭＳ Ｐゴシック" charset="0"/>
                <a:cs typeface="ＭＳ Ｐゴシック" charset="0"/>
              </a:rPr>
              <a:t>Gravity is what pulls us down to the ground!</a:t>
            </a:r>
          </a:p>
          <a:p>
            <a:pPr lvl="1" eaLnBrk="1" hangingPunct="1">
              <a:lnSpc>
                <a:spcPct val="90000"/>
              </a:lnSpc>
            </a:pPr>
            <a:r>
              <a:rPr lang="en-US" sz="2600" dirty="0">
                <a:latin typeface="Arial" charset="0"/>
                <a:ea typeface="ＭＳ Ｐゴシック" charset="0"/>
              </a:rPr>
              <a:t>Even after we hit the ground, gravity keeps pulling us down: the ground pushes back with a different kind of force</a:t>
            </a:r>
          </a:p>
          <a:p>
            <a:pPr eaLnBrk="1" hangingPunct="1">
              <a:lnSpc>
                <a:spcPct val="90000"/>
              </a:lnSpc>
            </a:pPr>
            <a:r>
              <a:rPr lang="en-US" sz="2600" dirty="0">
                <a:latin typeface="Arial" charset="0"/>
                <a:ea typeface="ＭＳ Ｐゴシック" charset="0"/>
                <a:cs typeface="ＭＳ Ｐゴシック" charset="0"/>
              </a:rPr>
              <a:t>This pull of gravity is the source of our </a:t>
            </a:r>
            <a:r>
              <a:rPr lang="en-US" sz="2600" i="1" dirty="0">
                <a:latin typeface="Arial" charset="0"/>
                <a:ea typeface="ＭＳ Ｐゴシック" charset="0"/>
                <a:cs typeface="ＭＳ Ｐゴシック" charset="0"/>
              </a:rPr>
              <a:t>weight. Weight </a:t>
            </a:r>
            <a:r>
              <a:rPr lang="en-US" sz="2600" dirty="0">
                <a:latin typeface="Arial" charset="0"/>
                <a:ea typeface="ＭＳ Ｐゴシック" charset="0"/>
                <a:cs typeface="ＭＳ Ｐゴシック" charset="0"/>
              </a:rPr>
              <a:t>is a measure of how strong gravity pulls us</a:t>
            </a:r>
          </a:p>
          <a:p>
            <a:pPr lvl="1" eaLnBrk="1" hangingPunct="1">
              <a:lnSpc>
                <a:spcPct val="90000"/>
              </a:lnSpc>
            </a:pPr>
            <a:r>
              <a:rPr lang="en-US" sz="2600" dirty="0">
                <a:latin typeface="Arial" charset="0"/>
                <a:ea typeface="ＭＳ Ｐゴシック" charset="0"/>
              </a:rPr>
              <a:t>Weight is different from, although related to, the quantity </a:t>
            </a:r>
            <a:r>
              <a:rPr lang="en-US" sz="2600" i="1" dirty="0">
                <a:latin typeface="Arial" charset="0"/>
                <a:ea typeface="ＭＳ Ｐゴシック" charset="0"/>
              </a:rPr>
              <a:t>mass, </a:t>
            </a:r>
            <a:r>
              <a:rPr lang="en-US" sz="2600" dirty="0">
                <a:latin typeface="Arial" charset="0"/>
                <a:ea typeface="ＭＳ Ｐゴシック" charset="0"/>
              </a:rPr>
              <a:t>which is a measure of how much stuff is in an object</a:t>
            </a:r>
          </a:p>
          <a:p>
            <a:pPr lvl="2" eaLnBrk="1" hangingPunct="1">
              <a:lnSpc>
                <a:spcPct val="90000"/>
              </a:lnSpc>
            </a:pPr>
            <a:r>
              <a:rPr lang="en-US" sz="2600" dirty="0">
                <a:latin typeface="Arial" charset="0"/>
                <a:ea typeface="ＭＳ Ｐゴシック" charset="0"/>
              </a:rPr>
              <a:t>Weight is what would be measured by a spring scale</a:t>
            </a:r>
          </a:p>
          <a:p>
            <a:pPr lvl="2" eaLnBrk="1" hangingPunct="1">
              <a:lnSpc>
                <a:spcPct val="90000"/>
              </a:lnSpc>
            </a:pPr>
            <a:r>
              <a:rPr lang="en-US" sz="2600" dirty="0">
                <a:latin typeface="Arial" charset="0"/>
                <a:ea typeface="ＭＳ Ｐゴシック" charset="0"/>
              </a:rPr>
              <a:t>Mass is what would be compared by a balance scale</a:t>
            </a:r>
          </a:p>
          <a:p>
            <a:pPr lvl="1" eaLnBrk="1" hangingPunct="1">
              <a:lnSpc>
                <a:spcPct val="90000"/>
              </a:lnSpc>
            </a:pPr>
            <a:r>
              <a:rPr lang="en-US" sz="2600" dirty="0">
                <a:latin typeface="Arial" charset="0"/>
                <a:ea typeface="ＭＳ Ｐゴシック" charset="0"/>
              </a:rPr>
              <a:t>Since weight is just the force of gravity exerted by the Earth, what does our weight depend on?</a:t>
            </a:r>
          </a:p>
          <a:p>
            <a:pPr lvl="2" eaLnBrk="1" hangingPunct="1">
              <a:lnSpc>
                <a:spcPct val="90000"/>
              </a:lnSpc>
              <a:buFontTx/>
              <a:buNone/>
            </a:pPr>
            <a:r>
              <a:rPr lang="en-US" sz="2600" dirty="0">
                <a:latin typeface="Arial" charset="0"/>
                <a:ea typeface="ＭＳ Ｐゴシック" charset="0"/>
              </a:rPr>
              <a:t>F = G M m / d</a:t>
            </a:r>
            <a:r>
              <a:rPr lang="en-US" sz="2600" baseline="30000" dirty="0">
                <a:latin typeface="Arial" charset="0"/>
                <a:ea typeface="ＭＳ Ｐゴシック" charset="0"/>
              </a:rPr>
              <a:t>2</a:t>
            </a:r>
          </a:p>
          <a:p>
            <a:pPr lvl="1" eaLnBrk="1" hangingPunct="1">
              <a:lnSpc>
                <a:spcPct val="90000"/>
              </a:lnSpc>
            </a:pPr>
            <a:r>
              <a:rPr lang="en-US" sz="2600" dirty="0">
                <a:latin typeface="Arial" charset="0"/>
                <a:ea typeface="ＭＳ Ｐゴシック" charset="0"/>
              </a:rPr>
              <a:t>Our weight (F) depends on our mass (m), the mass of Earth, (M) and the distance between us and the center of Earth (d</a:t>
            </a:r>
            <a:r>
              <a:rPr lang="en-US" sz="2600" dirty="0" smtClean="0">
                <a:latin typeface="Arial" charset="0"/>
                <a:ea typeface="ＭＳ Ｐゴシック" charset="0"/>
              </a:rPr>
              <a:t>)</a:t>
            </a:r>
            <a:endParaRPr lang="en-US" sz="2600" dirty="0">
              <a:latin typeface="Arial" charset="0"/>
              <a:ea typeface="ＭＳ Ｐゴシック" charset="0"/>
            </a:endParaRPr>
          </a:p>
          <a:p>
            <a:pPr lvl="1" eaLnBrk="1" hangingPunct="1">
              <a:lnSpc>
                <a:spcPct val="90000"/>
              </a:lnSpc>
            </a:pPr>
            <a:endParaRPr lang="en-US" sz="2400" dirty="0">
              <a:latin typeface="Arial" charset="0"/>
              <a:ea typeface="ＭＳ Ｐゴシック" charset="0"/>
            </a:endParaRPr>
          </a:p>
        </p:txBody>
      </p:sp>
    </p:spTree>
    <p:extLst>
      <p:ext uri="{BB962C8B-B14F-4D97-AF65-F5344CB8AC3E}">
        <p14:creationId xmlns:p14="http://schemas.microsoft.com/office/powerpoint/2010/main" val="8808099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8675">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867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867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28675">
                                            <p:txEl>
                                              <p:pRg st="7" end="7"/>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09600"/>
            <a:ext cx="7772400" cy="4114800"/>
          </a:xfrm>
        </p:spPr>
        <p:txBody>
          <a:bodyPr>
            <a:normAutofit lnSpcReduction="10000"/>
          </a:bodyPr>
          <a:lstStyle/>
          <a:p>
            <a:pPr marL="0" indent="0" eaLnBrk="1" hangingPunct="1">
              <a:buFontTx/>
              <a:buNone/>
              <a:defRPr/>
            </a:pPr>
            <a:r>
              <a:rPr lang="en-US" dirty="0" smtClean="0"/>
              <a:t>Would you weigh the same amount if you carried a scale to the top of Mt. Everest and weighed yourself?</a:t>
            </a:r>
          </a:p>
          <a:p>
            <a:pPr marL="514350" indent="-514350" eaLnBrk="1" hangingPunct="1">
              <a:buFontTx/>
              <a:buAutoNum type="alphaUcPeriod"/>
              <a:defRPr/>
            </a:pPr>
            <a:r>
              <a:rPr lang="en-US" dirty="0" smtClean="0"/>
              <a:t>I would weigh a lot more</a:t>
            </a:r>
          </a:p>
          <a:p>
            <a:pPr marL="514350" indent="-514350" eaLnBrk="1" hangingPunct="1">
              <a:buFontTx/>
              <a:buAutoNum type="alphaUcPeriod"/>
              <a:defRPr/>
            </a:pPr>
            <a:r>
              <a:rPr lang="en-US" dirty="0" smtClean="0"/>
              <a:t>I would weigh a little more</a:t>
            </a:r>
          </a:p>
          <a:p>
            <a:pPr marL="514350" indent="-514350" eaLnBrk="1" hangingPunct="1">
              <a:buFontTx/>
              <a:buAutoNum type="alphaUcPeriod"/>
              <a:defRPr/>
            </a:pPr>
            <a:r>
              <a:rPr lang="en-US" dirty="0" smtClean="0"/>
              <a:t>I would weigh exactly the same</a:t>
            </a:r>
          </a:p>
          <a:p>
            <a:pPr marL="514350" indent="-514350" eaLnBrk="1" hangingPunct="1">
              <a:buFontTx/>
              <a:buAutoNum type="alphaUcPeriod"/>
              <a:defRPr/>
            </a:pPr>
            <a:r>
              <a:rPr lang="en-US" dirty="0" smtClean="0"/>
              <a:t>I would weigh a little less</a:t>
            </a:r>
          </a:p>
          <a:p>
            <a:pPr marL="514350" indent="-514350" eaLnBrk="1" hangingPunct="1">
              <a:buFontTx/>
              <a:buAutoNum type="alphaUcPeriod"/>
              <a:defRPr/>
            </a:pPr>
            <a:r>
              <a:rPr lang="en-US" dirty="0" smtClean="0"/>
              <a:t>I would weigh a lot less</a:t>
            </a:r>
          </a:p>
        </p:txBody>
      </p:sp>
    </p:spTree>
    <p:extLst>
      <p:ext uri="{BB962C8B-B14F-4D97-AF65-F5344CB8AC3E}">
        <p14:creationId xmlns:p14="http://schemas.microsoft.com/office/powerpoint/2010/main" val="38448582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eaLnBrk="1" hangingPunct="1">
              <a:defRPr/>
            </a:pPr>
            <a:r>
              <a:rPr lang="en-US" dirty="0" smtClean="0"/>
              <a:t>By experimentation: the Moon</a:t>
            </a:r>
          </a:p>
          <a:p>
            <a:pPr marL="457200" lvl="1" indent="0" eaLnBrk="1" hangingPunct="1">
              <a:buFontTx/>
              <a:buNone/>
              <a:defRPr/>
            </a:pPr>
            <a:endParaRPr lang="en-US" dirty="0" smtClean="0"/>
          </a:p>
          <a:p>
            <a:pPr marL="457200" lvl="1" indent="0" eaLnBrk="1" hangingPunct="1">
              <a:buFontTx/>
              <a:buNone/>
              <a:defRPr/>
            </a:pPr>
            <a:endParaRPr lang="en-US" dirty="0"/>
          </a:p>
          <a:p>
            <a:pPr marL="457200" lvl="1" indent="0">
              <a:buNone/>
              <a:defRPr/>
            </a:pPr>
            <a:r>
              <a:rPr lang="en-US" dirty="0"/>
              <a:t>http://</a:t>
            </a:r>
            <a:r>
              <a:rPr lang="en-US" dirty="0" err="1"/>
              <a:t>www.theguardian.com</a:t>
            </a:r>
            <a:r>
              <a:rPr lang="en-US" dirty="0"/>
              <a:t>/science/video/2009/</a:t>
            </a:r>
            <a:r>
              <a:rPr lang="en-US" dirty="0" err="1"/>
              <a:t>jul</a:t>
            </a:r>
            <a:r>
              <a:rPr lang="en-US" dirty="0"/>
              <a:t>/02/apollo-11-buzz-aldrin</a:t>
            </a:r>
            <a:endParaRPr lang="en-US" dirty="0" smtClean="0"/>
          </a:p>
          <a:p>
            <a:pPr marL="57150" indent="0" eaLnBrk="1" hangingPunct="1">
              <a:buFontTx/>
              <a:buNone/>
              <a:defRPr/>
            </a:pPr>
            <a:r>
              <a:rPr lang="en-US" dirty="0" smtClean="0"/>
              <a:t>	</a:t>
            </a:r>
            <a:endParaRPr lang="en-US" sz="2000" dirty="0" smtClean="0"/>
          </a:p>
        </p:txBody>
      </p:sp>
      <p:sp>
        <p:nvSpPr>
          <p:cNvPr id="50178" name="Title 1"/>
          <p:cNvSpPr>
            <a:spLocks noGrp="1"/>
          </p:cNvSpPr>
          <p:nvPr>
            <p:ph type="title"/>
          </p:nvPr>
        </p:nvSpPr>
        <p:spPr/>
        <p:txBody>
          <a:bodyPr/>
          <a:lstStyle/>
          <a:p>
            <a:pPr eaLnBrk="1" hangingPunct="1"/>
            <a:r>
              <a:rPr lang="en-US" dirty="0">
                <a:latin typeface="Arial" charset="0"/>
                <a:ea typeface="ＭＳ Ｐゴシック" charset="0"/>
                <a:cs typeface="ＭＳ Ｐゴシック" charset="0"/>
              </a:rPr>
              <a:t>Weight on other planets</a:t>
            </a:r>
          </a:p>
        </p:txBody>
      </p:sp>
      <p:pic>
        <p:nvPicPr>
          <p:cNvPr id="4" name="featherdrop_sound.mov">
            <a:hlinkClick r:id="" action="ppaction://media"/>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00200"/>
            <a:ext cx="6477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moon_walk1.mov">
            <a:hlinkClick r:id="" action="ppaction://media"/>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ops.avi">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216286"/>
            <a:ext cx="63881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45192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6"/>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4"/>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7772400" cy="4114800"/>
          </a:xfrm>
        </p:spPr>
        <p:txBody>
          <a:bodyPr/>
          <a:lstStyle/>
          <a:p>
            <a:pPr marL="0" indent="0" eaLnBrk="1" hangingPunct="1">
              <a:buFontTx/>
              <a:buNone/>
              <a:defRPr/>
            </a:pPr>
            <a:r>
              <a:rPr lang="en-US" dirty="0" smtClean="0"/>
              <a:t>Your weight on another planet depends on:</a:t>
            </a:r>
          </a:p>
          <a:p>
            <a:pPr marL="0" indent="0" eaLnBrk="1" hangingPunct="1">
              <a:buFontTx/>
              <a:buNone/>
              <a:defRPr/>
            </a:pPr>
            <a:endParaRPr lang="en-US" dirty="0" smtClean="0"/>
          </a:p>
          <a:p>
            <a:pPr marL="514350" indent="-514350" eaLnBrk="1" hangingPunct="1">
              <a:buFontTx/>
              <a:buAutoNum type="alphaUcPeriod"/>
              <a:defRPr/>
            </a:pPr>
            <a:r>
              <a:rPr lang="en-US" dirty="0" smtClean="0"/>
              <a:t>The atmosphere of the planet</a:t>
            </a:r>
          </a:p>
          <a:p>
            <a:pPr marL="514350" indent="-514350" eaLnBrk="1" hangingPunct="1">
              <a:buFontTx/>
              <a:buAutoNum type="alphaUcPeriod"/>
              <a:defRPr/>
            </a:pPr>
            <a:r>
              <a:rPr lang="en-US" dirty="0" smtClean="0"/>
              <a:t>The distance the planet is from the Sun</a:t>
            </a:r>
          </a:p>
          <a:p>
            <a:pPr marL="514350" indent="-514350" eaLnBrk="1" hangingPunct="1">
              <a:buFontTx/>
              <a:buAutoNum type="alphaUcPeriod"/>
              <a:defRPr/>
            </a:pPr>
            <a:r>
              <a:rPr lang="en-US" dirty="0" smtClean="0"/>
              <a:t>The mass of the planet</a:t>
            </a:r>
          </a:p>
          <a:p>
            <a:pPr marL="514350" indent="-514350" eaLnBrk="1" hangingPunct="1">
              <a:buFontTx/>
              <a:buAutoNum type="alphaUcPeriod"/>
              <a:defRPr/>
            </a:pPr>
            <a:r>
              <a:rPr lang="en-US" dirty="0" smtClean="0"/>
              <a:t>The mass AND size of the planet</a:t>
            </a:r>
          </a:p>
          <a:p>
            <a:pPr marL="514350" indent="-514350" eaLnBrk="1" hangingPunct="1">
              <a:buFontTx/>
              <a:buAutoNum type="alphaUcPeriod"/>
              <a:defRPr/>
            </a:pPr>
            <a:r>
              <a:rPr lang="en-US" dirty="0" smtClean="0"/>
              <a:t>The size of the planet</a:t>
            </a:r>
          </a:p>
        </p:txBody>
      </p:sp>
    </p:spTree>
    <p:extLst>
      <p:ext uri="{BB962C8B-B14F-4D97-AF65-F5344CB8AC3E}">
        <p14:creationId xmlns:p14="http://schemas.microsoft.com/office/powerpoint/2010/main" val="42105239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85800" y="228600"/>
            <a:ext cx="7772400" cy="1143000"/>
          </a:xfrm>
        </p:spPr>
        <p:txBody>
          <a:bodyPr/>
          <a:lstStyle/>
          <a:p>
            <a:pPr eaLnBrk="1" hangingPunct="1"/>
            <a:r>
              <a:rPr lang="en-US">
                <a:latin typeface="Arial" charset="0"/>
                <a:ea typeface="ＭＳ Ｐゴシック" charset="0"/>
                <a:cs typeface="ＭＳ Ｐゴシック" charset="0"/>
              </a:rPr>
              <a:t>Weight on other planets</a:t>
            </a:r>
          </a:p>
        </p:txBody>
      </p:sp>
      <p:sp>
        <p:nvSpPr>
          <p:cNvPr id="29699" name="Rectangle 3"/>
          <p:cNvSpPr>
            <a:spLocks noGrp="1" noChangeArrowheads="1"/>
          </p:cNvSpPr>
          <p:nvPr>
            <p:ph type="body" idx="1"/>
          </p:nvPr>
        </p:nvSpPr>
        <p:spPr>
          <a:xfrm>
            <a:off x="685800" y="1600200"/>
            <a:ext cx="7772400" cy="5257800"/>
          </a:xfrm>
        </p:spPr>
        <p:txBody>
          <a:bodyPr>
            <a:normAutofit/>
          </a:bodyPr>
          <a:lstStyle/>
          <a:p>
            <a:pPr eaLnBrk="1" hangingPunct="1">
              <a:lnSpc>
                <a:spcPct val="90000"/>
              </a:lnSpc>
            </a:pPr>
            <a:r>
              <a:rPr lang="en-US" sz="2800" dirty="0">
                <a:latin typeface="Arial" charset="0"/>
                <a:ea typeface="ＭＳ Ｐゴシック" charset="0"/>
                <a:cs typeface="ＭＳ Ｐゴシック" charset="0"/>
              </a:rPr>
              <a:t>Since weight is a measure of how strong gravity is pulling us, it can change if we were to go to another planet</a:t>
            </a:r>
          </a:p>
          <a:p>
            <a:pPr eaLnBrk="1" hangingPunct="1">
              <a:lnSpc>
                <a:spcPct val="90000"/>
              </a:lnSpc>
              <a:buFontTx/>
              <a:buNone/>
            </a:pPr>
            <a:r>
              <a:rPr lang="en-US" sz="2800" dirty="0">
                <a:latin typeface="Arial" charset="0"/>
                <a:ea typeface="ＭＳ Ｐゴシック" charset="0"/>
                <a:cs typeface="ＭＳ Ｐゴシック" charset="0"/>
              </a:rPr>
              <a:t>	             Force = G M m / d</a:t>
            </a:r>
            <a:r>
              <a:rPr lang="en-US" sz="2800" baseline="30000" dirty="0">
                <a:latin typeface="Arial" charset="0"/>
                <a:ea typeface="ＭＳ Ｐゴシック" charset="0"/>
                <a:cs typeface="ＭＳ Ｐゴシック" charset="0"/>
              </a:rPr>
              <a:t>2</a:t>
            </a:r>
            <a:endParaRPr lang="en-US" sz="2800" dirty="0">
              <a:latin typeface="Arial" charset="0"/>
              <a:ea typeface="ＭＳ Ｐゴシック" charset="0"/>
              <a:cs typeface="ＭＳ Ｐゴシック" charset="0"/>
            </a:endParaRPr>
          </a:p>
          <a:p>
            <a:pPr lvl="1" eaLnBrk="1" hangingPunct="1">
              <a:lnSpc>
                <a:spcPct val="90000"/>
              </a:lnSpc>
            </a:pPr>
            <a:r>
              <a:rPr lang="en-US" sz="2400" dirty="0">
                <a:latin typeface="Arial" charset="0"/>
                <a:ea typeface="ＭＳ Ｐゴシック" charset="0"/>
              </a:rPr>
              <a:t>Our mass, m, doesn’t change when we go somewhere else (it measures how much stuff is in us), but the mass of the planet, M, and the distance between us and the center of the planet, d, will be different if we go to another planet!</a:t>
            </a:r>
          </a:p>
          <a:p>
            <a:pPr lvl="1" eaLnBrk="1" hangingPunct="1">
              <a:lnSpc>
                <a:spcPct val="90000"/>
              </a:lnSpc>
            </a:pPr>
            <a:r>
              <a:rPr lang="en-US" sz="2400" dirty="0">
                <a:latin typeface="Arial" charset="0"/>
                <a:ea typeface="ＭＳ Ｐゴシック" charset="0"/>
              </a:rPr>
              <a:t>Note that BOTH the mass AND the size of the other planet matter, because gravity depends on both the mass of the pulling object AND how far you are from the center of </a:t>
            </a:r>
            <a:r>
              <a:rPr lang="en-US" sz="2400" dirty="0" smtClean="0">
                <a:latin typeface="Arial" charset="0"/>
                <a:ea typeface="ＭＳ Ｐゴシック" charset="0"/>
              </a:rPr>
              <a:t>it</a:t>
            </a:r>
          </a:p>
          <a:p>
            <a:pPr lvl="1" eaLnBrk="1" hangingPunct="1">
              <a:lnSpc>
                <a:spcPct val="90000"/>
              </a:lnSpc>
            </a:pPr>
            <a:endParaRPr lang="en-US" sz="2400" dirty="0">
              <a:latin typeface="Arial" charset="0"/>
              <a:ea typeface="ＭＳ Ｐゴシック" charset="0"/>
            </a:endParaRPr>
          </a:p>
          <a:p>
            <a:pPr lvl="1" eaLnBrk="1" hangingPunct="1">
              <a:lnSpc>
                <a:spcPct val="90000"/>
              </a:lnSpc>
            </a:pPr>
            <a:endParaRPr lang="en-US" sz="2400" dirty="0">
              <a:latin typeface="Arial" charset="0"/>
              <a:ea typeface="ＭＳ Ｐゴシック" charset="0"/>
            </a:endParaRPr>
          </a:p>
        </p:txBody>
      </p:sp>
    </p:spTree>
    <p:extLst>
      <p:ext uri="{BB962C8B-B14F-4D97-AF65-F5344CB8AC3E}">
        <p14:creationId xmlns:p14="http://schemas.microsoft.com/office/powerpoint/2010/main" val="3822561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body" idx="1"/>
          </p:nvPr>
        </p:nvSpPr>
        <p:spPr>
          <a:xfrm>
            <a:off x="609600" y="3048000"/>
            <a:ext cx="7772400" cy="4114800"/>
          </a:xfrm>
        </p:spPr>
        <p:txBody>
          <a:bodyPr/>
          <a:lstStyle/>
          <a:p>
            <a:pPr marL="609600" indent="-609600" eaLnBrk="1" hangingPunct="1">
              <a:lnSpc>
                <a:spcPct val="90000"/>
              </a:lnSpc>
              <a:buFontTx/>
              <a:buNone/>
            </a:pPr>
            <a:r>
              <a:rPr lang="en-US" sz="2400">
                <a:latin typeface="Arial" charset="0"/>
                <a:ea typeface="ＭＳ Ｐゴシック" charset="0"/>
                <a:cs typeface="ＭＳ Ｐゴシック" charset="0"/>
              </a:rPr>
              <a:t>Imagine another planet, planet X, that has 10 times the mass of Earth, but the same size as Earth. If a 100 lb (on Earth) person went to visit, how much would they weigh?</a:t>
            </a:r>
          </a:p>
          <a:p>
            <a:pPr marL="609600" indent="-609600" eaLnBrk="1" hangingPunct="1">
              <a:lnSpc>
                <a:spcPct val="90000"/>
              </a:lnSpc>
              <a:buFontTx/>
              <a:buNone/>
            </a:pPr>
            <a:r>
              <a:rPr lang="en-US" sz="2400">
                <a:latin typeface="Arial" charset="0"/>
                <a:ea typeface="ＭＳ Ｐゴシック" charset="0"/>
                <a:cs typeface="ＭＳ Ｐゴシック" charset="0"/>
              </a:rPr>
              <a:t>        force = G M m / d</a:t>
            </a:r>
            <a:r>
              <a:rPr lang="en-US" sz="2400" baseline="30000">
                <a:latin typeface="Arial" charset="0"/>
                <a:ea typeface="ＭＳ Ｐゴシック" charset="0"/>
                <a:cs typeface="ＭＳ Ｐゴシック" charset="0"/>
              </a:rPr>
              <a:t>2</a:t>
            </a:r>
            <a:endParaRPr lang="en-US" sz="2400">
              <a:latin typeface="Arial" charset="0"/>
              <a:ea typeface="ＭＳ Ｐゴシック" charset="0"/>
              <a:cs typeface="ＭＳ Ｐゴシック" charset="0"/>
            </a:endParaRP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10 lbs</a:t>
            </a: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100 lbs</a:t>
            </a: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1000 lbs</a:t>
            </a: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10000 lbs</a:t>
            </a:r>
          </a:p>
          <a:p>
            <a:pPr marL="609600" indent="-609600" eaLnBrk="1" hangingPunct="1">
              <a:lnSpc>
                <a:spcPct val="90000"/>
              </a:lnSpc>
              <a:buFontTx/>
              <a:buAutoNum type="alphaUcPeriod"/>
            </a:pPr>
            <a:r>
              <a:rPr lang="en-US" sz="2400">
                <a:latin typeface="Arial" charset="0"/>
                <a:ea typeface="ＭＳ Ｐゴシック" charset="0"/>
                <a:cs typeface="ＭＳ Ｐゴシック" charset="0"/>
              </a:rPr>
              <a:t>Can</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t tell from information given</a:t>
            </a:r>
            <a:endParaRPr lang="en-US">
              <a:latin typeface="Arial" charset="0"/>
              <a:ea typeface="ＭＳ Ｐゴシック" charset="0"/>
              <a:cs typeface="ＭＳ Ｐゴシック" charset="0"/>
            </a:endParaRPr>
          </a:p>
        </p:txBody>
      </p:sp>
      <p:pic>
        <p:nvPicPr>
          <p:cNvPr id="33794" name="Picture 4" descr="weigh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8600"/>
            <a:ext cx="50292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1034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body" idx="1"/>
          </p:nvPr>
        </p:nvSpPr>
        <p:spPr>
          <a:xfrm>
            <a:off x="609600" y="3048000"/>
            <a:ext cx="7772400" cy="4114800"/>
          </a:xfrm>
        </p:spPr>
        <p:txBody>
          <a:bodyPr/>
          <a:lstStyle/>
          <a:p>
            <a:pPr marL="609600" indent="-609600" eaLnBrk="1" hangingPunct="1">
              <a:buFontTx/>
              <a:buNone/>
            </a:pPr>
            <a:r>
              <a:rPr lang="en-US" sz="2400">
                <a:latin typeface="Arial" charset="0"/>
                <a:ea typeface="ＭＳ Ｐゴシック" charset="0"/>
                <a:cs typeface="ＭＳ Ｐゴシック" charset="0"/>
              </a:rPr>
              <a:t>Imagine another planet, planet Y, that has the same mass as Earth, but has half the radius. If a 100 lb person went to visit, how much would they weigh?</a:t>
            </a:r>
          </a:p>
          <a:p>
            <a:pPr marL="609600" indent="-609600" eaLnBrk="1" hangingPunct="1">
              <a:buFontTx/>
              <a:buNone/>
            </a:pPr>
            <a:r>
              <a:rPr lang="en-US" sz="2400">
                <a:latin typeface="Arial" charset="0"/>
                <a:ea typeface="ＭＳ Ｐゴシック" charset="0"/>
                <a:cs typeface="ＭＳ Ｐゴシック" charset="0"/>
              </a:rPr>
              <a:t>        force = G M m / d</a:t>
            </a:r>
            <a:r>
              <a:rPr lang="en-US" sz="2400" baseline="30000">
                <a:latin typeface="Arial" charset="0"/>
                <a:ea typeface="ＭＳ Ｐゴシック" charset="0"/>
                <a:cs typeface="ＭＳ Ｐゴシック" charset="0"/>
              </a:rPr>
              <a:t>2</a:t>
            </a:r>
            <a:endParaRPr lang="en-US" sz="2400">
              <a:latin typeface="Arial" charset="0"/>
              <a:ea typeface="ＭＳ Ｐゴシック" charset="0"/>
              <a:cs typeface="ＭＳ Ｐゴシック" charset="0"/>
            </a:endParaRPr>
          </a:p>
          <a:p>
            <a:pPr marL="609600" indent="-609600" eaLnBrk="1" hangingPunct="1">
              <a:buFontTx/>
              <a:buAutoNum type="alphaUcPeriod"/>
            </a:pPr>
            <a:r>
              <a:rPr lang="en-US" sz="2400">
                <a:latin typeface="Arial" charset="0"/>
                <a:ea typeface="ＭＳ Ｐゴシック" charset="0"/>
                <a:cs typeface="ＭＳ Ｐゴシック" charset="0"/>
              </a:rPr>
              <a:t>25 lbs</a:t>
            </a:r>
          </a:p>
          <a:p>
            <a:pPr marL="609600" indent="-609600" eaLnBrk="1" hangingPunct="1">
              <a:buFontTx/>
              <a:buAutoNum type="alphaUcPeriod"/>
            </a:pPr>
            <a:r>
              <a:rPr lang="en-US" sz="2400">
                <a:latin typeface="Arial" charset="0"/>
                <a:ea typeface="ＭＳ Ｐゴシック" charset="0"/>
                <a:cs typeface="ＭＳ Ｐゴシック" charset="0"/>
              </a:rPr>
              <a:t>100 lbs</a:t>
            </a:r>
          </a:p>
          <a:p>
            <a:pPr marL="609600" indent="-609600" eaLnBrk="1" hangingPunct="1">
              <a:buFontTx/>
              <a:buAutoNum type="alphaUcPeriod"/>
            </a:pPr>
            <a:r>
              <a:rPr lang="en-US" sz="2400">
                <a:latin typeface="Arial" charset="0"/>
                <a:ea typeface="ＭＳ Ｐゴシック" charset="0"/>
                <a:cs typeface="ＭＳ Ｐゴシック" charset="0"/>
              </a:rPr>
              <a:t>200 lbs</a:t>
            </a:r>
          </a:p>
          <a:p>
            <a:pPr marL="609600" indent="-609600" eaLnBrk="1" hangingPunct="1">
              <a:buFontTx/>
              <a:buAutoNum type="alphaUcPeriod"/>
            </a:pPr>
            <a:r>
              <a:rPr lang="en-US" sz="2400">
                <a:latin typeface="Arial" charset="0"/>
                <a:ea typeface="ＭＳ Ｐゴシック" charset="0"/>
                <a:cs typeface="ＭＳ Ｐゴシック" charset="0"/>
              </a:rPr>
              <a:t>400 lbs</a:t>
            </a:r>
          </a:p>
          <a:p>
            <a:pPr marL="609600" indent="-609600" eaLnBrk="1" hangingPunct="1">
              <a:buFontTx/>
              <a:buAutoNum type="alphaUcPeriod"/>
            </a:pPr>
            <a:r>
              <a:rPr lang="en-US" sz="2400">
                <a:latin typeface="Arial" charset="0"/>
                <a:ea typeface="ＭＳ Ｐゴシック" charset="0"/>
                <a:cs typeface="ＭＳ Ｐゴシック" charset="0"/>
              </a:rPr>
              <a:t>Can</a:t>
            </a:r>
            <a:r>
              <a:rPr lang="ja-JP" altLang="en-US" sz="2400">
                <a:latin typeface="Arial" charset="0"/>
                <a:ea typeface="ＭＳ Ｐゴシック" charset="0"/>
                <a:cs typeface="ＭＳ Ｐゴシック" charset="0"/>
              </a:rPr>
              <a:t>’</a:t>
            </a:r>
            <a:r>
              <a:rPr lang="en-US" altLang="ja-JP" sz="2400">
                <a:latin typeface="Arial" charset="0"/>
                <a:ea typeface="ＭＳ Ｐゴシック" charset="0"/>
                <a:cs typeface="ＭＳ Ｐゴシック" charset="0"/>
              </a:rPr>
              <a:t>t tell from information given</a:t>
            </a:r>
            <a:endParaRPr lang="en-US">
              <a:latin typeface="Arial" charset="0"/>
              <a:ea typeface="ＭＳ Ｐゴシック" charset="0"/>
              <a:cs typeface="ＭＳ Ｐゴシック" charset="0"/>
            </a:endParaRPr>
          </a:p>
        </p:txBody>
      </p:sp>
      <p:pic>
        <p:nvPicPr>
          <p:cNvPr id="35842" name="Picture 4" descr="weigh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
            <a:ext cx="5640388"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0981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3690</TotalTime>
  <Words>1504</Words>
  <Application>Microsoft Macintosh PowerPoint</Application>
  <PresentationFormat>On-screen Show (4:3)</PresentationFormat>
  <Paragraphs>163</Paragraphs>
  <Slides>24</Slides>
  <Notes>19</Notes>
  <HiddenSlides>5</HiddenSlides>
  <MMClips>0</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1_Blank Presentation</vt:lpstr>
      <vt:lpstr>Blank Presentation</vt:lpstr>
      <vt:lpstr>Gravity</vt:lpstr>
      <vt:lpstr>Recap</vt:lpstr>
      <vt:lpstr>Gravity: example</vt:lpstr>
      <vt:lpstr>PowerPoint Presentation</vt:lpstr>
      <vt:lpstr>Weight on other planets</vt:lpstr>
      <vt:lpstr>PowerPoint Presentation</vt:lpstr>
      <vt:lpstr>Weight on other planets</vt:lpstr>
      <vt:lpstr>PowerPoint Presentation</vt:lpstr>
      <vt:lpstr>PowerPoint Presentation</vt:lpstr>
      <vt:lpstr>PowerPoint Presentation</vt:lpstr>
      <vt:lpstr>PowerPoint Presentation</vt:lpstr>
      <vt:lpstr>PowerPoint Presentation</vt:lpstr>
      <vt:lpstr>PowerPoint Presentation</vt:lpstr>
      <vt:lpstr>Weight on other planets</vt:lpstr>
      <vt:lpstr>Gravity and orbits of planets in the Solar System</vt:lpstr>
      <vt:lpstr>Orbits</vt:lpstr>
      <vt:lpstr>Orbits</vt:lpstr>
      <vt:lpstr>Orbit simulator</vt:lpstr>
      <vt:lpstr>Newton’s laws and Kepler’s laws</vt:lpstr>
      <vt:lpstr>Sideways motion of planets</vt:lpstr>
      <vt:lpstr>Model of Solar System Formation  </vt:lpstr>
      <vt:lpstr>Putting objects into Earth orbit</vt:lpstr>
      <vt:lpstr>PowerPoint Presentation</vt:lpstr>
      <vt:lpstr>Weightlessness and free fall</vt:lpstr>
    </vt:vector>
  </TitlesOfParts>
  <Company>New Mexico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Holtzman</dc:creator>
  <cp:lastModifiedBy>Jon Holtzman</cp:lastModifiedBy>
  <cp:revision>57</cp:revision>
  <dcterms:created xsi:type="dcterms:W3CDTF">2012-01-18T03:35:31Z</dcterms:created>
  <dcterms:modified xsi:type="dcterms:W3CDTF">2013-10-21T18:22:28Z</dcterms:modified>
</cp:coreProperties>
</file>